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63" r:id="rId6"/>
    <p:sldId id="311" r:id="rId7"/>
    <p:sldId id="270" r:id="rId8"/>
    <p:sldId id="271" r:id="rId9"/>
    <p:sldId id="264" r:id="rId10"/>
    <p:sldId id="312" r:id="rId11"/>
    <p:sldId id="272" r:id="rId12"/>
    <p:sldId id="273" r:id="rId13"/>
    <p:sldId id="274" r:id="rId14"/>
    <p:sldId id="265" r:id="rId15"/>
    <p:sldId id="313" r:id="rId16"/>
    <p:sldId id="259" r:id="rId17"/>
    <p:sldId id="291" r:id="rId18"/>
    <p:sldId id="292" r:id="rId19"/>
    <p:sldId id="293" r:id="rId20"/>
    <p:sldId id="294" r:id="rId21"/>
    <p:sldId id="295" r:id="rId22"/>
    <p:sldId id="296" r:id="rId23"/>
    <p:sldId id="298" r:id="rId24"/>
    <p:sldId id="299" r:id="rId25"/>
    <p:sldId id="300" r:id="rId26"/>
    <p:sldId id="301" r:id="rId27"/>
    <p:sldId id="302" r:id="rId28"/>
    <p:sldId id="303" r:id="rId29"/>
    <p:sldId id="314" r:id="rId30"/>
    <p:sldId id="304" r:id="rId31"/>
    <p:sldId id="305" r:id="rId32"/>
    <p:sldId id="306" r:id="rId33"/>
    <p:sldId id="307" r:id="rId34"/>
    <p:sldId id="308" r:id="rId35"/>
    <p:sldId id="309" r:id="rId36"/>
    <p:sldId id="310" r:id="rId37"/>
    <p:sldId id="260" r:id="rId38"/>
    <p:sldId id="317" r:id="rId39"/>
    <p:sldId id="315" r:id="rId40"/>
    <p:sldId id="316" r:id="rId41"/>
    <p:sldId id="261" r:id="rId42"/>
    <p:sldId id="319" r:id="rId43"/>
    <p:sldId id="320" r:id="rId44"/>
    <p:sldId id="318" r:id="rId45"/>
    <p:sldId id="262" r:id="rId46"/>
    <p:sldId id="322" r:id="rId47"/>
    <p:sldId id="321" r:id="rId48"/>
    <p:sldId id="276" r:id="rId49"/>
    <p:sldId id="277" r:id="rId50"/>
    <p:sldId id="278" r:id="rId51"/>
    <p:sldId id="279" r:id="rId52"/>
    <p:sldId id="280" r:id="rId53"/>
    <p:sldId id="281" r:id="rId54"/>
    <p:sldId id="282" r:id="rId55"/>
    <p:sldId id="283" r:id="rId56"/>
    <p:sldId id="284" r:id="rId57"/>
    <p:sldId id="285" r:id="rId58"/>
    <p:sldId id="286" r:id="rId59"/>
    <p:sldId id="287" r:id="rId60"/>
    <p:sldId id="288" r:id="rId61"/>
    <p:sldId id="289" r:id="rId62"/>
    <p:sldId id="290" r:id="rId63"/>
    <p:sldId id="26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3315F2-60B5-4197-9C95-935ED84E6CB9}" type="datetimeFigureOut">
              <a:rPr lang="en-US" smtClean="0"/>
              <a:pPr/>
              <a:t>11/9/2015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FF5F17-C110-4205-BD12-D5C7BB49F9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3315F2-60B5-4197-9C95-935ED84E6CB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3315F2-60B5-4197-9C95-935ED84E6CB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3315F2-60B5-4197-9C95-935ED84E6CB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3315F2-60B5-4197-9C95-935ED84E6CB9}" type="datetimeFigureOut">
              <a:rPr lang="en-US" smtClean="0"/>
              <a:pPr/>
              <a:t>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FF5F17-C110-4205-BD12-D5C7BB49F9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3315F2-60B5-4197-9C95-935ED84E6CB9}"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3315F2-60B5-4197-9C95-935ED84E6CB9}" type="datetimeFigureOut">
              <a:rPr lang="en-US" smtClean="0"/>
              <a:pPr/>
              <a:t>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3315F2-60B5-4197-9C95-935ED84E6CB9}" type="datetimeFigureOut">
              <a:rPr lang="en-US" smtClean="0"/>
              <a:pPr/>
              <a:t>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315F2-60B5-4197-9C95-935ED84E6CB9}" type="datetimeFigureOut">
              <a:rPr lang="en-US" smtClean="0"/>
              <a:pPr/>
              <a:t>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3315F2-60B5-4197-9C95-935ED84E6CB9}"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FF5F17-C110-4205-BD12-D5C7BB49F9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3315F2-60B5-4197-9C95-935ED84E6CB9}" type="datetimeFigureOut">
              <a:rPr lang="en-US" smtClean="0"/>
              <a:pPr/>
              <a:t>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AFF5F17-C110-4205-BD12-D5C7BB49F94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3315F2-60B5-4197-9C95-935ED84E6CB9}" type="datetimeFigureOut">
              <a:rPr lang="en-US" smtClean="0"/>
              <a:pPr/>
              <a:t>11/9/2015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AFF5F17-C110-4205-BD12-D5C7BB49F94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THE LABOUR LAW ENVIRONMENT: A FOCUS ON THE INSURANCE SECTOR</a:t>
            </a:r>
            <a:endParaRPr lang="en-US" dirty="0"/>
          </a:p>
        </p:txBody>
      </p:sp>
      <p:sp>
        <p:nvSpPr>
          <p:cNvPr id="3" name="Subtitle 2"/>
          <p:cNvSpPr>
            <a:spLocks noGrp="1"/>
          </p:cNvSpPr>
          <p:nvPr>
            <p:ph type="subTitle" idx="1"/>
          </p:nvPr>
        </p:nvSpPr>
        <p:spPr>
          <a:xfrm>
            <a:off x="533400" y="3276600"/>
            <a:ext cx="7854696" cy="1752600"/>
          </a:xfrm>
        </p:spPr>
        <p:txBody>
          <a:bodyPr/>
          <a:lstStyle/>
          <a:p>
            <a:pPr algn="ctr"/>
            <a:r>
              <a:rPr lang="en-US" dirty="0" smtClean="0"/>
              <a:t>INTRODUCTION</a:t>
            </a:r>
          </a:p>
          <a:p>
            <a:pPr algn="l"/>
            <a:r>
              <a:rPr lang="en-US" dirty="0" smtClean="0"/>
              <a:t>Why Employment Law?</a:t>
            </a:r>
            <a:endParaRPr lang="en-US" dirty="0"/>
          </a:p>
        </p:txBody>
      </p:sp>
    </p:spTree>
    <p:extLst>
      <p:ext uri="{BB962C8B-B14F-4D97-AF65-F5344CB8AC3E}">
        <p14:creationId xmlns:p14="http://schemas.microsoft.com/office/powerpoint/2010/main" xmlns="" val="4057988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r>
              <a:rPr lang="en-US" b="1" u="sng" dirty="0" smtClean="0"/>
              <a:t>Advantages of an independent contractor</a:t>
            </a:r>
            <a:endParaRPr lang="en-ZW" dirty="0" smtClean="0"/>
          </a:p>
          <a:p>
            <a:pPr algn="ctr">
              <a:buNone/>
            </a:pPr>
            <a:r>
              <a:rPr lang="en-US" dirty="0" smtClean="0"/>
              <a:t> </a:t>
            </a:r>
            <a:endParaRPr lang="en-ZW" dirty="0" smtClean="0"/>
          </a:p>
          <a:p>
            <a:pPr lvl="0"/>
            <a:r>
              <a:rPr lang="en-US" dirty="0" smtClean="0"/>
              <a:t>An employment relationship is subject to statutory control and restrictions (dismissal, terminations, leave, hours of work, termination of contract). All this protection is premised on the fact that an employee is considered to be the weaker party in the relationship. Such statutory protections and limitations are however not present where you contracts an independent contractor. The only regulator in terms of the law is the contract itself and the law of contract in general.</a:t>
            </a:r>
            <a:endParaRPr lang="en-ZW" dirty="0" smtClean="0"/>
          </a:p>
          <a:p>
            <a:pPr>
              <a:buNone/>
            </a:pPr>
            <a:endParaRPr lang="en-ZW"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lvl="0"/>
            <a:r>
              <a:rPr lang="en-US" dirty="0" smtClean="0"/>
              <a:t>An employer has greater flexibility. When you work with an independent contractor and it isn’t a good match, you simply don’t hire them again. When you have an employee that doesn’t work out, you may need to fire them but you have to follow the legal procedures for termination as provided in the </a:t>
            </a:r>
            <a:r>
              <a:rPr lang="en-US" dirty="0" err="1" smtClean="0"/>
              <a:t>Labour</a:t>
            </a:r>
            <a:r>
              <a:rPr lang="en-US" dirty="0" smtClean="0"/>
              <a:t> Act. </a:t>
            </a:r>
            <a:endParaRPr lang="en-ZW" dirty="0" smtClean="0"/>
          </a:p>
          <a:p>
            <a:pPr lvl="0"/>
            <a:r>
              <a:rPr lang="en-US" dirty="0" smtClean="0"/>
              <a:t>Although you usually pay more per job or per hour, you will most likely save money overall since you aren’t required to pay any benefits and there is no need for paid leave.</a:t>
            </a:r>
            <a:endParaRPr lang="en-ZW" dirty="0" smtClean="0"/>
          </a:p>
          <a:p>
            <a:endParaRPr lang="en-ZW"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ctr">
              <a:buNone/>
            </a:pPr>
            <a:endParaRPr lang="en-US" b="1" u="sng" dirty="0" smtClean="0"/>
          </a:p>
          <a:p>
            <a:pPr algn="ctr">
              <a:buNone/>
            </a:pPr>
            <a:r>
              <a:rPr lang="en-US" b="1" u="sng" dirty="0" smtClean="0"/>
              <a:t>Disadvantages of independent contractors</a:t>
            </a:r>
            <a:endParaRPr lang="en-ZW" dirty="0" smtClean="0"/>
          </a:p>
          <a:p>
            <a:pPr>
              <a:buNone/>
            </a:pPr>
            <a:r>
              <a:rPr lang="en-US" dirty="0" smtClean="0"/>
              <a:t> </a:t>
            </a:r>
            <a:endParaRPr lang="en-ZW" dirty="0" smtClean="0"/>
          </a:p>
          <a:p>
            <a:pPr lvl="0"/>
            <a:r>
              <a:rPr lang="en-US" dirty="0" smtClean="0"/>
              <a:t>You lose some control over how tasks are performed, because you can’t closely monitor their work. You can guide them, but usually they will do the work their way. This generally tends to affect the uniformity in company presentation which comes with having employees who do their work and present themselves in a similar manner. </a:t>
            </a:r>
            <a:endParaRPr lang="en-ZW" dirty="0" smtClean="0"/>
          </a:p>
          <a:p>
            <a:pPr lvl="0"/>
            <a:r>
              <a:rPr lang="en-US" dirty="0" smtClean="0"/>
              <a:t>They are hired short term, so you might not get the same worker for the next project. May therefore result in company constantly changing persons who will deal with its clients, yet in some instances clients want to have a personal relationship with persons who handle their business. </a:t>
            </a:r>
            <a:endParaRPr lang="en-ZW" dirty="0" smtClean="0"/>
          </a:p>
          <a:p>
            <a:endParaRPr lang="en-ZW"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1"/>
            <a:ext cx="8229600" cy="3429000"/>
          </a:xfrm>
        </p:spPr>
        <p:txBody>
          <a:bodyPr/>
          <a:lstStyle/>
          <a:p>
            <a:pPr lvl="0"/>
            <a:r>
              <a:rPr lang="en-US" dirty="0" smtClean="0"/>
              <a:t>They have no sense of company loyalty, but are a hired gun for one specific job. They are not part of your staff. May therefore not promote your brand in a manner employees of a company would.</a:t>
            </a:r>
            <a:endParaRPr lang="en-ZW" dirty="0" smtClean="0"/>
          </a:p>
          <a:p>
            <a:pPr>
              <a:buNone/>
            </a:pPr>
            <a:endParaRPr lang="en-ZW"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440363"/>
          </a:xfrm>
        </p:spPr>
        <p:txBody>
          <a:bodyPr>
            <a:normAutofit fontScale="92500" lnSpcReduction="10000"/>
          </a:bodyPr>
          <a:lstStyle/>
          <a:p>
            <a:pPr marL="0" indent="0" algn="ctr">
              <a:buNone/>
            </a:pPr>
            <a:r>
              <a:rPr lang="en-US" dirty="0" smtClean="0"/>
              <a:t>   CONSIDERATIONS</a:t>
            </a:r>
          </a:p>
          <a:p>
            <a:pPr>
              <a:buNone/>
            </a:pPr>
            <a:r>
              <a:rPr lang="en-US" dirty="0" smtClean="0"/>
              <a:t>Whether to have full time employees or hire  independent contractors is dependent on the following; </a:t>
            </a:r>
          </a:p>
          <a:p>
            <a:pPr>
              <a:buNone/>
            </a:pPr>
            <a:r>
              <a:rPr lang="en-US" u="sng" dirty="0" smtClean="0"/>
              <a:t>Length of Project</a:t>
            </a:r>
          </a:p>
          <a:p>
            <a:r>
              <a:rPr lang="en-US" dirty="0" smtClean="0"/>
              <a:t>If this is for an ongoing project requiring continual work with no definitive end date then you may need to hire an </a:t>
            </a:r>
            <a:r>
              <a:rPr lang="en-US" b="1" dirty="0" smtClean="0"/>
              <a:t>employee</a:t>
            </a:r>
            <a:r>
              <a:rPr lang="en-US" dirty="0" smtClean="0"/>
              <a:t> unless this work requires high skills, knowledge and no direction from you.</a:t>
            </a:r>
          </a:p>
          <a:p>
            <a:pPr>
              <a:buNone/>
            </a:pPr>
            <a:r>
              <a:rPr lang="en-US" u="sng" dirty="0" smtClean="0"/>
              <a:t>Client contact</a:t>
            </a:r>
          </a:p>
          <a:p>
            <a:r>
              <a:rPr lang="en-US" dirty="0" smtClean="0"/>
              <a:t>Should the work that needs to be done require constant or very periodic client contact you can’t do better than </a:t>
            </a:r>
            <a:r>
              <a:rPr lang="en-US" dirty="0" err="1" smtClean="0"/>
              <a:t>haveing</a:t>
            </a:r>
            <a:r>
              <a:rPr lang="en-US" dirty="0" smtClean="0"/>
              <a:t> an employee on staff to represent you and your own brand and ensure that there is continuity in proscribed methods and communications etc. etc.</a:t>
            </a:r>
          </a:p>
        </p:txBody>
      </p:sp>
    </p:spTree>
    <p:extLst>
      <p:ext uri="{BB962C8B-B14F-4D97-AF65-F5344CB8AC3E}">
        <p14:creationId xmlns:p14="http://schemas.microsoft.com/office/powerpoint/2010/main" xmlns="" val="592114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lnSpcReduction="10000"/>
          </a:bodyPr>
          <a:lstStyle/>
          <a:p>
            <a:pPr>
              <a:buNone/>
            </a:pPr>
            <a:r>
              <a:rPr lang="en-US" u="sng" dirty="0" smtClean="0"/>
              <a:t>Remote work</a:t>
            </a:r>
          </a:p>
          <a:p>
            <a:r>
              <a:rPr lang="en-US" dirty="0" smtClean="0"/>
              <a:t>Does the task list include what can be done remotely and if so then a contractor is the way to go for sure…freeing up valuable company funds that will not be spent on offices and utilities and other operational costs.</a:t>
            </a:r>
          </a:p>
          <a:p>
            <a:pPr>
              <a:buNone/>
            </a:pPr>
            <a:r>
              <a:rPr lang="en-US" u="sng" dirty="0" smtClean="0"/>
              <a:t>Damage control</a:t>
            </a:r>
          </a:p>
          <a:p>
            <a:r>
              <a:rPr lang="en-US" dirty="0" smtClean="0"/>
              <a:t>If you’ve ever had to fire employees for cause or for business turndowns or in fact for any reason…you know how painful that can be for both your employee and you….but when it comes to contractors you simply need to “turn off the work tap” and they then await the next time you offer up projects to them.</a:t>
            </a:r>
            <a:endParaRPr lang="en-US" u="sng" dirty="0" smtClean="0"/>
          </a:p>
          <a:p>
            <a:endParaRPr lang="en-ZW"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581400"/>
          </a:xfrm>
        </p:spPr>
        <p:txBody>
          <a:bodyPr>
            <a:normAutofit/>
          </a:bodyPr>
          <a:lstStyle/>
          <a:p>
            <a:r>
              <a:rPr lang="en-US" dirty="0" smtClean="0">
                <a:latin typeface="+mn-lt"/>
              </a:rPr>
              <a:t>RISK POSED TO A BUSINESS BY ITS FORMER AND CURRENT EMPLOYEES</a:t>
            </a:r>
            <a:endParaRPr lang="en-US" dirty="0">
              <a:latin typeface="+mn-lt"/>
            </a:endParaRPr>
          </a:p>
        </p:txBody>
      </p:sp>
    </p:spTree>
    <p:extLst>
      <p:ext uri="{BB962C8B-B14F-4D97-AF65-F5344CB8AC3E}">
        <p14:creationId xmlns:p14="http://schemas.microsoft.com/office/powerpoint/2010/main" xmlns="" val="1897487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r>
              <a:rPr lang="en-US" b="1" i="1" u="sng" dirty="0" smtClean="0"/>
              <a:t>Scenario</a:t>
            </a:r>
            <a:r>
              <a:rPr lang="en-US" b="1" i="1" dirty="0" smtClean="0"/>
              <a:t>: One of your company’s longest-serving and most senior employees resigned recently. His departure was cordial. A farewell lunch was held and was enjoyed by all. A few weeks later, you stop hearing from several of your company’s most valuable customers. It soon becomes apparent that your former trusted colleague — contrary to what he had told you during his exit interview — has established a new business in the same field, which is directly competing with your company. A meeting is convened to determine your company’s strategy. To the dismay of your company’s new chief executive officer, it is revealed that the former employee had insisted for many years that detailed records of all transactions with customers be prepared for him and updated on a weekly basis. And nobody could tell why — until now.</a:t>
            </a:r>
            <a:endParaRPr lang="en-ZW" dirty="0" smtClean="0"/>
          </a:p>
          <a:p>
            <a:pPr>
              <a:buNone/>
            </a:pPr>
            <a:endParaRPr lang="en-ZW"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sz="2800" b="1" i="1" dirty="0" smtClean="0"/>
              <a:t>Armed with this information, your former trusted colleague sets about poaching more of your company’s valuable customers, offering discounts on “current prices”, and demonstrating an uncanny knowledge of each customer’s previous purchasing preferences and product lines. The business is no longer viable. Your former trusted colleague feels a level of guilt, as he switches from fifth to sixth gear in his new Jaguar XL.</a:t>
            </a:r>
            <a:endParaRPr lang="en-ZW" sz="2800" dirty="0" smtClean="0"/>
          </a:p>
          <a:p>
            <a:pPr>
              <a:buNone/>
            </a:pPr>
            <a:endParaRPr lang="en-ZW"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lvl="0" algn="just"/>
            <a:r>
              <a:rPr lang="en-US" sz="2400" dirty="0" smtClean="0"/>
              <a:t>The risks posed to businesses by their former and current employees have never been greater. But what steps can you take to minimize the risks of nightmarish scenario such as is described above destroying the profitability of the business?</a:t>
            </a:r>
            <a:endParaRPr lang="en-ZW" sz="2400" dirty="0" smtClean="0"/>
          </a:p>
          <a:p>
            <a:pPr algn="just">
              <a:buNone/>
            </a:pPr>
            <a:endParaRPr lang="en-ZW" sz="2400" dirty="0" smtClean="0"/>
          </a:p>
          <a:p>
            <a:pPr lvl="0" algn="just"/>
            <a:r>
              <a:rPr lang="en-US" sz="2400" dirty="0" smtClean="0"/>
              <a:t>You can use restraint of trade clauses to protect its interests. A restraint of trade clause is a contractual provision restraining your employee from employment or trade post his employment with you.</a:t>
            </a:r>
            <a:endParaRPr lang="en-ZW" sz="2400" dirty="0" smtClean="0"/>
          </a:p>
          <a:p>
            <a:endParaRPr lang="en-ZW"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FOCUS AREAS</a:t>
            </a:r>
            <a:endParaRPr lang="en-US" dirty="0"/>
          </a:p>
        </p:txBody>
      </p:sp>
      <p:sp>
        <p:nvSpPr>
          <p:cNvPr id="3" name="Content Placeholder 2"/>
          <p:cNvSpPr>
            <a:spLocks noGrp="1"/>
          </p:cNvSpPr>
          <p:nvPr>
            <p:ph idx="1"/>
          </p:nvPr>
        </p:nvSpPr>
        <p:spPr/>
        <p:txBody>
          <a:bodyPr/>
          <a:lstStyle/>
          <a:p>
            <a:r>
              <a:rPr lang="en-US" dirty="0" smtClean="0"/>
              <a:t>THE CHOICE BETWEEN EMPLOYMENT AND ENTERPRENEURSHIP</a:t>
            </a:r>
          </a:p>
          <a:p>
            <a:r>
              <a:rPr lang="en-US" dirty="0" smtClean="0"/>
              <a:t>RISK POSED TO BUSINESS BY ITS FORMER AND CURRENT EMPLOYEES</a:t>
            </a:r>
          </a:p>
          <a:p>
            <a:r>
              <a:rPr lang="en-US" dirty="0" smtClean="0"/>
              <a:t>THE ROLE/AUTHORITY OF THE MANAGER</a:t>
            </a:r>
          </a:p>
          <a:p>
            <a:r>
              <a:rPr lang="en-US" dirty="0" smtClean="0"/>
              <a:t>REMUNERATION IN A SPECIALIST INDUSTRY IN RAPIDLY CHANGING TIMES</a:t>
            </a:r>
          </a:p>
          <a:p>
            <a:r>
              <a:rPr lang="en-US" dirty="0" smtClean="0"/>
              <a:t>THE NEW LABOUR ACT</a:t>
            </a:r>
            <a:endParaRPr lang="en-US" dirty="0"/>
          </a:p>
        </p:txBody>
      </p:sp>
    </p:spTree>
    <p:extLst>
      <p:ext uri="{BB962C8B-B14F-4D97-AF65-F5344CB8AC3E}">
        <p14:creationId xmlns:p14="http://schemas.microsoft.com/office/powerpoint/2010/main" xmlns="" val="2804975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20000"/>
          </a:bodyPr>
          <a:lstStyle/>
          <a:p>
            <a:pPr lvl="0" algn="just">
              <a:buFont typeface="Arial" pitchFamily="34" charset="0"/>
              <a:buChar char="•"/>
            </a:pPr>
            <a:r>
              <a:rPr lang="en-US" dirty="0" smtClean="0"/>
              <a:t>You can use restraint of trade clauses to protect its interests. A restraint of trade clause is a contractual provision restraining your employee from employment or trade post his employment with you.</a:t>
            </a:r>
          </a:p>
          <a:p>
            <a:pPr lvl="0" algn="just">
              <a:buFont typeface="Wingdings" pitchFamily="2" charset="2"/>
              <a:buChar char="Ø"/>
            </a:pPr>
            <a:endParaRPr lang="en-ZW" dirty="0" smtClean="0"/>
          </a:p>
          <a:p>
            <a:pPr algn="just">
              <a:buFont typeface="Arial" pitchFamily="34" charset="0"/>
              <a:buChar char="•"/>
            </a:pPr>
            <a:r>
              <a:rPr lang="en-US" sz="2800" dirty="0" smtClean="0"/>
              <a:t>Restraint of trade is not for every employee but for those employees that could threaten the business if they left to join or become your competition. </a:t>
            </a:r>
          </a:p>
          <a:p>
            <a:pPr lvl="0" algn="just">
              <a:buFont typeface="Arial" pitchFamily="34" charset="0"/>
              <a:buChar char="•"/>
            </a:pPr>
            <a:r>
              <a:rPr lang="en-US" sz="2800" dirty="0" smtClean="0"/>
              <a:t>A restraint clause will only be enforceable if it protects a legitimate business interest, otherwise it will be regarded as an unlawful restraint of trade. The only </a:t>
            </a:r>
            <a:r>
              <a:rPr lang="en-US" sz="2800" dirty="0" err="1" smtClean="0"/>
              <a:t>recognised</a:t>
            </a:r>
            <a:r>
              <a:rPr lang="en-US" sz="2800" dirty="0" smtClean="0"/>
              <a:t> business interests are: </a:t>
            </a:r>
            <a:endParaRPr lang="en-ZW" sz="2800" dirty="0" smtClean="0"/>
          </a:p>
          <a:p>
            <a:pPr marL="571500" lvl="0" indent="-571500" algn="just">
              <a:buFont typeface="+mj-lt"/>
              <a:buAutoNum type="romanUcPeriod"/>
            </a:pPr>
            <a:r>
              <a:rPr lang="en-US" sz="2800" dirty="0" smtClean="0"/>
              <a:t>trade connections (including the relationship between the business’s customers and its workforce)</a:t>
            </a:r>
            <a:endParaRPr lang="en-ZW" sz="2800" dirty="0" smtClean="0"/>
          </a:p>
          <a:p>
            <a:pPr marL="571500" lvl="0" indent="-571500" algn="just">
              <a:buFont typeface="+mj-lt"/>
              <a:buAutoNum type="romanUcPeriod"/>
            </a:pPr>
            <a:r>
              <a:rPr lang="en-US" sz="2800" dirty="0" smtClean="0"/>
              <a:t>trade secrets and confidential information.</a:t>
            </a:r>
            <a:endParaRPr lang="en-ZW" sz="2800" dirty="0" smtClean="0"/>
          </a:p>
          <a:p>
            <a:endParaRPr lang="en-ZW"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rmAutofit/>
          </a:bodyPr>
          <a:lstStyle/>
          <a:p>
            <a:pPr lvl="0" algn="just">
              <a:buNone/>
            </a:pPr>
            <a:r>
              <a:rPr lang="en-US" sz="2800" dirty="0" smtClean="0"/>
              <a:t>The clause must identify;</a:t>
            </a:r>
            <a:endParaRPr lang="en-ZW" sz="2800" dirty="0" smtClean="0"/>
          </a:p>
          <a:p>
            <a:pPr lvl="0" algn="just"/>
            <a:r>
              <a:rPr lang="en-ZW" sz="2800" dirty="0" smtClean="0"/>
              <a:t>(a) </a:t>
            </a:r>
            <a:r>
              <a:rPr lang="en-US" sz="2400" dirty="0" smtClean="0"/>
              <a:t>The type of work to which the restraint applies. 	Limit it to 	what he was doing (scope,              	duration and geography)- may 	limit 	customers 	but difficult- how do you tell. 	Limit to 	projects or competition.</a:t>
            </a:r>
          </a:p>
          <a:p>
            <a:pPr lvl="0" algn="just">
              <a:buNone/>
            </a:pPr>
            <a:endParaRPr lang="en-US" sz="2400" dirty="0" smtClean="0"/>
          </a:p>
          <a:p>
            <a:pPr lvl="0" algn="just"/>
            <a:r>
              <a:rPr lang="en-US" sz="2400" dirty="0" smtClean="0"/>
              <a:t>(b)	The geographical area </a:t>
            </a:r>
            <a:r>
              <a:rPr lang="en-US" sz="2400" dirty="0" err="1" smtClean="0"/>
              <a:t>i.e</a:t>
            </a:r>
            <a:r>
              <a:rPr lang="en-US" sz="2400" dirty="0" smtClean="0"/>
              <a:t> where your 	clients are. </a:t>
            </a:r>
          </a:p>
          <a:p>
            <a:pPr lvl="0" algn="just">
              <a:buNone/>
            </a:pPr>
            <a:endParaRPr lang="en-ZW" sz="2400" dirty="0" smtClean="0"/>
          </a:p>
          <a:p>
            <a:pPr lvl="0" algn="just"/>
            <a:r>
              <a:rPr lang="en-US" sz="2400" dirty="0" smtClean="0"/>
              <a:t>(c)	The restriction should be for a limited 	time </a:t>
            </a:r>
            <a:r>
              <a:rPr lang="en-US" sz="2400" dirty="0" err="1" smtClean="0"/>
              <a:t>i.e</a:t>
            </a:r>
            <a:r>
              <a:rPr lang="en-US" sz="2400" dirty="0" smtClean="0"/>
              <a:t> to allow the 	employee’s 	influence 	to end.</a:t>
            </a:r>
            <a:endParaRPr lang="en-ZW" sz="2400" dirty="0" smtClean="0"/>
          </a:p>
          <a:p>
            <a:pPr>
              <a:buNone/>
            </a:pPr>
            <a:endParaRPr lang="en-ZW"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648200"/>
          </a:xfrm>
        </p:spPr>
        <p:txBody>
          <a:bodyPr>
            <a:normAutofit/>
          </a:bodyPr>
          <a:lstStyle/>
          <a:p>
            <a:pPr lvl="0" algn="just"/>
            <a:r>
              <a:rPr lang="en-US" sz="2800" dirty="0" smtClean="0"/>
              <a:t>Whether a restraint of trade clause is warranted and its extent is something our courts may determine and underwrite for the parties in the event of a dispute. The court is allowed such powers since such clauses can take away an employee’s source of livelihood if left unchecked.  The court will balance between your need for protection and the employee’s need to earn a living from his education, skills and experience. </a:t>
            </a:r>
            <a:endParaRPr lang="en-ZW" sz="2800" dirty="0" smtClean="0"/>
          </a:p>
          <a:p>
            <a:pPr algn="just">
              <a:buNone/>
            </a:pPr>
            <a:endParaRPr lang="en-ZW"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981200"/>
          </a:xfrm>
        </p:spPr>
        <p:txBody>
          <a:bodyPr>
            <a:normAutofit/>
          </a:bodyPr>
          <a:lstStyle/>
          <a:p>
            <a:r>
              <a:rPr lang="en-US" u="sng" dirty="0" smtClean="0">
                <a:latin typeface="+mn-lt"/>
              </a:rPr>
              <a:t>Non compete clause</a:t>
            </a:r>
            <a:endParaRPr lang="en-ZW" dirty="0">
              <a:latin typeface="+mn-lt"/>
            </a:endParaRPr>
          </a:p>
        </p:txBody>
      </p:sp>
      <p:sp>
        <p:nvSpPr>
          <p:cNvPr id="3" name="Content Placeholder 2"/>
          <p:cNvSpPr>
            <a:spLocks noGrp="1"/>
          </p:cNvSpPr>
          <p:nvPr>
            <p:ph idx="1"/>
          </p:nvPr>
        </p:nvSpPr>
        <p:spPr>
          <a:xfrm>
            <a:off x="457200" y="2895600"/>
            <a:ext cx="8229600" cy="3429000"/>
          </a:xfrm>
        </p:spPr>
        <p:txBody>
          <a:bodyPr>
            <a:normAutofit/>
          </a:bodyPr>
          <a:lstStyle/>
          <a:p>
            <a:pPr lvl="0"/>
            <a:r>
              <a:rPr lang="en-US" sz="2800" dirty="0" smtClean="0"/>
              <a:t>Non compete clauses prevent an employee (or former employee) from competing with you. </a:t>
            </a:r>
          </a:p>
          <a:p>
            <a:pPr lvl="0">
              <a:buNone/>
            </a:pPr>
            <a:endParaRPr lang="en-ZW" sz="2800" dirty="0" smtClean="0"/>
          </a:p>
          <a:p>
            <a:pPr lvl="0"/>
            <a:r>
              <a:rPr lang="en-US" sz="2800" dirty="0" smtClean="0"/>
              <a:t>A clause of this type which applies during the period of employment will be valid where it is reasonably necessary and adapted to protect the employer’s business interests.</a:t>
            </a:r>
            <a:endParaRPr lang="en-ZW" sz="2800" dirty="0" smtClean="0"/>
          </a:p>
          <a:p>
            <a:pPr>
              <a:buNone/>
            </a:pPr>
            <a:endParaRPr lang="en-ZW"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219200"/>
          </a:xfrm>
        </p:spPr>
        <p:txBody>
          <a:bodyPr>
            <a:normAutofit fontScale="90000"/>
          </a:bodyPr>
          <a:lstStyle/>
          <a:p>
            <a:r>
              <a:rPr lang="en-US" sz="5400" u="sng" dirty="0" smtClean="0">
                <a:latin typeface="+mn-lt"/>
              </a:rPr>
              <a:t>Non </a:t>
            </a:r>
            <a:r>
              <a:rPr lang="en-US" sz="5400" u="sng" dirty="0" smtClean="0">
                <a:latin typeface="+mn-lt"/>
              </a:rPr>
              <a:t>solicitation/Non Dealing </a:t>
            </a:r>
            <a:r>
              <a:rPr lang="en-US" sz="5400" u="sng" dirty="0" smtClean="0">
                <a:latin typeface="+mn-lt"/>
              </a:rPr>
              <a:t>clause</a:t>
            </a:r>
            <a:endParaRPr lang="en-ZW" dirty="0">
              <a:latin typeface="+mn-lt"/>
            </a:endParaRPr>
          </a:p>
        </p:txBody>
      </p:sp>
      <p:sp>
        <p:nvSpPr>
          <p:cNvPr id="3" name="Content Placeholder 2"/>
          <p:cNvSpPr>
            <a:spLocks noGrp="1"/>
          </p:cNvSpPr>
          <p:nvPr>
            <p:ph idx="1"/>
          </p:nvPr>
        </p:nvSpPr>
        <p:spPr>
          <a:xfrm>
            <a:off x="457200" y="3962400"/>
            <a:ext cx="8229600" cy="2362200"/>
          </a:xfrm>
        </p:spPr>
        <p:txBody>
          <a:bodyPr/>
          <a:lstStyle/>
          <a:p>
            <a:pPr lvl="0"/>
            <a:r>
              <a:rPr lang="en-US" sz="2800" dirty="0" smtClean="0"/>
              <a:t>This form limits the employee from doing business with your clients, either as an employee of a competing firm or a service provider in his own right (businessman).  It includes non dealing clauses and non- solicitation clauses.</a:t>
            </a:r>
          </a:p>
          <a:p>
            <a:pPr>
              <a:buNone/>
            </a:pPr>
            <a:endParaRPr lang="en-ZW"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fontScale="90000"/>
          </a:bodyPr>
          <a:lstStyle/>
          <a:p>
            <a:r>
              <a:rPr lang="en-US" i="1" u="sng" dirty="0" smtClean="0"/>
              <a:t/>
            </a:r>
            <a:br>
              <a:rPr lang="en-US" i="1" u="sng" dirty="0" smtClean="0"/>
            </a:br>
            <a:r>
              <a:rPr lang="en-US" i="1" u="sng" dirty="0" smtClean="0"/>
              <a:t>Non-dealing </a:t>
            </a:r>
            <a:r>
              <a:rPr lang="en-US" i="1" u="sng" dirty="0" smtClean="0"/>
              <a:t>clause</a:t>
            </a:r>
            <a:r>
              <a:rPr lang="en-ZW" dirty="0" smtClean="0"/>
              <a:t/>
            </a:r>
            <a:br>
              <a:rPr lang="en-ZW" dirty="0" smtClean="0"/>
            </a:br>
            <a:endParaRPr lang="en-ZW" dirty="0"/>
          </a:p>
        </p:txBody>
      </p:sp>
      <p:sp>
        <p:nvSpPr>
          <p:cNvPr id="3" name="Content Placeholder 2"/>
          <p:cNvSpPr>
            <a:spLocks noGrp="1"/>
          </p:cNvSpPr>
          <p:nvPr>
            <p:ph idx="1"/>
          </p:nvPr>
        </p:nvSpPr>
        <p:spPr>
          <a:xfrm>
            <a:off x="457200" y="2209800"/>
            <a:ext cx="8229600" cy="4114800"/>
          </a:xfrm>
        </p:spPr>
        <p:txBody>
          <a:bodyPr/>
          <a:lstStyle/>
          <a:p>
            <a:pPr lvl="0">
              <a:buFont typeface="Arial" pitchFamily="34" charset="0"/>
              <a:buChar char="•"/>
            </a:pPr>
            <a:r>
              <a:rPr lang="en-US" sz="2800" dirty="0" smtClean="0"/>
              <a:t>It prevents the employee from dealing with clients or suppliers of their previous employer regardless of who initiates contact. </a:t>
            </a:r>
            <a:endParaRPr lang="en-ZW" sz="2800" dirty="0" smtClean="0"/>
          </a:p>
          <a:p>
            <a:pPr>
              <a:buNone/>
            </a:pPr>
            <a:endParaRPr lang="en-ZW" sz="2800" dirty="0" smtClean="0"/>
          </a:p>
          <a:p>
            <a:pPr lvl="0">
              <a:buFont typeface="Arial" pitchFamily="34" charset="0"/>
              <a:buChar char="•"/>
            </a:pPr>
            <a:r>
              <a:rPr lang="en-US" sz="2800" dirty="0" smtClean="0"/>
              <a:t>It covers not only enticement or interference (where active steps are taken by the former employee), but also the provision of services where no active steps are required (for example, where the customer approaches the former employee). </a:t>
            </a:r>
          </a:p>
          <a:p>
            <a:endParaRPr lang="en-ZW"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267200"/>
          </a:xfrm>
        </p:spPr>
        <p:txBody>
          <a:bodyPr/>
          <a:lstStyle/>
          <a:p>
            <a:pPr lvl="0"/>
            <a:r>
              <a:rPr lang="en-US" sz="2800" dirty="0" smtClean="0"/>
              <a:t>This type of clause has a clear advantage as it avoids the need to prove that the former employee made an approach, which is usually difficult to show. However, it does broaden the prohibition and consequently may make it more difficult to enforce.</a:t>
            </a:r>
            <a:endParaRPr lang="en-ZW" sz="2800" dirty="0" smtClean="0"/>
          </a:p>
          <a:p>
            <a:pPr algn="ctr">
              <a:buNone/>
            </a:pPr>
            <a:endParaRPr lang="en-ZW" sz="2400" b="1" i="1" u="sng" dirty="0" smtClean="0"/>
          </a:p>
          <a:p>
            <a:pPr>
              <a:buNone/>
            </a:pPr>
            <a:endParaRPr lang="en-ZW"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lvl="0"/>
            <a:endParaRPr lang="en-US" sz="2400" dirty="0" smtClean="0"/>
          </a:p>
          <a:p>
            <a:pPr algn="ctr">
              <a:buNone/>
            </a:pPr>
            <a:r>
              <a:rPr lang="en-ZW" sz="3200" b="1" i="1" u="sng" dirty="0" smtClean="0">
                <a:solidFill>
                  <a:schemeClr val="tx1">
                    <a:lumMod val="65000"/>
                    <a:lumOff val="35000"/>
                  </a:schemeClr>
                </a:solidFill>
              </a:rPr>
              <a:t>NON SOLICITATION</a:t>
            </a:r>
          </a:p>
          <a:p>
            <a:pPr lvl="0">
              <a:buFont typeface="Arial" pitchFamily="34" charset="0"/>
              <a:buChar char="•"/>
            </a:pPr>
            <a:endParaRPr lang="en-US" sz="2400" dirty="0" smtClean="0"/>
          </a:p>
          <a:p>
            <a:pPr lvl="0">
              <a:buFont typeface="Arial" pitchFamily="34" charset="0"/>
              <a:buChar char="•"/>
            </a:pPr>
            <a:r>
              <a:rPr lang="en-US" sz="2400" dirty="0" smtClean="0"/>
              <a:t>Non-solicitation clauses prohibit a former employee from seeking out and trying to take (or “solicit”) the your clients.</a:t>
            </a:r>
            <a:endParaRPr lang="en-ZW" sz="2400" dirty="0" smtClean="0"/>
          </a:p>
          <a:p>
            <a:pPr lvl="0">
              <a:buNone/>
            </a:pPr>
            <a:endParaRPr lang="en-US" sz="2400" dirty="0" smtClean="0"/>
          </a:p>
          <a:p>
            <a:pPr lvl="0"/>
            <a:r>
              <a:rPr lang="en-US" sz="2400" dirty="0" smtClean="0"/>
              <a:t>In determining whether “solicitation” has occurred, who makes the initial contact is not decisive. It may still be solicitation where the client makes the first contact and a former employee, in response to an approach by a client, goes beyond merely showing a willingness to be engaged and positively encourages the client to engage him or her.</a:t>
            </a:r>
            <a:endParaRPr lang="en-ZW" sz="2400" dirty="0" smtClean="0"/>
          </a:p>
          <a:p>
            <a:endParaRPr lang="en-ZW"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981200"/>
          </a:xfrm>
        </p:spPr>
        <p:txBody>
          <a:bodyPr>
            <a:normAutofit/>
          </a:bodyPr>
          <a:lstStyle/>
          <a:p>
            <a:r>
              <a:rPr lang="en-US" u="sng" dirty="0" smtClean="0"/>
              <a:t>Non poaching clause</a:t>
            </a:r>
            <a:r>
              <a:rPr lang="en-ZW" dirty="0" smtClean="0"/>
              <a:t/>
            </a:r>
            <a:br>
              <a:rPr lang="en-ZW" dirty="0" smtClean="0"/>
            </a:br>
            <a:endParaRPr lang="en-ZW" dirty="0"/>
          </a:p>
        </p:txBody>
      </p:sp>
      <p:sp>
        <p:nvSpPr>
          <p:cNvPr id="3" name="Content Placeholder 2"/>
          <p:cNvSpPr>
            <a:spLocks noGrp="1"/>
          </p:cNvSpPr>
          <p:nvPr>
            <p:ph idx="1"/>
          </p:nvPr>
        </p:nvSpPr>
        <p:spPr>
          <a:xfrm>
            <a:off x="457200" y="2438400"/>
            <a:ext cx="8229600" cy="3886200"/>
          </a:xfrm>
        </p:spPr>
        <p:txBody>
          <a:bodyPr>
            <a:normAutofit fontScale="77500" lnSpcReduction="20000"/>
          </a:bodyPr>
          <a:lstStyle/>
          <a:p>
            <a:pPr lvl="0"/>
            <a:r>
              <a:rPr lang="en-US" sz="2800" dirty="0" smtClean="0"/>
              <a:t>A non poaching clause prevents a former employee from poaching your existing employees (his former colleagues). </a:t>
            </a:r>
            <a:endParaRPr lang="en-US" sz="2400" dirty="0" smtClean="0"/>
          </a:p>
          <a:p>
            <a:pPr>
              <a:buNone/>
            </a:pPr>
            <a:endParaRPr lang="en-US" sz="2400" dirty="0" smtClean="0"/>
          </a:p>
          <a:p>
            <a:pPr lvl="0"/>
            <a:r>
              <a:rPr lang="en-US" sz="2800" dirty="0" smtClean="0"/>
              <a:t>It is an enforceable restraint as the stability of the business’s workforce is a legitimate business interest. </a:t>
            </a:r>
            <a:endParaRPr lang="en-US" sz="2400" dirty="0" smtClean="0"/>
          </a:p>
          <a:p>
            <a:pPr>
              <a:buNone/>
            </a:pPr>
            <a:endParaRPr lang="en-US" sz="2400" dirty="0" smtClean="0"/>
          </a:p>
          <a:p>
            <a:pPr lvl="0"/>
            <a:r>
              <a:rPr lang="en-US" sz="2800" dirty="0" smtClean="0"/>
              <a:t>It should be limited to those employees at the same level as the former employee and those more senior to them. Any clause that attempts to prohibit the poaching of employees will need to consider:</a:t>
            </a:r>
            <a:endParaRPr lang="en-US" sz="2400" dirty="0" smtClean="0"/>
          </a:p>
          <a:p>
            <a:pPr lvl="1"/>
            <a:r>
              <a:rPr lang="en-US" dirty="0" smtClean="0"/>
              <a:t>How long the former employee’s influence over the other employees will last.</a:t>
            </a:r>
            <a:endParaRPr lang="en-US" sz="2000" dirty="0" smtClean="0"/>
          </a:p>
          <a:p>
            <a:pPr lvl="1"/>
            <a:r>
              <a:rPr lang="en-US" dirty="0" smtClean="0"/>
              <a:t>The roles of the employees over whom the influence exists.</a:t>
            </a:r>
            <a:endParaRPr lang="en-US" sz="2000" dirty="0" smtClean="0"/>
          </a:p>
          <a:p>
            <a:pPr lvl="0"/>
            <a:endParaRPr lang="en-US" sz="2400" dirty="0" smtClean="0"/>
          </a:p>
          <a:p>
            <a:pPr lvl="0"/>
            <a:endParaRPr lang="en-US" sz="2400" dirty="0" smtClean="0"/>
          </a:p>
          <a:p>
            <a:pPr lvl="0"/>
            <a:endParaRPr lang="en-ZW" sz="2400" dirty="0" smtClean="0"/>
          </a:p>
          <a:p>
            <a:endParaRPr lang="en-ZW"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lnSpcReduction="20000"/>
          </a:bodyPr>
          <a:lstStyle/>
          <a:p>
            <a:pPr lvl="0" algn="ctr">
              <a:buNone/>
            </a:pPr>
            <a:r>
              <a:rPr lang="en-US" sz="4300" b="1" u="sng" dirty="0" smtClean="0">
                <a:solidFill>
                  <a:schemeClr val="tx1">
                    <a:lumMod val="65000"/>
                    <a:lumOff val="35000"/>
                  </a:schemeClr>
                </a:solidFill>
              </a:rPr>
              <a:t>NON </a:t>
            </a:r>
            <a:r>
              <a:rPr lang="en-US" sz="4300" b="1" u="sng" dirty="0" smtClean="0">
                <a:solidFill>
                  <a:schemeClr val="tx1">
                    <a:lumMod val="65000"/>
                    <a:lumOff val="35000"/>
                  </a:schemeClr>
                </a:solidFill>
              </a:rPr>
              <a:t>DISCLOSURE </a:t>
            </a:r>
            <a:r>
              <a:rPr lang="en-US" sz="4300" b="1" u="sng" dirty="0" smtClean="0">
                <a:solidFill>
                  <a:schemeClr val="tx1">
                    <a:lumMod val="65000"/>
                    <a:lumOff val="35000"/>
                  </a:schemeClr>
                </a:solidFill>
              </a:rPr>
              <a:t>CLAUSE</a:t>
            </a:r>
          </a:p>
          <a:p>
            <a:pPr lvl="0"/>
            <a:endParaRPr lang="en-US" sz="2800" dirty="0" smtClean="0"/>
          </a:p>
          <a:p>
            <a:pPr lvl="0"/>
            <a:r>
              <a:rPr lang="en-US" sz="2800" dirty="0" smtClean="0"/>
              <a:t>A </a:t>
            </a:r>
            <a:r>
              <a:rPr lang="en-US" sz="2800" dirty="0" smtClean="0"/>
              <a:t>confidentiality clause is the contract that asks the employee to refrain from disclosing certain confidential information. This applies to employees who are likely to be privy to the company’s confidential information. </a:t>
            </a:r>
          </a:p>
          <a:p>
            <a:pPr lvl="0">
              <a:buNone/>
            </a:pPr>
            <a:endParaRPr lang="en-US" sz="2800" dirty="0" smtClean="0"/>
          </a:p>
          <a:p>
            <a:pPr>
              <a:buFont typeface="Arial" pitchFamily="34" charset="0"/>
              <a:buChar char="•"/>
            </a:pPr>
            <a:r>
              <a:rPr lang="en-US" sz="2800" dirty="0" smtClean="0"/>
              <a:t>Where confidential information is disclosed, and you do not have written confidentiality clauses in the contract of employment, you will be at the mercy of a judge’s subjective interpretation of the contract and the common law rules, as to whether information disclosed by the employee was confidential.</a:t>
            </a:r>
            <a:endParaRPr lang="en-ZW"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981200"/>
          </a:xfrm>
        </p:spPr>
        <p:txBody>
          <a:bodyPr>
            <a:normAutofit fontScale="90000"/>
          </a:bodyPr>
          <a:lstStyle/>
          <a:p>
            <a:pPr algn="ctr"/>
            <a:r>
              <a:rPr lang="en-US" dirty="0" smtClean="0"/>
              <a:t>THE CHOICE BETWEEN EMPLOYMENT AND ENTERPRENUERSHIP</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2209800"/>
            <a:ext cx="7391400" cy="43148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6924101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lvl="0">
              <a:buFont typeface="Arial" pitchFamily="34" charset="0"/>
              <a:buChar char="•"/>
            </a:pPr>
            <a:r>
              <a:rPr lang="en-US" sz="2400" dirty="0" smtClean="0"/>
              <a:t>The existence of a confidentiality clause in the contract of employment on its own does not afford you sufficient protection. The wording of the clause is of utmost importance. Confidentiality clauses must define what is and is not confidential information, so that employees (and if necessary, judges) know what information you, as the employer are (and are not) seeking to protect. </a:t>
            </a:r>
            <a:endParaRPr lang="en-ZW" sz="2400" dirty="0" smtClean="0"/>
          </a:p>
          <a:p>
            <a:pPr>
              <a:buNone/>
            </a:pPr>
            <a:endParaRPr lang="en-ZW" sz="2400" dirty="0" smtClean="0"/>
          </a:p>
          <a:p>
            <a:pPr lvl="0">
              <a:buFont typeface="Arial" pitchFamily="34" charset="0"/>
              <a:buChar char="•"/>
            </a:pPr>
            <a:r>
              <a:rPr lang="en-US" sz="2400" dirty="0" smtClean="0"/>
              <a:t>A confidentiality clause can be worded in one of the following ways;</a:t>
            </a:r>
            <a:endParaRPr lang="en-ZW" sz="2400" dirty="0" smtClean="0"/>
          </a:p>
          <a:p>
            <a:pPr>
              <a:buNone/>
            </a:pPr>
            <a:endParaRPr lang="en-ZW"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400" b="1" dirty="0" smtClean="0"/>
              <a:t>General Description</a:t>
            </a:r>
            <a:r>
              <a:rPr lang="en-US" sz="2400" dirty="0" smtClean="0"/>
              <a:t>:</a:t>
            </a:r>
            <a:r>
              <a:rPr lang="en-US" sz="2400" i="1" dirty="0" smtClean="0"/>
              <a:t> </a:t>
            </a:r>
            <a:r>
              <a:rPr lang="en-US" sz="2400" dirty="0" smtClean="0"/>
              <a:t>General descriptions will usually read as follows: </a:t>
            </a:r>
            <a:r>
              <a:rPr lang="en-US" sz="2400" i="1" dirty="0" smtClean="0"/>
              <a:t>“I agree not to use or disclose any trade secrets or confidential or proprietary information of ABC Company”.</a:t>
            </a:r>
            <a:r>
              <a:rPr lang="en-US" sz="2400" dirty="0" smtClean="0"/>
              <a:t>  The advantages to this type of description are that they are easy to write and may give the broadest coverage, because almost anything that could fall within that description is potentially covered including future or unanticipated items. On the down-side however, it is so vague that it really does not define “confidential information”, which can result in disputes as to exactly what is covered by the agreement. </a:t>
            </a:r>
            <a:endParaRPr lang="en-ZW" sz="2400" dirty="0" smtClean="0"/>
          </a:p>
          <a:p>
            <a:pPr>
              <a:buNone/>
            </a:pPr>
            <a:endParaRPr lang="en-ZW"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pPr marL="514350" lvl="0" indent="-514350"/>
            <a:r>
              <a:rPr lang="en-US" b="1" dirty="0" smtClean="0"/>
              <a:t>II. Specific Description</a:t>
            </a:r>
            <a:r>
              <a:rPr lang="en-US" dirty="0" smtClean="0"/>
              <a:t>:</a:t>
            </a:r>
            <a:r>
              <a:rPr lang="en-US" i="1" dirty="0" smtClean="0"/>
              <a:t> </a:t>
            </a:r>
            <a:r>
              <a:rPr lang="en-US" dirty="0" smtClean="0"/>
              <a:t>This type of description will specifically spell out either in the body of the contract or in an addendum attached to the contract what information will be defined as “</a:t>
            </a:r>
            <a:r>
              <a:rPr lang="en-US" i="1" dirty="0" smtClean="0"/>
              <a:t>confidential</a:t>
            </a:r>
            <a:r>
              <a:rPr lang="en-US" dirty="0" smtClean="0"/>
              <a:t>”. Typically, a specific description will include (without limitation) client lists, pricing information, trade secrets, formulae, market research documents and the like. </a:t>
            </a:r>
          </a:p>
          <a:p>
            <a:pPr marL="514350" lvl="0" indent="-514350">
              <a:buNone/>
            </a:pPr>
            <a:r>
              <a:rPr lang="en-US" dirty="0" smtClean="0"/>
              <a:t>		</a:t>
            </a:r>
            <a:r>
              <a:rPr lang="en-US" dirty="0" err="1" smtClean="0"/>
              <a:t>E.g</a:t>
            </a:r>
            <a:r>
              <a:rPr lang="en-US" dirty="0" smtClean="0"/>
              <a:t> </a:t>
            </a:r>
            <a:r>
              <a:rPr lang="en-US" i="1" dirty="0" smtClean="0"/>
              <a:t> </a:t>
            </a:r>
            <a:endParaRPr lang="en-ZW"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70000" lnSpcReduction="20000"/>
          </a:bodyPr>
          <a:lstStyle/>
          <a:p>
            <a:r>
              <a:rPr lang="en-US" sz="2400" i="1" dirty="0" smtClean="0"/>
              <a:t>“ Confidential Information means any information, data, or materials (whether or not recorded) of a proprietary or confidential nature, whether in oral, written, graphic, machine – readable form, or in any form (“Confidential Materials”) relating to parties and their affiliates , their past, present and future products or services, including but not limited  to: any Confidential Materials which a party or its affiliates treats or marks as confidential or in respect of which it owes an obligation of confidentiality to any third person; any trade secrets, secret formulae, processes, techniques, intellectual property, documentation,  files, graphics, surveys, plans, drawings, presentations, reports, charts, lists, and tables, conversations or expressions, samples, models or prototypes, or parts thereof when appropriate; information or data of a business, company, clients, including but not limited to corporate, financial , technical, scientific, legal, operational, proprietary, developmental, marketing, sales, price, operating,</a:t>
            </a:r>
            <a:r>
              <a:rPr lang="en-US" sz="2800" i="1" dirty="0" smtClean="0"/>
              <a:t> performance, cost, know-how, and/or process information; information about the business owners, directors, officers, key personnel, employees, consultants, agents and representatives, computer programming techniques, and all record bearing media containing or disclosing such information and techniques; any or all which is disclosed whether in writing, orally or by any other means by one party (Disclosing Party) or by a third party acting on behalf of the Disclosing Party, to the other  party (Recipient) whether before or after the agreement.”</a:t>
            </a:r>
            <a:endParaRPr lang="en-ZW" sz="2800" dirty="0" smtClean="0"/>
          </a:p>
          <a:p>
            <a:pPr>
              <a:buNone/>
            </a:pPr>
            <a:endParaRPr lang="en-ZW"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ZW" i="1" dirty="0" smtClean="0"/>
              <a:t>III. 	</a:t>
            </a:r>
            <a:r>
              <a:rPr lang="en-US" sz="2400" b="1" i="1" dirty="0" smtClean="0"/>
              <a:t>Marked Items</a:t>
            </a:r>
            <a:r>
              <a:rPr lang="en-US" sz="2400" dirty="0" smtClean="0"/>
              <a:t>: Confidentiality clauses can limit 	nondisclosure to items marked 	“confidential”. This 	approach eliminates 	doubts about what is covered, 	but it 	does not protect information not reflected in 	written 	documents, and employees may 	forget to mark materials 	“confidential”. For 	those 	items that are so marked, 	however, there is  a 	strong likelihood of enforceability.</a:t>
            </a:r>
            <a:endParaRPr lang="en-ZW" sz="2400" dirty="0" smtClean="0"/>
          </a:p>
          <a:p>
            <a:endParaRPr lang="en-ZW" dirty="0" smtClean="0"/>
          </a:p>
          <a:p>
            <a:pPr>
              <a:buNone/>
            </a:pPr>
            <a:endParaRPr lang="en-ZW"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0"/>
          </a:xfrm>
        </p:spPr>
        <p:txBody>
          <a:bodyPr/>
          <a:lstStyle/>
          <a:p>
            <a:pPr lvl="0"/>
            <a:r>
              <a:rPr lang="en-US" sz="2400" dirty="0" smtClean="0"/>
              <a:t>IV. The best approach is to take the middle ground encompassing all these methods. This blends all the advantages of the other three. Typically, a definition using this approach will read as follows: “</a:t>
            </a:r>
            <a:r>
              <a:rPr lang="en-US" sz="2400" i="1" dirty="0" smtClean="0"/>
              <a:t>As used in this Agreement, ‘Confidential Information’ means a) information identified in Exhibit A of this Agreement, attached hereto; b) information marked by the Company as confidential, c) information treated by the Company as confidential.” </a:t>
            </a:r>
            <a:r>
              <a:rPr lang="en-US" sz="2400" dirty="0" smtClean="0"/>
              <a:t> </a:t>
            </a:r>
            <a:endParaRPr lang="en-ZW" sz="2400" dirty="0" smtClean="0"/>
          </a:p>
          <a:p>
            <a:endParaRPr lang="en-ZW" dirty="0" smtClean="0"/>
          </a:p>
          <a:p>
            <a:pPr>
              <a:buNone/>
            </a:pPr>
            <a:endParaRPr lang="en-ZW"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Font typeface="Arial" pitchFamily="34" charset="0"/>
              <a:buChar char="•"/>
            </a:pPr>
            <a:r>
              <a:rPr lang="en-US" sz="2400" dirty="0" smtClean="0"/>
              <a:t>The clause should also provide for the penalty where a current employee breaches the confidentiality agreement.</a:t>
            </a:r>
          </a:p>
          <a:p>
            <a:pPr lvl="0">
              <a:buFont typeface="Arial" pitchFamily="34" charset="0"/>
              <a:buChar char="•"/>
            </a:pPr>
            <a:endParaRPr lang="en-ZW" sz="2400" dirty="0" smtClean="0"/>
          </a:p>
          <a:p>
            <a:pPr lvl="0">
              <a:buFont typeface="Arial" pitchFamily="34" charset="0"/>
              <a:buChar char="•"/>
            </a:pPr>
            <a:r>
              <a:rPr lang="en-US" sz="2400" dirty="0" smtClean="0"/>
              <a:t>Confidentiality clauses generally remain in force whilst the information protected remains confidential. This means that the clause may apply during employment and potentially long after the employment ends.</a:t>
            </a:r>
            <a:endParaRPr lang="en-ZW" sz="2400" smtClean="0"/>
          </a:p>
          <a:p>
            <a:pPr>
              <a:buNone/>
            </a:pPr>
            <a:endParaRPr lang="en-ZW"/>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12"/>
          </a:xfrm>
        </p:spPr>
        <p:txBody>
          <a:bodyPr>
            <a:normAutofit/>
          </a:bodyPr>
          <a:lstStyle/>
          <a:p>
            <a:r>
              <a:rPr lang="en-US" dirty="0" smtClean="0"/>
              <a:t>THE ROLE/AUTHORITY OF THE MANAGER</a:t>
            </a:r>
            <a:endParaRPr lang="en-US" dirty="0"/>
          </a:p>
        </p:txBody>
      </p:sp>
      <p:sp>
        <p:nvSpPr>
          <p:cNvPr id="3" name="Content Placeholder 2"/>
          <p:cNvSpPr>
            <a:spLocks noGrp="1"/>
          </p:cNvSpPr>
          <p:nvPr>
            <p:ph idx="1"/>
          </p:nvPr>
        </p:nvSpPr>
        <p:spPr>
          <a:xfrm>
            <a:off x="457200" y="2362200"/>
            <a:ext cx="8229600" cy="3962400"/>
          </a:xfrm>
        </p:spPr>
        <p:txBody>
          <a:bodyPr>
            <a:normAutofit fontScale="85000" lnSpcReduction="20000"/>
          </a:bodyPr>
          <a:lstStyle/>
          <a:p>
            <a:pPr>
              <a:buNone/>
            </a:pPr>
            <a:r>
              <a:rPr lang="en-US" u="sng" dirty="0" smtClean="0"/>
              <a:t>The constitution and fair </a:t>
            </a:r>
            <a:r>
              <a:rPr lang="en-US" u="sng" dirty="0" err="1" smtClean="0"/>
              <a:t>labour</a:t>
            </a:r>
            <a:r>
              <a:rPr lang="en-US" u="sng" dirty="0" smtClean="0"/>
              <a:t> standards</a:t>
            </a:r>
          </a:p>
          <a:p>
            <a:pPr>
              <a:buNone/>
            </a:pPr>
            <a:endParaRPr lang="en-US" u="sng" dirty="0" smtClean="0"/>
          </a:p>
          <a:p>
            <a:r>
              <a:rPr lang="en-US" dirty="0" smtClean="0"/>
              <a:t>S65 (1) of the constitution every person has the right to fair and safe labour practices and standards and to be paid a fair and reasonable wage. The Labour Act recognizes in s2 the promotion of fair labour standards. Both statutes do not provide a definition of fair labour standards.</a:t>
            </a:r>
          </a:p>
          <a:p>
            <a:r>
              <a:rPr lang="en-US" dirty="0" smtClean="0"/>
              <a:t>Though fair and labour standards are not defined in constitution, the concept of a fair labour practice recognizes the rightful place of equity and fairness in the workplace. (</a:t>
            </a:r>
            <a:r>
              <a:rPr lang="en-US" b="1" dirty="0" smtClean="0"/>
              <a:t>National Entitled Workers Union v Commission for Conciliation, mediation and Arbitration and Others [2003] ZALC 173</a:t>
            </a:r>
            <a:r>
              <a:rPr lang="en-US" dirty="0" smtClean="0"/>
              <a:t>) </a:t>
            </a:r>
            <a:r>
              <a:rPr lang="en-US" dirty="0" smtClean="0"/>
              <a:t>Equity and fairness includes democracy in the workplace.</a:t>
            </a:r>
            <a:endParaRPr lang="en-US" dirty="0" smtClean="0"/>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xmlns="" val="28183932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r>
              <a:rPr lang="en-US" dirty="0" smtClean="0"/>
              <a:t>Democracy and Participation By Employees In Decisions Affecting Them</a:t>
            </a:r>
          </a:p>
          <a:p>
            <a:endParaRPr lang="en-US" dirty="0" smtClean="0"/>
          </a:p>
          <a:p>
            <a:pPr>
              <a:buNone/>
            </a:pPr>
            <a:endParaRPr lang="en-ZW"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2743200"/>
            <a:ext cx="8153400" cy="3810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7500" lnSpcReduction="20000"/>
          </a:bodyPr>
          <a:lstStyle/>
          <a:p>
            <a:endParaRPr lang="en-US" dirty="0" smtClean="0"/>
          </a:p>
          <a:p>
            <a:r>
              <a:rPr lang="en-US" dirty="0" smtClean="0"/>
              <a:t>S2 of the </a:t>
            </a:r>
            <a:r>
              <a:rPr lang="en-US" dirty="0" err="1" smtClean="0"/>
              <a:t>Labour</a:t>
            </a:r>
            <a:r>
              <a:rPr lang="en-US" dirty="0" smtClean="0"/>
              <a:t> Act which establishes democracy in the workplace provides,</a:t>
            </a:r>
          </a:p>
          <a:p>
            <a:pPr>
              <a:buNone/>
            </a:pPr>
            <a:endParaRPr lang="en-US" dirty="0" smtClean="0"/>
          </a:p>
          <a:p>
            <a:pPr>
              <a:buNone/>
            </a:pPr>
            <a:r>
              <a:rPr lang="en-US" i="1" dirty="0" smtClean="0"/>
              <a:t>“ S2A (e) the promotion of the participation by employees in decisions affecting their interests in the work place”</a:t>
            </a:r>
            <a:endParaRPr lang="en-US" dirty="0" smtClean="0"/>
          </a:p>
          <a:p>
            <a:pPr>
              <a:buNone/>
            </a:pPr>
            <a:endParaRPr lang="en-US" dirty="0" smtClean="0"/>
          </a:p>
          <a:p>
            <a:r>
              <a:rPr lang="en-US" dirty="0" smtClean="0"/>
              <a:t>Managers are no longer answerable to the Board only but also to the employees. Management is now under an obligation to involve employees in decision making, on decisions that affect the interests of employees. </a:t>
            </a:r>
            <a:r>
              <a:rPr lang="en-US" dirty="0" err="1" smtClean="0"/>
              <a:t>e.g</a:t>
            </a:r>
            <a:r>
              <a:rPr lang="en-US" dirty="0" smtClean="0"/>
              <a:t> retrenchment, withdrawal of benefits, transfer etc. </a:t>
            </a:r>
          </a:p>
          <a:p>
            <a:pPr>
              <a:buNone/>
            </a:pPr>
            <a:endParaRPr lang="en-US" dirty="0" smtClean="0"/>
          </a:p>
          <a:p>
            <a:r>
              <a:rPr lang="en-US" dirty="0" smtClean="0"/>
              <a:t>Democracy is exercised through consultations with the employees regarding matters that may affect them. Where individual decisions such as transfer of an employee are contemplated, the employee concerned should be concerned before the final decision is made. Where it involves a larger number of employees or all employees such as the withdrawal of a benefit for the employees, or retrenchment consultations still have to be done.</a:t>
            </a:r>
          </a:p>
          <a:p>
            <a:pPr>
              <a:buNone/>
            </a:pPr>
            <a:endParaRPr lang="en-US" dirty="0" smtClean="0"/>
          </a:p>
          <a:p>
            <a:endParaRPr lang="en-ZW"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lvl="0"/>
            <a:r>
              <a:rPr lang="en-US" dirty="0" smtClean="0"/>
              <a:t>In engaging persons for provision of labour, there are instances where it may be beneficial to have employees, while independent contractors may be better in others. The decision on which services to engage is dependent on the kind of enterprise you are. </a:t>
            </a:r>
          </a:p>
          <a:p>
            <a:pPr lvl="0"/>
            <a:r>
              <a:rPr lang="en-US" dirty="0" smtClean="0"/>
              <a:t>Are you driven by flexibility in service provision, or do you prefer exercising some form of control on how your work is done? The difference coupled with your business model and interests determines whether you will prefer to hire independent contractors or have employees. </a:t>
            </a:r>
          </a:p>
          <a:p>
            <a:endParaRPr lang="en-US" dirty="0"/>
          </a:p>
        </p:txBody>
      </p:sp>
    </p:spTree>
    <p:extLst>
      <p:ext uri="{BB962C8B-B14F-4D97-AF65-F5344CB8AC3E}">
        <p14:creationId xmlns:p14="http://schemas.microsoft.com/office/powerpoint/2010/main" xmlns="" val="3094562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dirty="0" smtClean="0"/>
              <a:t>Consultation involves informing the employees concerned of the decision to be made and giving them the opportunity to make representations giving their views.</a:t>
            </a:r>
          </a:p>
          <a:p>
            <a:pPr>
              <a:buNone/>
            </a:pPr>
            <a:endParaRPr lang="en-US" dirty="0" smtClean="0"/>
          </a:p>
          <a:p>
            <a:r>
              <a:rPr lang="en-US" dirty="0" smtClean="0"/>
              <a:t>Such representations and views ought to be considered by management in making a decision. Making a decision contrary to the employee’s views is allowed, what is important is the consultation. </a:t>
            </a:r>
          </a:p>
          <a:p>
            <a:pPr>
              <a:buNone/>
            </a:pPr>
            <a:endParaRPr lang="en-ZW"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419600"/>
          </a:xfrm>
        </p:spPr>
        <p:txBody>
          <a:bodyPr>
            <a:normAutofit/>
          </a:bodyPr>
          <a:lstStyle/>
          <a:p>
            <a:r>
              <a:rPr lang="en-US" sz="4000" dirty="0" smtClean="0">
                <a:latin typeface="+mn-lt"/>
              </a:rPr>
              <a:t>REMUNERATION IN A SPECIALIST INDUSTRY IN RAPIDLY CHANGING TIMES</a:t>
            </a:r>
            <a:endParaRPr lang="en-US" sz="4000" dirty="0">
              <a:latin typeface="+mn-lt"/>
            </a:endParaRPr>
          </a:p>
        </p:txBody>
      </p:sp>
    </p:spTree>
    <p:extLst>
      <p:ext uri="{BB962C8B-B14F-4D97-AF65-F5344CB8AC3E}">
        <p14:creationId xmlns:p14="http://schemas.microsoft.com/office/powerpoint/2010/main" xmlns="" val="27054547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6096000"/>
          </a:xfrm>
        </p:spPr>
        <p:txBody>
          <a:bodyPr>
            <a:normAutofit fontScale="32500" lnSpcReduction="20000"/>
          </a:bodyPr>
          <a:lstStyle/>
          <a:p>
            <a:pPr lvl="0"/>
            <a:endParaRPr lang="en-US" sz="4400" dirty="0" smtClean="0"/>
          </a:p>
          <a:p>
            <a:pPr lvl="0"/>
            <a:endParaRPr lang="en-US" sz="4400" dirty="0" smtClean="0"/>
          </a:p>
          <a:p>
            <a:pPr lvl="0"/>
            <a:r>
              <a:rPr lang="en-US" sz="6200" dirty="0" smtClean="0"/>
              <a:t>The remuneration  of any employee has to take into account the possible change in fortunes of the company. Any benefits should therefore be considerate of the fortunes of the company.  A contract should therefore</a:t>
            </a:r>
          </a:p>
          <a:p>
            <a:pPr lvl="0">
              <a:buNone/>
            </a:pPr>
            <a:r>
              <a:rPr lang="en-US" sz="6200" dirty="0" err="1" smtClean="0"/>
              <a:t>i</a:t>
            </a:r>
            <a:r>
              <a:rPr lang="en-US" sz="6200" dirty="0" smtClean="0"/>
              <a:t>. Ensure that contracts are made as flexible as possible. </a:t>
            </a:r>
          </a:p>
          <a:p>
            <a:pPr lvl="0">
              <a:buNone/>
            </a:pPr>
            <a:r>
              <a:rPr lang="en-US" sz="6200" dirty="0" smtClean="0"/>
              <a:t>ii. Include clauses which do not make benefits payable despite the fortunes of the company. The contract should, when interpreted, always consider the performance of the company in payment of benefits. </a:t>
            </a:r>
          </a:p>
          <a:p>
            <a:pPr lvl="0"/>
            <a:endParaRPr lang="en-US" sz="6200" dirty="0" smtClean="0"/>
          </a:p>
          <a:p>
            <a:pPr>
              <a:buNone/>
            </a:pPr>
            <a:r>
              <a:rPr lang="en-US" sz="6200" u="sng" dirty="0" smtClean="0"/>
              <a:t>Contractual </a:t>
            </a:r>
            <a:r>
              <a:rPr lang="en-US" sz="6200" u="sng" dirty="0" smtClean="0"/>
              <a:t>And Discretionary Benefits</a:t>
            </a:r>
          </a:p>
          <a:p>
            <a:r>
              <a:rPr lang="en-US" sz="6200" dirty="0" smtClean="0"/>
              <a:t>Discretionary benefits are those benefits that are not mandated by law. Such benefits might include medical insurance for the employee and her family, a pension plan, tuition assistance</a:t>
            </a:r>
            <a:r>
              <a:rPr lang="en-US" sz="6200" dirty="0" smtClean="0"/>
              <a:t>.</a:t>
            </a:r>
          </a:p>
          <a:p>
            <a:r>
              <a:rPr lang="en-US" sz="6200" dirty="0" smtClean="0"/>
              <a:t>The employee chooses whether or not to pay these benefits, and how they are paid.</a:t>
            </a:r>
            <a:endParaRPr lang="en-US" sz="6200" dirty="0" smtClean="0"/>
          </a:p>
          <a:p>
            <a:endParaRPr lang="en-US" sz="6200" dirty="0" smtClean="0"/>
          </a:p>
          <a:p>
            <a:pPr marL="0" indent="0">
              <a:buNone/>
            </a:pPr>
            <a:endParaRPr lang="en-US" sz="62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pPr>
              <a:buNone/>
            </a:pPr>
            <a:r>
              <a:rPr lang="en-US" sz="2800" u="sng" dirty="0" smtClean="0"/>
              <a:t>Conditional Benefits</a:t>
            </a:r>
          </a:p>
          <a:p>
            <a:r>
              <a:rPr lang="en-US" sz="2800" dirty="0" smtClean="0"/>
              <a:t>Conditional payments are payments which are hinged on the fulfillment of certain requirements. Conditional are benefits payable subject to fulfillment of certain conditions stipulated in the contract of employment. Unless the conditions are fulfilled, payment of the benefit does not become due.  </a:t>
            </a:r>
          </a:p>
          <a:p>
            <a:r>
              <a:rPr lang="en-US" sz="2800" dirty="0" smtClean="0"/>
              <a:t>Examples of conditions are</a:t>
            </a:r>
          </a:p>
          <a:p>
            <a:pPr lvl="0">
              <a:buNone/>
            </a:pPr>
            <a:r>
              <a:rPr lang="en-US" sz="2800" dirty="0" err="1" smtClean="0"/>
              <a:t>i</a:t>
            </a:r>
            <a:r>
              <a:rPr lang="en-US" sz="2800" dirty="0" smtClean="0"/>
              <a:t>. Availability of funds</a:t>
            </a:r>
          </a:p>
          <a:p>
            <a:pPr lvl="0">
              <a:buNone/>
            </a:pPr>
            <a:r>
              <a:rPr lang="en-US" sz="2800" dirty="0" smtClean="0"/>
              <a:t>ii. The employee’s individual performance</a:t>
            </a:r>
          </a:p>
          <a:p>
            <a:pPr lvl="0">
              <a:buNone/>
            </a:pPr>
            <a:r>
              <a:rPr lang="en-US" sz="2800" dirty="0" smtClean="0"/>
              <a:t>iii. Company performance</a:t>
            </a:r>
          </a:p>
          <a:p>
            <a:pPr lvl="0">
              <a:buNone/>
            </a:pPr>
            <a:endParaRPr lang="en-US" sz="2800" dirty="0" smtClean="0"/>
          </a:p>
          <a:p>
            <a:pPr lvl="0">
              <a:buNone/>
            </a:pPr>
            <a:endParaRPr lang="en-US" sz="2800" dirty="0" smtClean="0"/>
          </a:p>
          <a:p>
            <a:pPr lvl="0">
              <a:buNone/>
            </a:pPr>
            <a:endParaRPr lang="en-US" dirty="0" smtClean="0"/>
          </a:p>
          <a:p>
            <a:endParaRPr lang="en-ZW" dirty="0" smtClean="0"/>
          </a:p>
          <a:p>
            <a:endParaRPr lang="en-ZW"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0000" lnSpcReduction="20000"/>
          </a:bodyPr>
          <a:lstStyle/>
          <a:p>
            <a:r>
              <a:rPr lang="en-US" dirty="0" smtClean="0"/>
              <a:t>Such conditions are provided for in the contract of employment. For example,</a:t>
            </a:r>
          </a:p>
          <a:p>
            <a:pPr>
              <a:buNone/>
            </a:pPr>
            <a:r>
              <a:rPr lang="en-US" i="1" dirty="0" smtClean="0"/>
              <a:t> “...the employee will be allocated a new vehicle of his choice every five years subject to availability of funds.”</a:t>
            </a:r>
            <a:endParaRPr lang="en-US" dirty="0" smtClean="0"/>
          </a:p>
          <a:p>
            <a:r>
              <a:rPr lang="en-US" dirty="0" smtClean="0"/>
              <a:t>The condition is subject to availability of funds. Before the benefit can be paid, the condition has to be fulfilled, that is there should be availability of funds. Where the benefit is dependent on company performance and the individual’s performance, you can avoid payment of some benefits where you cannot afford it. It is easily justifiable that there are no funds to allow for the payment of benefits.</a:t>
            </a:r>
          </a:p>
          <a:p>
            <a:endParaRPr lang="en-US" dirty="0" smtClean="0"/>
          </a:p>
          <a:p>
            <a:pPr marL="0" indent="0">
              <a:buNone/>
            </a:pPr>
            <a:endParaRPr lang="en-US" dirty="0" smtClean="0"/>
          </a:p>
          <a:p>
            <a:pPr>
              <a:buNone/>
            </a:pPr>
            <a:r>
              <a:rPr lang="en-US" u="sng" dirty="0" smtClean="0"/>
              <a:t>Salary Differentials </a:t>
            </a:r>
          </a:p>
          <a:p>
            <a:r>
              <a:rPr lang="en-US" dirty="0" smtClean="0"/>
              <a:t>Employees may be in the same grade but will be differentiated on the basis of several things. You may choose to differentiate the salaries of insurance </a:t>
            </a:r>
            <a:r>
              <a:rPr lang="en-US" dirty="0" err="1" smtClean="0"/>
              <a:t>practirioners</a:t>
            </a:r>
            <a:r>
              <a:rPr lang="en-US" dirty="0" smtClean="0"/>
              <a:t> from other employees in the same grade as them on the basis that they are the cash cow.</a:t>
            </a:r>
          </a:p>
          <a:p>
            <a:r>
              <a:rPr lang="en-US" dirty="0" smtClean="0"/>
              <a:t>The fact that an employer pays an employee more than other employees does not per se amount to discrimination pay differentials may be justified in law and in practice by the fact that employees have different levels of qualifications, experience, skills, competence, expertise and so on. It will only be regarded as discrimination when two similarly </a:t>
            </a:r>
            <a:r>
              <a:rPr lang="en-US" dirty="0" err="1" smtClean="0"/>
              <a:t>cirumstanced</a:t>
            </a:r>
            <a:r>
              <a:rPr lang="en-US" dirty="0" smtClean="0"/>
              <a:t> employees are treated differently.</a:t>
            </a:r>
          </a:p>
          <a:p>
            <a:endParaRPr lang="en-US" dirty="0" smtClean="0"/>
          </a:p>
          <a:p>
            <a:endParaRPr lang="en-US" dirty="0" smtClean="0"/>
          </a:p>
          <a:p>
            <a:endParaRPr lang="en-ZW"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020312"/>
          </a:xfrm>
        </p:spPr>
        <p:txBody>
          <a:bodyPr>
            <a:noAutofit/>
          </a:bodyPr>
          <a:lstStyle/>
          <a:p>
            <a:r>
              <a:rPr lang="en-US" sz="7200" b="1" dirty="0" smtClean="0"/>
              <a:t>THE NEW LABOUR ACT</a:t>
            </a:r>
            <a:endParaRPr lang="en-US" sz="7200" b="1" dirty="0"/>
          </a:p>
        </p:txBody>
      </p:sp>
    </p:spTree>
    <p:extLst>
      <p:ext uri="{BB962C8B-B14F-4D97-AF65-F5344CB8AC3E}">
        <p14:creationId xmlns:p14="http://schemas.microsoft.com/office/powerpoint/2010/main" xmlns="" val="846524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b="1" dirty="0" smtClean="0"/>
              <a:t>FIXED TERM CONTRACTS</a:t>
            </a:r>
            <a:endParaRPr lang="en-ZW" b="1" dirty="0"/>
          </a:p>
        </p:txBody>
      </p:sp>
      <p:sp>
        <p:nvSpPr>
          <p:cNvPr id="3" name="Content Placeholder 2"/>
          <p:cNvSpPr>
            <a:spLocks noGrp="1"/>
          </p:cNvSpPr>
          <p:nvPr>
            <p:ph idx="1"/>
          </p:nvPr>
        </p:nvSpPr>
        <p:spPr/>
        <p:txBody>
          <a:bodyPr/>
          <a:lstStyle/>
          <a:p>
            <a:endParaRPr lang="en-US" dirty="0" smtClean="0"/>
          </a:p>
          <a:p>
            <a:r>
              <a:rPr lang="en-US" dirty="0" smtClean="0"/>
              <a:t>A fixed term contract is a contract that specifies the duration of the contract, and states the exact date of termination.</a:t>
            </a:r>
            <a:endParaRPr lang="en-ZW" dirty="0" smtClean="0"/>
          </a:p>
          <a:p>
            <a:endParaRPr lang="en-ZW" dirty="0" smtClean="0"/>
          </a:p>
          <a:p>
            <a:r>
              <a:rPr lang="en-US" dirty="0" smtClean="0"/>
              <a:t>In terms of s12(3a) of the </a:t>
            </a:r>
            <a:r>
              <a:rPr lang="en-US" dirty="0" err="1" smtClean="0"/>
              <a:t>labour</a:t>
            </a:r>
            <a:r>
              <a:rPr lang="en-US" dirty="0" smtClean="0"/>
              <a:t> Act a fixed term contract shall be deemed to be a contract of employment without limitation of time upon the expiry of such period of continuous service</a:t>
            </a:r>
            <a:endParaRPr lang="en-ZW" dirty="0" smtClean="0"/>
          </a:p>
          <a:p>
            <a:pPr>
              <a:buNone/>
            </a:pPr>
            <a:r>
              <a:rPr lang="en-US" dirty="0" smtClean="0"/>
              <a:t>	as is-</a:t>
            </a:r>
            <a:endParaRPr lang="en-ZW" dirty="0" smtClean="0"/>
          </a:p>
          <a:p>
            <a:endParaRPr lang="en-ZW" dirty="0" smtClean="0"/>
          </a:p>
          <a:p>
            <a:pPr>
              <a:buNone/>
            </a:pPr>
            <a:endParaRPr lang="en-ZW"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a:bodyPr>
          <a:lstStyle/>
          <a:p>
            <a:r>
              <a:rPr lang="en-US" dirty="0" smtClean="0"/>
              <a:t>(a) fixed by the appropriate employment council; or</a:t>
            </a:r>
            <a:endParaRPr lang="en-ZW" dirty="0" smtClean="0"/>
          </a:p>
          <a:p>
            <a:r>
              <a:rPr lang="en-US" dirty="0" smtClean="0"/>
              <a:t>(b) prescribed by the Minister, if there is no employment</a:t>
            </a:r>
            <a:endParaRPr lang="en-ZW" dirty="0" smtClean="0"/>
          </a:p>
          <a:p>
            <a:pPr>
              <a:buNone/>
            </a:pPr>
            <a:r>
              <a:rPr lang="en-US" dirty="0" smtClean="0"/>
              <a:t>	council for the undertaking concerned, or where the employment council fixes no such period;</a:t>
            </a:r>
            <a:endParaRPr lang="en-ZW" dirty="0" smtClean="0"/>
          </a:p>
          <a:p>
            <a:pPr>
              <a:buNone/>
            </a:pPr>
            <a:endParaRPr lang="en-ZW" dirty="0" smtClean="0"/>
          </a:p>
          <a:p>
            <a:r>
              <a:rPr lang="en-US" dirty="0" smtClean="0"/>
              <a:t>Once deemed to be a contract without limit of time, the employee concerned shall be afforded the same</a:t>
            </a:r>
            <a:r>
              <a:rPr lang="en-ZW" dirty="0" smtClean="0"/>
              <a:t>  </a:t>
            </a:r>
            <a:r>
              <a:rPr lang="en-US" dirty="0" smtClean="0"/>
              <a:t>benefits as employees who engaged without limit of time in terms of the </a:t>
            </a:r>
            <a:r>
              <a:rPr lang="en-US" dirty="0" err="1" smtClean="0"/>
              <a:t>labour</a:t>
            </a:r>
            <a:r>
              <a:rPr lang="en-US" dirty="0" smtClean="0"/>
              <a:t> Act and any CBA.</a:t>
            </a:r>
            <a:endParaRPr lang="en-ZW" dirty="0" smtClean="0"/>
          </a:p>
          <a:p>
            <a:pPr>
              <a:buNone/>
            </a:pPr>
            <a:r>
              <a:rPr lang="en-US" dirty="0" smtClean="0"/>
              <a:t> </a:t>
            </a:r>
            <a:endParaRPr lang="en-ZW" dirty="0" smtClean="0"/>
          </a:p>
          <a:p>
            <a:r>
              <a:rPr lang="en-US" dirty="0" smtClean="0"/>
              <a:t>A fixed term employee can have his contract of employment terminated on notice in terms of s12 (4a), but without any compensation being due.</a:t>
            </a:r>
            <a:endParaRPr lang="en-ZW" dirty="0" smtClean="0"/>
          </a:p>
          <a:p>
            <a:pPr>
              <a:buNone/>
            </a:pPr>
            <a:endParaRPr lang="en-ZW"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ctr">
              <a:buNone/>
            </a:pPr>
            <a:r>
              <a:rPr lang="en-US" sz="3200" b="1" u="sng" dirty="0" smtClean="0">
                <a:solidFill>
                  <a:schemeClr val="tx2">
                    <a:lumMod val="90000"/>
                  </a:schemeClr>
                </a:solidFill>
              </a:rPr>
              <a:t>TERMINATION ON NOTICE</a:t>
            </a:r>
          </a:p>
          <a:p>
            <a:pPr>
              <a:buFont typeface="Arial" pitchFamily="34" charset="0"/>
              <a:buChar char="•"/>
            </a:pPr>
            <a:r>
              <a:rPr lang="en-ZW" dirty="0" smtClean="0"/>
              <a:t/>
            </a:r>
            <a:br>
              <a:rPr lang="en-ZW" dirty="0" smtClean="0"/>
            </a:br>
            <a:r>
              <a:rPr lang="en-US" dirty="0" smtClean="0"/>
              <a:t>The amendment inserted a new provision s12(4a) which addresses termination of a contract of employment on notice. </a:t>
            </a:r>
          </a:p>
          <a:p>
            <a:pPr>
              <a:buFont typeface="Arial" pitchFamily="34" charset="0"/>
              <a:buChar char="•"/>
            </a:pPr>
            <a:r>
              <a:rPr lang="en-US" dirty="0" smtClean="0"/>
              <a:t>Section 12 (4) of the </a:t>
            </a:r>
            <a:r>
              <a:rPr lang="en-US" dirty="0" err="1" smtClean="0"/>
              <a:t>Labour</a:t>
            </a:r>
            <a:r>
              <a:rPr lang="en-US" dirty="0" smtClean="0"/>
              <a:t> Act provided for the common law right of an employer to terminate a contract on notice to an employee. It provided the respective notice periods for various durations of contracts of employment. s12 (4a) limits the exercise of that right by providing when termination on notice can occur. </a:t>
            </a:r>
            <a:endParaRPr lang="en-ZW"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en-US" sz="2800" dirty="0" smtClean="0"/>
              <a:t>In terms of the provision termination on notice can occur;</a:t>
            </a:r>
            <a:endParaRPr lang="en-ZW" sz="2800" dirty="0" smtClean="0"/>
          </a:p>
          <a:p>
            <a:pPr lvl="0" algn="just">
              <a:buNone/>
            </a:pPr>
            <a:endParaRPr lang="en-US" sz="2800" dirty="0" smtClean="0"/>
          </a:p>
          <a:p>
            <a:pPr marL="571500" lvl="0" indent="-571500" algn="just">
              <a:buFont typeface="+mj-lt"/>
              <a:buAutoNum type="romanUcPeriod"/>
            </a:pPr>
            <a:r>
              <a:rPr lang="en-US" sz="2800" dirty="0" smtClean="0"/>
              <a:t>If the termination is in terms of an employment code or in the absence of a code in terms of the model code (</a:t>
            </a:r>
            <a:r>
              <a:rPr lang="en-US" sz="2800" i="1" dirty="0" err="1" smtClean="0"/>
              <a:t>Labour</a:t>
            </a:r>
            <a:r>
              <a:rPr lang="en-US" sz="2800" i="1" dirty="0" smtClean="0"/>
              <a:t> (National Employment Code of Conduct) Regulations,2006</a:t>
            </a:r>
            <a:r>
              <a:rPr lang="en-US" sz="2800" dirty="0" smtClean="0"/>
              <a:t>). </a:t>
            </a:r>
            <a:endParaRPr lang="en-ZW" sz="2800" dirty="0" smtClean="0"/>
          </a:p>
          <a:p>
            <a:pPr marL="571500" lvl="0" indent="-571500" algn="just">
              <a:buFont typeface="+mj-lt"/>
              <a:buAutoNum type="romanUcPeriod"/>
            </a:pPr>
            <a:r>
              <a:rPr lang="en-US" sz="2800" dirty="0" smtClean="0"/>
              <a:t>By mutual agreement in writing between the employer and the employee to terminate the contract</a:t>
            </a:r>
            <a:endParaRPr lang="en-ZW" sz="2800" dirty="0" smtClean="0"/>
          </a:p>
          <a:p>
            <a:pPr marL="571500" lvl="0" indent="-571500" algn="just">
              <a:buFont typeface="+mj-lt"/>
              <a:buAutoNum type="romanUcPeriod"/>
            </a:pPr>
            <a:r>
              <a:rPr lang="en-US" sz="2800" dirty="0" smtClean="0"/>
              <a:t>Where the employee was engaged for a fixed period or for the performance of specific services </a:t>
            </a:r>
            <a:endParaRPr lang="en-ZW" sz="2800" dirty="0" smtClean="0"/>
          </a:p>
          <a:p>
            <a:pPr marL="571500" indent="-571500" algn="just">
              <a:buFont typeface="+mj-lt"/>
              <a:buAutoNum type="romanUcPeriod"/>
            </a:pPr>
            <a:r>
              <a:rPr lang="en-US" sz="2800" dirty="0" smtClean="0"/>
              <a:t>Pursuant to retrenchment</a:t>
            </a:r>
          </a:p>
          <a:p>
            <a:pPr marL="571500" indent="-571500" algn="just"/>
            <a:r>
              <a:rPr lang="en-US" sz="2800" dirty="0" smtClean="0"/>
              <a:t>An employer can only terminate a contract on notice for the reasons or in scenarios cited above.</a:t>
            </a:r>
            <a:endParaRPr lang="en-ZW" sz="2800" dirty="0" smtClean="0"/>
          </a:p>
          <a:p>
            <a:pPr algn="just"/>
            <a:endParaRPr lang="en-ZW" sz="2800" dirty="0" smtClean="0"/>
          </a:p>
          <a:p>
            <a:endParaRPr lang="en-ZW"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ctr">
              <a:buNone/>
            </a:pPr>
            <a:endParaRPr lang="en-US" dirty="0" smtClean="0"/>
          </a:p>
          <a:p>
            <a:pPr marL="0" indent="0" algn="ctr">
              <a:buNone/>
            </a:pPr>
            <a:r>
              <a:rPr lang="en-US" b="1" dirty="0" smtClean="0"/>
              <a:t>EMPLOYEE</a:t>
            </a:r>
          </a:p>
          <a:p>
            <a:r>
              <a:rPr lang="en-US" dirty="0" smtClean="0"/>
              <a:t>you gain much control over the employee – including all things from behavior control like what needs to be done and who directs the tasks etc and in what order to start with. </a:t>
            </a:r>
          </a:p>
          <a:p>
            <a:r>
              <a:rPr lang="en-US" dirty="0" smtClean="0"/>
              <a:t>Then there’s the fact that an employee is paid a salary and as the employer you need to setup complete employee accounts and withhold taxes and file those taxes along with benefits and the rise in those costs – paying employees is a costly business considering it takes time and expertise to accomplish those tasks as well as money.</a:t>
            </a:r>
          </a:p>
          <a:p>
            <a:pPr>
              <a:buNone/>
            </a:pPr>
            <a:endParaRPr lang="en-US" dirty="0" smtClean="0"/>
          </a:p>
          <a:p>
            <a:endParaRPr lang="en-US" dirty="0" smtClean="0"/>
          </a:p>
          <a:p>
            <a:endParaRPr lang="en-US" dirty="0"/>
          </a:p>
        </p:txBody>
      </p:sp>
    </p:spTree>
    <p:extLst>
      <p:ext uri="{BB962C8B-B14F-4D97-AF65-F5344CB8AC3E}">
        <p14:creationId xmlns:p14="http://schemas.microsoft.com/office/powerpoint/2010/main" xmlns="" val="2508372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algn="just">
              <a:buNone/>
            </a:pPr>
            <a:r>
              <a:rPr lang="en-US" b="1" u="sng" dirty="0" smtClean="0"/>
              <a:t>COMPENSATION FOR TERMINATION ON NOTICE</a:t>
            </a:r>
          </a:p>
          <a:p>
            <a:pPr marL="514350" indent="-514350" algn="just">
              <a:buFont typeface="Arial" pitchFamily="34" charset="0"/>
              <a:buChar char="•"/>
            </a:pPr>
            <a:r>
              <a:rPr lang="en-US" dirty="0" smtClean="0"/>
              <a:t>Section 12 (4b) provides for compensation for employees whose contracts are terminated on notice. Where an employee under a contract without limit of time is given notice of termination of contract in terms of s12 (4a), such employee will be compensated in accordance with the compensation procedures under s12C. </a:t>
            </a:r>
          </a:p>
          <a:p>
            <a:pPr algn="just"/>
            <a:endParaRPr lang="en-US" dirty="0" smtClean="0"/>
          </a:p>
          <a:p>
            <a:pPr algn="just"/>
            <a:r>
              <a:rPr lang="en-US" dirty="0" smtClean="0"/>
              <a:t>The compensation package as provided in s12C (2) will be a minimum package of not less than one month’s salary or wages for every two years of service. In terms of section 12C (2) an employer can also apply for exemptions from paying the minimum compensation package. </a:t>
            </a:r>
            <a:endParaRPr lang="en-ZW" dirty="0" smtClean="0"/>
          </a:p>
          <a:p>
            <a:endParaRPr lang="en-ZW"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135563"/>
          </a:xfrm>
        </p:spPr>
        <p:txBody>
          <a:bodyPr>
            <a:normAutofit/>
          </a:bodyPr>
          <a:lstStyle/>
          <a:p>
            <a:pPr algn="ctr">
              <a:buNone/>
            </a:pPr>
            <a:r>
              <a:rPr lang="en-US" sz="3600" b="1" u="sng" dirty="0" smtClean="0"/>
              <a:t>RETRENCHMENT</a:t>
            </a:r>
          </a:p>
          <a:p>
            <a:pPr>
              <a:buNone/>
            </a:pPr>
            <a:endParaRPr lang="en-US" dirty="0" smtClean="0"/>
          </a:p>
          <a:p>
            <a:pPr>
              <a:buFont typeface="Arial" pitchFamily="34" charset="0"/>
              <a:buChar char="•"/>
            </a:pPr>
            <a:r>
              <a:rPr lang="en-US" dirty="0" smtClean="0"/>
              <a:t>The first change in 12 C (1) pertains to the number of employees who fall under the term retrenchment. Previously retrenchment laws applied where an employer wished to retrench 5 or more employees.  Under the amendment retrenchment procedures will apply even for one employee.</a:t>
            </a:r>
            <a:endParaRPr lang="en-ZW" dirty="0" smtClean="0"/>
          </a:p>
          <a:p>
            <a:pPr>
              <a:buNone/>
            </a:pPr>
            <a:endParaRPr lang="en-ZW"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r>
              <a:rPr lang="en-US" dirty="0" smtClean="0"/>
              <a:t>The new retrenchment procedure is as follows;</a:t>
            </a:r>
            <a:endParaRPr lang="en-ZW" dirty="0" smtClean="0"/>
          </a:p>
          <a:p>
            <a:pPr marL="571500" indent="-571500">
              <a:buFont typeface="+mj-lt"/>
              <a:buAutoNum type="romanUcPeriod"/>
            </a:pPr>
            <a:r>
              <a:rPr lang="en-ZW" dirty="0" smtClean="0"/>
              <a:t>An employer wishing to retrench will give written notice of his intention to the works council established for the undertaking; or if there is no works council established for the undertaking to the employment council established for the undertaking or industry; or if there is no works council or employment council for the undertaking concerned, to the Retrenchment Board</a:t>
            </a:r>
          </a:p>
          <a:p>
            <a:endParaRPr lang="en-ZW"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lvl="0">
              <a:buNone/>
            </a:pPr>
            <a:r>
              <a:rPr lang="en-ZW" dirty="0" smtClean="0"/>
              <a:t>II. Provide the works council, employment council or the Retrenchment Board, as the case may be, with details of every employee whom the employer wishes to retrench and of the reasons for the proposed retrenchment; and</a:t>
            </a:r>
          </a:p>
          <a:p>
            <a:pPr lvl="0">
              <a:buNone/>
            </a:pPr>
            <a:endParaRPr lang="en-ZW" dirty="0" smtClean="0"/>
          </a:p>
          <a:p>
            <a:pPr>
              <a:buNone/>
            </a:pPr>
            <a:r>
              <a:rPr lang="en-ZW" dirty="0" smtClean="0"/>
              <a:t> III.  Send a copy of the notice to the Retrenchment 	Board.</a:t>
            </a:r>
          </a:p>
          <a:p>
            <a:pPr>
              <a:buNone/>
            </a:pPr>
            <a:endParaRPr lang="en-ZW" dirty="0" smtClean="0"/>
          </a:p>
          <a:p>
            <a:r>
              <a:rPr lang="en-US" dirty="0" smtClean="0"/>
              <a:t>The old retrenchment forms are to be used for giving of notice.</a:t>
            </a:r>
            <a:endParaRPr lang="en-ZW" dirty="0" smtClean="0"/>
          </a:p>
          <a:p>
            <a:endParaRPr lang="en-ZW"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normAutofit fontScale="90000"/>
          </a:bodyPr>
          <a:lstStyle/>
          <a:p>
            <a:r>
              <a:rPr lang="en-US" i="1" dirty="0" smtClean="0"/>
              <a:t>      Retrenchment package</a:t>
            </a:r>
            <a:r>
              <a:rPr lang="en-ZW" dirty="0" smtClean="0"/>
              <a:t/>
            </a:r>
            <a:br>
              <a:rPr lang="en-ZW" dirty="0" smtClean="0"/>
            </a:br>
            <a:endParaRPr lang="en-ZW" dirty="0"/>
          </a:p>
        </p:txBody>
      </p:sp>
      <p:sp>
        <p:nvSpPr>
          <p:cNvPr id="3" name="Content Placeholder 2"/>
          <p:cNvSpPr>
            <a:spLocks noGrp="1"/>
          </p:cNvSpPr>
          <p:nvPr>
            <p:ph idx="1"/>
          </p:nvPr>
        </p:nvSpPr>
        <p:spPr>
          <a:xfrm>
            <a:off x="457200" y="1828800"/>
            <a:ext cx="8229600" cy="4297363"/>
          </a:xfrm>
        </p:spPr>
        <p:txBody>
          <a:bodyPr>
            <a:normAutofit/>
          </a:bodyPr>
          <a:lstStyle/>
          <a:p>
            <a:r>
              <a:rPr lang="en-US" dirty="0" smtClean="0"/>
              <a:t>S12C (2) provides for the minimum retrenchment package. The minimum retrenchment package to be paid out to employees is one month’s salary/wages for every two years of service as an employee (or the equivalent lesser proportion of one month’s salary or wages for a lesser period of service). This is merely a minimum package, you can decide to pay a higher retrenchment package, or agree to better terms with employees concerned.</a:t>
            </a:r>
            <a:endParaRPr lang="en-ZW" dirty="0" smtClean="0"/>
          </a:p>
          <a:p>
            <a:endParaRPr lang="en-ZW"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smtClean="0"/>
              <a:t>Payment of the retrenchment package should occur no later than the notice of termination of employment takes effect. By the time the termination takes effect or the notice period lapses the employee should have been paid compensation. </a:t>
            </a:r>
            <a:endParaRPr lang="en-ZW" dirty="0" smtClean="0"/>
          </a:p>
          <a:p>
            <a:pPr>
              <a:buFont typeface="Arial" pitchFamily="34" charset="0"/>
              <a:buChar char="•"/>
            </a:pPr>
            <a:r>
              <a:rPr lang="en-US" dirty="0" smtClean="0"/>
              <a:t>Section 12C (3) gives employers room to plead financial incapacity and inability to pay the minimum retrenchment package </a:t>
            </a:r>
            <a:r>
              <a:rPr lang="en-US" dirty="0" err="1" smtClean="0"/>
              <a:t>timeously</a:t>
            </a:r>
            <a:r>
              <a:rPr lang="en-US" dirty="0" smtClean="0"/>
              <a:t> or at all. An employer has to apply for exemption from paying the full minimum package or a part of it to the Employment Council or the Retrenchment Board (where there is no Employment Council in the industry). </a:t>
            </a:r>
            <a:endParaRPr lang="en-ZW"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Font typeface="Arial" pitchFamily="34" charset="0"/>
              <a:buChar char="•"/>
            </a:pPr>
            <a:r>
              <a:rPr lang="en-US" dirty="0" smtClean="0"/>
              <a:t>A response to the application has to be given within 14 days failing which the exemption will be deemed to have been granted. Evidence of incapacity will need to be furnished.  See s12 C (4).</a:t>
            </a:r>
            <a:endParaRPr lang="en-ZW" dirty="0" smtClean="0"/>
          </a:p>
          <a:p>
            <a:r>
              <a:rPr lang="en-US" dirty="0" smtClean="0"/>
              <a:t>In terms of s12C (4) where an employer cannot pay the minimum package by the date notice takes effect, the Employment Council or Retrenchment Board </a:t>
            </a:r>
            <a:r>
              <a:rPr lang="en-US" sz="2800" dirty="0" smtClean="0"/>
              <a:t>may propose </a:t>
            </a:r>
            <a:r>
              <a:rPr lang="en-US" dirty="0" smtClean="0"/>
              <a:t>;</a:t>
            </a:r>
            <a:endParaRPr lang="en-ZW" dirty="0" smtClean="0"/>
          </a:p>
          <a:p>
            <a:pPr>
              <a:buNone/>
            </a:pPr>
            <a:r>
              <a:rPr lang="en-US" dirty="0" smtClean="0"/>
              <a:t> </a:t>
            </a:r>
            <a:endParaRPr lang="en-ZW" dirty="0" smtClean="0"/>
          </a:p>
          <a:p>
            <a:pPr lvl="0">
              <a:buNone/>
            </a:pPr>
            <a:r>
              <a:rPr lang="en-US" dirty="0" smtClean="0"/>
              <a:t>I. Payment of the retrenchment package in installments over a period of time. </a:t>
            </a:r>
            <a:endParaRPr lang="en-ZW" dirty="0" smtClean="0"/>
          </a:p>
          <a:p>
            <a:endParaRPr lang="en-ZW"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lvl="0">
              <a:buNone/>
            </a:pPr>
            <a:r>
              <a:rPr lang="en-US" dirty="0" smtClean="0"/>
              <a:t>II. 	An alternative payment schedule or </a:t>
            </a:r>
          </a:p>
          <a:p>
            <a:pPr lvl="0">
              <a:buNone/>
            </a:pPr>
            <a:endParaRPr lang="en-ZW" dirty="0" smtClean="0"/>
          </a:p>
          <a:p>
            <a:pPr lvl="0">
              <a:buNone/>
            </a:pPr>
            <a:r>
              <a:rPr lang="en-US" dirty="0" smtClean="0"/>
              <a:t>III. 	May inquire from the employer whether he or she 	has considered, or may wish to consider, 	specifically or in general, the alternatives to 	termination of employment provided in section 	12D.</a:t>
            </a:r>
            <a:endParaRPr lang="en-ZW" dirty="0" smtClean="0"/>
          </a:p>
          <a:p>
            <a:endParaRPr lang="en-ZW"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fontScale="90000"/>
          </a:bodyPr>
          <a:lstStyle/>
          <a:p>
            <a:r>
              <a:rPr lang="en-US" u="sng" dirty="0" smtClean="0"/>
              <a:t>Special measures to avoid retrenchment</a:t>
            </a:r>
            <a:endParaRPr lang="en-ZW" dirty="0"/>
          </a:p>
        </p:txBody>
      </p:sp>
      <p:sp>
        <p:nvSpPr>
          <p:cNvPr id="3" name="Content Placeholder 2"/>
          <p:cNvSpPr>
            <a:spLocks noGrp="1"/>
          </p:cNvSpPr>
          <p:nvPr>
            <p:ph idx="1"/>
          </p:nvPr>
        </p:nvSpPr>
        <p:spPr>
          <a:xfrm>
            <a:off x="457200" y="2209800"/>
            <a:ext cx="8229600" cy="4114800"/>
          </a:xfrm>
        </p:spPr>
        <p:txBody>
          <a:bodyPr/>
          <a:lstStyle/>
          <a:p>
            <a:endParaRPr lang="en-US" dirty="0" smtClean="0"/>
          </a:p>
          <a:p>
            <a:r>
              <a:rPr lang="en-US" dirty="0" smtClean="0"/>
              <a:t>Before conducting any retrenchment, you ought to first implement special measures to avoid retrenchment in terms of section 12D (2).  You may agree with the employees concerned, or with any workers committee or the works council which represents the employees. </a:t>
            </a:r>
            <a:endParaRPr lang="en-ZW" dirty="0" smtClean="0"/>
          </a:p>
          <a:p>
            <a:pPr>
              <a:buNone/>
            </a:pPr>
            <a:endParaRPr lang="en-ZW"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r>
              <a:rPr lang="en-US" dirty="0" smtClean="0"/>
              <a:t>Clause 6 (c) of the Amendment Act introduced provisions applicable where an employer and employees do not reach an agreement on the proposed measures to avoid retrenchment. If no agreement is reached ;</a:t>
            </a:r>
            <a:endParaRPr lang="en-ZW" dirty="0" smtClean="0"/>
          </a:p>
          <a:p>
            <a:pPr>
              <a:buNone/>
            </a:pPr>
            <a:r>
              <a:rPr lang="en-US" dirty="0" smtClean="0"/>
              <a:t> </a:t>
            </a:r>
            <a:endParaRPr lang="en-ZW" dirty="0" smtClean="0"/>
          </a:p>
          <a:p>
            <a:pPr lvl="0">
              <a:buNone/>
            </a:pPr>
            <a:r>
              <a:rPr lang="en-US" dirty="0" smtClean="0"/>
              <a:t>I. an employer will have to give written notice of the proposed measures to avoid retrenchment and the opposing proposals if any to the Employment Council of the industry or to the Retrenchment Board where there is no Employment Council. </a:t>
            </a:r>
            <a:endParaRPr lang="en-ZW" dirty="0" smtClean="0"/>
          </a:p>
          <a:p>
            <a:endParaRPr lang="en-ZW"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u="sng" dirty="0" smtClean="0"/>
              <a:t>ADVANTAGES OF HAVING EMPLOYEES</a:t>
            </a:r>
          </a:p>
          <a:p>
            <a:pPr>
              <a:buNone/>
            </a:pPr>
            <a:endParaRPr lang="en-US" b="1" u="sng" dirty="0" smtClean="0"/>
          </a:p>
          <a:p>
            <a:pPr lvl="0"/>
            <a:r>
              <a:rPr lang="en-US" dirty="0" smtClean="0"/>
              <a:t>You don’t need to continually train staff on how you like things done. Your employees know you and can do the work without the need for continual training.</a:t>
            </a:r>
            <a:endParaRPr lang="en-ZW" dirty="0" smtClean="0"/>
          </a:p>
          <a:p>
            <a:pPr lvl="0"/>
            <a:r>
              <a:rPr lang="en-US" dirty="0" smtClean="0"/>
              <a:t>You exercise control over how and when work is done. They are always available for any other duties that may arise, while the contractor only works in accordance with duties stipulated in the contract.</a:t>
            </a:r>
            <a:endParaRPr lang="en-ZW" dirty="0" smtClean="0"/>
          </a:p>
          <a:p>
            <a:pPr>
              <a:buNone/>
            </a:pPr>
            <a:endParaRPr lang="en-ZW"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a:bodyPr>
          <a:lstStyle/>
          <a:p>
            <a:pPr lvl="0">
              <a:buNone/>
            </a:pPr>
            <a:r>
              <a:rPr lang="en-US" dirty="0" smtClean="0"/>
              <a:t>II. The Retrenchment Board may approve or reject the measures or refer the matter back to employer for reconsideration with employees/ Workers Committee/ Works Council representing the employees, no later that 30 days.</a:t>
            </a:r>
            <a:endParaRPr lang="en-ZW" dirty="0" smtClean="0"/>
          </a:p>
          <a:p>
            <a:pPr lvl="0">
              <a:buNone/>
            </a:pPr>
            <a:r>
              <a:rPr lang="en-US" dirty="0" smtClean="0"/>
              <a:t>III. Where the measures are rejected in terms of s 2a (c) or no other agreement has been reached with employees in accordance with s (2a) d, an employer should give notice to the Retrenchment Board (where employer initially approached the Employment Council) or the Minister (where the employer initially approached the Retrenchment Board). </a:t>
            </a:r>
            <a:endParaRPr lang="en-ZW" dirty="0" smtClean="0"/>
          </a:p>
          <a:p>
            <a:endParaRPr lang="en-ZW"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smtClean="0"/>
              <a:t>The Retrenchment Board or the Minister may accept or reject the proposal no later than 30 days from date of receiving notice.</a:t>
            </a:r>
            <a:endParaRPr lang="en-ZW" dirty="0" smtClean="0"/>
          </a:p>
          <a:p>
            <a:r>
              <a:rPr lang="en-US" dirty="0" smtClean="0"/>
              <a:t>In terms of s12D (8) where an agreement has been reached with the employees on the proposed measures, an employer has to give written notice to the Employment Council or the Retrenchment Board no later than 14 days after the employer begins implementing the agreement. </a:t>
            </a:r>
            <a:endParaRPr lang="en-ZW" dirty="0" smtClean="0"/>
          </a:p>
          <a:p>
            <a:pPr>
              <a:buNone/>
            </a:pPr>
            <a:endParaRPr lang="en-ZW"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endParaRPr lang="en-US" dirty="0" smtClean="0"/>
          </a:p>
          <a:p>
            <a:endParaRPr lang="en-US" dirty="0" smtClean="0"/>
          </a:p>
          <a:p>
            <a:r>
              <a:rPr lang="en-US" dirty="0" smtClean="0"/>
              <a:t>If the Employment Council or Retrenchment Board is of the view that the agreement is not in the best interests of employees concerned or those in the industry it shall refer the agreement to the Minister, who can, after consultations with advisory council and representation from the employer nullify the agreement by written notice to the employer. </a:t>
            </a:r>
            <a:endParaRPr lang="en-ZW" dirty="0" smtClean="0"/>
          </a:p>
          <a:p>
            <a:endParaRPr lang="en-ZW"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OVER</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9600" y="2066924"/>
            <a:ext cx="7924800" cy="3876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93992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lvl="0"/>
            <a:r>
              <a:rPr lang="en-US" dirty="0" smtClean="0"/>
              <a:t>Employees have company loyalty and are keen on promoting the company brand.</a:t>
            </a:r>
            <a:endParaRPr lang="en-ZW" dirty="0" smtClean="0"/>
          </a:p>
          <a:p>
            <a:pPr lvl="0"/>
            <a:r>
              <a:rPr lang="en-US" dirty="0" smtClean="0"/>
              <a:t>Can establish personal relationships with clients, which may aid in increasing business.</a:t>
            </a:r>
            <a:endParaRPr lang="en-ZW" dirty="0" smtClean="0"/>
          </a:p>
          <a:p>
            <a:pPr>
              <a:buNone/>
            </a:pPr>
            <a:endParaRPr lang="en-ZW" dirty="0" smtClean="0"/>
          </a:p>
          <a:p>
            <a:pPr>
              <a:buNone/>
            </a:pPr>
            <a:r>
              <a:rPr lang="en-ZW" b="1" u="sng" dirty="0" smtClean="0"/>
              <a:t>DISADVANTAGES OF HAVING AN EMPLOYEE</a:t>
            </a:r>
          </a:p>
          <a:p>
            <a:r>
              <a:rPr lang="en-US" dirty="0" smtClean="0"/>
              <a:t>Most full time employees expect benefits provided in statute and CBAs and paid leave, resulting in higher costs than where you contract independent contractors.  </a:t>
            </a:r>
            <a:endParaRPr lang="en-ZW" dirty="0" smtClean="0"/>
          </a:p>
          <a:p>
            <a:pPr>
              <a:buNone/>
            </a:pPr>
            <a:endParaRPr lang="en-ZW"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1"/>
            <a:ext cx="8229600" cy="3886200"/>
          </a:xfrm>
        </p:spPr>
        <p:txBody>
          <a:bodyPr/>
          <a:lstStyle/>
          <a:p>
            <a:pPr lvl="0"/>
            <a:endParaRPr lang="en-US" dirty="0" smtClean="0"/>
          </a:p>
          <a:p>
            <a:pPr lvl="0"/>
            <a:endParaRPr lang="en-US" dirty="0" smtClean="0"/>
          </a:p>
          <a:p>
            <a:pPr lvl="0"/>
            <a:endParaRPr lang="en-US" dirty="0" smtClean="0"/>
          </a:p>
          <a:p>
            <a:pPr lvl="0"/>
            <a:r>
              <a:rPr lang="en-US" dirty="0" smtClean="0"/>
              <a:t>Too many statutory protections of employees </a:t>
            </a:r>
            <a:r>
              <a:rPr lang="en-US" dirty="0" err="1" smtClean="0"/>
              <a:t>e.g</a:t>
            </a:r>
            <a:r>
              <a:rPr lang="en-US" dirty="0" smtClean="0"/>
              <a:t> minimum wage is stipulated, payment of benefits, termination procedures are all regulated and at times difficult to abide by.</a:t>
            </a:r>
            <a:endParaRPr lang="en-ZW" dirty="0" smtClean="0"/>
          </a:p>
          <a:p>
            <a:pPr>
              <a:buNone/>
            </a:pPr>
            <a:endParaRPr lang="en-US" dirty="0" smtClean="0"/>
          </a:p>
          <a:p>
            <a:endParaRPr lang="en-ZW"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ctr">
              <a:buNone/>
            </a:pPr>
            <a:r>
              <a:rPr lang="en-US" b="1" u="sng" dirty="0" smtClean="0"/>
              <a:t>    </a:t>
            </a:r>
          </a:p>
          <a:p>
            <a:pPr marL="0" indent="0" algn="ctr">
              <a:buNone/>
            </a:pPr>
            <a:r>
              <a:rPr lang="en-US" b="1" u="sng" dirty="0" smtClean="0"/>
              <a:t>CONTRACTOR</a:t>
            </a:r>
          </a:p>
          <a:p>
            <a:r>
              <a:rPr lang="en-US" dirty="0" smtClean="0"/>
              <a:t>A contractor does the assigned tasks, issues you an Invoice which you pay, and then that’s it…there are no employer tasks like taxes or benefits or training costs. There are no worries about overtime or minimum hourly wages or vacation time or sick time or retirement or pension costs….nada. You pay only what the Invoice says is owing and if you properly negotiated that amount up front you know your costs going into a deal with a contractor.</a:t>
            </a:r>
          </a:p>
          <a:p>
            <a:pPr>
              <a:buNone/>
            </a:pPr>
            <a:endParaRPr lang="en-US" b="1" u="sng" dirty="0" smtClean="0"/>
          </a:p>
          <a:p>
            <a:endParaRPr lang="en-US" dirty="0"/>
          </a:p>
        </p:txBody>
      </p:sp>
    </p:spTree>
    <p:extLst>
      <p:ext uri="{BB962C8B-B14F-4D97-AF65-F5344CB8AC3E}">
        <p14:creationId xmlns:p14="http://schemas.microsoft.com/office/powerpoint/2010/main" xmlns="" val="1121235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TotalTime>
  <Words>3955</Words>
  <Application>Microsoft Office PowerPoint</Application>
  <PresentationFormat>On-screen Show (4:3)</PresentationFormat>
  <Paragraphs>226</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Flow</vt:lpstr>
      <vt:lpstr>THE LABOUR LAW ENVIRONMENT: A FOCUS ON THE INSURANCE SECTOR</vt:lpstr>
      <vt:lpstr>THE FOCUS AREAS</vt:lpstr>
      <vt:lpstr>THE CHOICE BETWEEN EMPLOYMENT AND ENTERPRENUERSHIP</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RISK POSED TO A BUSINESS BY ITS FORMER AND CURRENT EMPLOYEES</vt:lpstr>
      <vt:lpstr>Slide 17</vt:lpstr>
      <vt:lpstr>Slide 18</vt:lpstr>
      <vt:lpstr>Slide 19</vt:lpstr>
      <vt:lpstr>Slide 20</vt:lpstr>
      <vt:lpstr>Slide 21</vt:lpstr>
      <vt:lpstr>Slide 22</vt:lpstr>
      <vt:lpstr>Non compete clause</vt:lpstr>
      <vt:lpstr>Non solicitation/Non Dealing clause</vt:lpstr>
      <vt:lpstr> Non-dealing clause </vt:lpstr>
      <vt:lpstr>Slide 26</vt:lpstr>
      <vt:lpstr>Slide 27</vt:lpstr>
      <vt:lpstr>Non poaching clause </vt:lpstr>
      <vt:lpstr>Slide 29</vt:lpstr>
      <vt:lpstr>Slide 30</vt:lpstr>
      <vt:lpstr>Slide 31</vt:lpstr>
      <vt:lpstr>Slide 32</vt:lpstr>
      <vt:lpstr>Slide 33</vt:lpstr>
      <vt:lpstr>Slide 34</vt:lpstr>
      <vt:lpstr>Slide 35</vt:lpstr>
      <vt:lpstr>Slide 36</vt:lpstr>
      <vt:lpstr>THE ROLE/AUTHORITY OF THE MANAGER</vt:lpstr>
      <vt:lpstr>Slide 38</vt:lpstr>
      <vt:lpstr>Slide 39</vt:lpstr>
      <vt:lpstr>Slide 40</vt:lpstr>
      <vt:lpstr>REMUNERATION IN A SPECIALIST INDUSTRY IN RAPIDLY CHANGING TIMES</vt:lpstr>
      <vt:lpstr>Slide 42</vt:lpstr>
      <vt:lpstr>Slide 43</vt:lpstr>
      <vt:lpstr>Slide 44</vt:lpstr>
      <vt:lpstr>THE NEW LABOUR ACT</vt:lpstr>
      <vt:lpstr>FIXED TERM CONTRACTS</vt:lpstr>
      <vt:lpstr>Slide 47</vt:lpstr>
      <vt:lpstr>Slide 48</vt:lpstr>
      <vt:lpstr>Slide 49</vt:lpstr>
      <vt:lpstr>Slide 50</vt:lpstr>
      <vt:lpstr>Slide 51</vt:lpstr>
      <vt:lpstr>Slide 52</vt:lpstr>
      <vt:lpstr>Slide 53</vt:lpstr>
      <vt:lpstr>      Retrenchment package </vt:lpstr>
      <vt:lpstr>Slide 55</vt:lpstr>
      <vt:lpstr>Slide 56</vt:lpstr>
      <vt:lpstr>Slide 57</vt:lpstr>
      <vt:lpstr>Special measures to avoid retrenchment</vt:lpstr>
      <vt:lpstr>Slide 59</vt:lpstr>
      <vt:lpstr>Slide 60</vt:lpstr>
      <vt:lpstr>Slide 61</vt:lpstr>
      <vt:lpstr>Slide 62</vt:lpstr>
      <vt:lpstr>ITS 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LABOUR LAW ENVIRONMENT: A FOCUS ON THE INSURANCE SECTOR</dc:title>
  <dc:creator>Busicent3</dc:creator>
  <cp:lastModifiedBy>R Makumbe</cp:lastModifiedBy>
  <cp:revision>34</cp:revision>
  <dcterms:created xsi:type="dcterms:W3CDTF">2015-11-08T14:07:17Z</dcterms:created>
  <dcterms:modified xsi:type="dcterms:W3CDTF">2015-11-09T11:37:39Z</dcterms:modified>
</cp:coreProperties>
</file>