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1" r:id="rId2"/>
    <p:sldId id="263" r:id="rId3"/>
    <p:sldId id="303" r:id="rId4"/>
    <p:sldId id="265" r:id="rId5"/>
    <p:sldId id="297" r:id="rId6"/>
    <p:sldId id="298" r:id="rId7"/>
    <p:sldId id="299" r:id="rId8"/>
    <p:sldId id="300" r:id="rId9"/>
    <p:sldId id="289" r:id="rId10"/>
    <p:sldId id="291" r:id="rId11"/>
    <p:sldId id="301" r:id="rId12"/>
    <p:sldId id="302" r:id="rId13"/>
    <p:sldId id="257" r:id="rId14"/>
    <p:sldId id="266" r:id="rId15"/>
    <p:sldId id="283" r:id="rId16"/>
    <p:sldId id="282" r:id="rId17"/>
    <p:sldId id="290" r:id="rId18"/>
    <p:sldId id="271" r:id="rId19"/>
    <p:sldId id="285" r:id="rId20"/>
    <p:sldId id="304"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60"/>
  </p:normalViewPr>
  <p:slideViewPr>
    <p:cSldViewPr>
      <p:cViewPr varScale="1">
        <p:scale>
          <a:sx n="68" d="100"/>
          <a:sy n="68" d="100"/>
        </p:scale>
        <p:origin x="14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6240-4FAD-4CF8-BD6D-D1A264241E26}"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ZW"/>
        </a:p>
      </dgm:t>
    </dgm:pt>
    <dgm:pt modelId="{16495DFD-4297-4406-A689-3F41A1274C8E}">
      <dgm:prSet phldrT="[Text]" custT="1"/>
      <dgm:spPr/>
      <dgm:t>
        <a:bodyPr/>
        <a:lstStyle/>
        <a:p>
          <a:r>
            <a:rPr lang="en-ZW" sz="1400" dirty="0"/>
            <a:t>Program Buyers</a:t>
          </a:r>
        </a:p>
      </dgm:t>
    </dgm:pt>
    <dgm:pt modelId="{E906EA04-B0AD-4299-AF42-5D0053EB557A}" type="parTrans" cxnId="{83C58CC5-5B4E-430F-A78A-42914BDA2D5E}">
      <dgm:prSet/>
      <dgm:spPr/>
      <dgm:t>
        <a:bodyPr/>
        <a:lstStyle/>
        <a:p>
          <a:endParaRPr lang="en-ZW"/>
        </a:p>
      </dgm:t>
    </dgm:pt>
    <dgm:pt modelId="{E2F202E8-481B-44C1-8F00-D13DA5E3E635}" type="sibTrans" cxnId="{83C58CC5-5B4E-430F-A78A-42914BDA2D5E}">
      <dgm:prSet/>
      <dgm:spPr/>
      <dgm:t>
        <a:bodyPr/>
        <a:lstStyle/>
        <a:p>
          <a:endParaRPr lang="en-ZW"/>
        </a:p>
      </dgm:t>
    </dgm:pt>
    <dgm:pt modelId="{744ED1F7-5D3A-4A27-B725-7B3B39067F26}">
      <dgm:prSet phldrT="[Text]"/>
      <dgm:spPr/>
      <dgm:t>
        <a:bodyPr/>
        <a:lstStyle/>
        <a:p>
          <a:r>
            <a:rPr lang="en-ZW" dirty="0"/>
            <a:t>Follow a methodical way to purchasing.</a:t>
          </a:r>
        </a:p>
      </dgm:t>
    </dgm:pt>
    <dgm:pt modelId="{ECF6A545-299D-4F12-B530-3124C72EED6F}" type="parTrans" cxnId="{35E69733-2FDB-45AB-B5E3-622E7A9483CE}">
      <dgm:prSet/>
      <dgm:spPr/>
      <dgm:t>
        <a:bodyPr/>
        <a:lstStyle/>
        <a:p>
          <a:endParaRPr lang="en-ZW"/>
        </a:p>
      </dgm:t>
    </dgm:pt>
    <dgm:pt modelId="{FF0CCCFB-729C-4613-A767-240199D7D0F6}" type="sibTrans" cxnId="{35E69733-2FDB-45AB-B5E3-622E7A9483CE}">
      <dgm:prSet/>
      <dgm:spPr/>
      <dgm:t>
        <a:bodyPr/>
        <a:lstStyle/>
        <a:p>
          <a:endParaRPr lang="en-ZW"/>
        </a:p>
      </dgm:t>
    </dgm:pt>
    <dgm:pt modelId="{9949F2FD-CCCF-4A46-9000-02910EABF161}">
      <dgm:prSet phldrT="[Text]" custT="1"/>
      <dgm:spPr/>
      <dgm:t>
        <a:bodyPr/>
        <a:lstStyle/>
        <a:p>
          <a:r>
            <a:rPr lang="en-ZW" sz="1400" dirty="0"/>
            <a:t>Transactional buyers</a:t>
          </a:r>
        </a:p>
      </dgm:t>
    </dgm:pt>
    <dgm:pt modelId="{1C1D3C37-C52E-48C1-A848-C0B7BCEF13A2}" type="parTrans" cxnId="{64CD5DCB-AF19-4055-887A-E238582C1CFE}">
      <dgm:prSet/>
      <dgm:spPr/>
      <dgm:t>
        <a:bodyPr/>
        <a:lstStyle/>
        <a:p>
          <a:endParaRPr lang="en-ZW"/>
        </a:p>
      </dgm:t>
    </dgm:pt>
    <dgm:pt modelId="{68E445CE-7318-4153-8A9D-52631115B7B9}" type="sibTrans" cxnId="{64CD5DCB-AF19-4055-887A-E238582C1CFE}">
      <dgm:prSet/>
      <dgm:spPr/>
      <dgm:t>
        <a:bodyPr/>
        <a:lstStyle/>
        <a:p>
          <a:endParaRPr lang="en-ZW"/>
        </a:p>
      </dgm:t>
    </dgm:pt>
    <dgm:pt modelId="{11B4250C-8BB3-4336-80E1-FE2EC8E7BFE3}">
      <dgm:prSet phldrT="[Text]"/>
      <dgm:spPr/>
      <dgm:t>
        <a:bodyPr/>
        <a:lstStyle/>
        <a:p>
          <a:r>
            <a:rPr lang="en-ZW" dirty="0"/>
            <a:t>Motivated by price.</a:t>
          </a:r>
        </a:p>
      </dgm:t>
    </dgm:pt>
    <dgm:pt modelId="{2261DAEA-B6B4-4D9F-9F45-049EE89E2113}" type="parTrans" cxnId="{28A0569A-A7B6-4150-86D0-125973E898E2}">
      <dgm:prSet/>
      <dgm:spPr/>
      <dgm:t>
        <a:bodyPr/>
        <a:lstStyle/>
        <a:p>
          <a:endParaRPr lang="en-ZW"/>
        </a:p>
      </dgm:t>
    </dgm:pt>
    <dgm:pt modelId="{1D0808F4-F708-42A3-BC28-0CF392644F1B}" type="sibTrans" cxnId="{28A0569A-A7B6-4150-86D0-125973E898E2}">
      <dgm:prSet/>
      <dgm:spPr/>
      <dgm:t>
        <a:bodyPr/>
        <a:lstStyle/>
        <a:p>
          <a:endParaRPr lang="en-ZW"/>
        </a:p>
      </dgm:t>
    </dgm:pt>
    <dgm:pt modelId="{D14D5E4C-35F2-4603-B241-3D6E4E9EE700}">
      <dgm:prSet phldrT="[Text]"/>
      <dgm:spPr/>
      <dgm:t>
        <a:bodyPr/>
        <a:lstStyle/>
        <a:p>
          <a:r>
            <a:rPr lang="en-ZW" dirty="0"/>
            <a:t>Have everyone’s catalogue and actively compare specials.</a:t>
          </a:r>
        </a:p>
      </dgm:t>
    </dgm:pt>
    <dgm:pt modelId="{B140ECDF-8573-4AB7-9F88-BC765FF24C7E}" type="parTrans" cxnId="{832FD31E-E9D1-41D1-820E-0BF907102E40}">
      <dgm:prSet/>
      <dgm:spPr/>
      <dgm:t>
        <a:bodyPr/>
        <a:lstStyle/>
        <a:p>
          <a:endParaRPr lang="en-ZW"/>
        </a:p>
      </dgm:t>
    </dgm:pt>
    <dgm:pt modelId="{FE5397B0-3CB6-4EB4-A838-1141C0DD4CFC}" type="sibTrans" cxnId="{832FD31E-E9D1-41D1-820E-0BF907102E40}">
      <dgm:prSet/>
      <dgm:spPr/>
      <dgm:t>
        <a:bodyPr/>
        <a:lstStyle/>
        <a:p>
          <a:endParaRPr lang="en-ZW"/>
        </a:p>
      </dgm:t>
    </dgm:pt>
    <dgm:pt modelId="{48392A03-CE8C-4A7A-A6CF-D45ECC8105E5}">
      <dgm:prSet phldrT="[Text]" custT="1"/>
      <dgm:spPr/>
      <dgm:t>
        <a:bodyPr/>
        <a:lstStyle/>
        <a:p>
          <a:r>
            <a:rPr lang="en-ZW" sz="1400" dirty="0"/>
            <a:t>Relationship buyers</a:t>
          </a:r>
        </a:p>
      </dgm:t>
    </dgm:pt>
    <dgm:pt modelId="{1FC3DD0D-7276-4351-9750-950AC94BD6B1}" type="parTrans" cxnId="{10AA4A67-7DF9-4961-8924-6E02454BDE80}">
      <dgm:prSet/>
      <dgm:spPr/>
      <dgm:t>
        <a:bodyPr/>
        <a:lstStyle/>
        <a:p>
          <a:endParaRPr lang="en-ZW"/>
        </a:p>
      </dgm:t>
    </dgm:pt>
    <dgm:pt modelId="{162E0213-5077-4E88-A2E1-47ED1E3E4416}" type="sibTrans" cxnId="{10AA4A67-7DF9-4961-8924-6E02454BDE80}">
      <dgm:prSet/>
      <dgm:spPr/>
      <dgm:t>
        <a:bodyPr/>
        <a:lstStyle/>
        <a:p>
          <a:endParaRPr lang="en-ZW"/>
        </a:p>
      </dgm:t>
    </dgm:pt>
    <dgm:pt modelId="{F49C467E-953C-406F-B575-055BDC25679F}">
      <dgm:prSet phldrT="[Text]"/>
      <dgm:spPr/>
      <dgm:t>
        <a:bodyPr/>
        <a:lstStyle/>
        <a:p>
          <a:r>
            <a:rPr lang="en-ZW" dirty="0"/>
            <a:t>Like your product and services.</a:t>
          </a:r>
        </a:p>
      </dgm:t>
    </dgm:pt>
    <dgm:pt modelId="{FF7A0842-1FF7-4F23-A2FB-26BABB11A38E}" type="parTrans" cxnId="{F6A87A49-0B7A-444F-812F-4F0CE74F26C1}">
      <dgm:prSet/>
      <dgm:spPr/>
      <dgm:t>
        <a:bodyPr/>
        <a:lstStyle/>
        <a:p>
          <a:endParaRPr lang="en-ZW"/>
        </a:p>
      </dgm:t>
    </dgm:pt>
    <dgm:pt modelId="{B1C00974-C17A-4D08-92C5-8AC8948D650D}" type="sibTrans" cxnId="{F6A87A49-0B7A-444F-812F-4F0CE74F26C1}">
      <dgm:prSet/>
      <dgm:spPr/>
      <dgm:t>
        <a:bodyPr/>
        <a:lstStyle/>
        <a:p>
          <a:endParaRPr lang="en-ZW"/>
        </a:p>
      </dgm:t>
    </dgm:pt>
    <dgm:pt modelId="{59548D85-9782-4192-B6D7-0C350884652A}">
      <dgm:prSet phldrT="[Text]"/>
      <dgm:spPr/>
      <dgm:t>
        <a:bodyPr/>
        <a:lstStyle/>
        <a:p>
          <a:r>
            <a:rPr lang="en-ZW" dirty="0"/>
            <a:t>Immune to marketing stimuli</a:t>
          </a:r>
        </a:p>
      </dgm:t>
    </dgm:pt>
    <dgm:pt modelId="{F7971CF9-697E-4676-B7D6-3E1BDAD53E76}" type="parTrans" cxnId="{A87BA5A9-D96F-4052-8549-F7D82CA75C9C}">
      <dgm:prSet/>
      <dgm:spPr/>
      <dgm:t>
        <a:bodyPr/>
        <a:lstStyle/>
        <a:p>
          <a:endParaRPr lang="en-ZW"/>
        </a:p>
      </dgm:t>
    </dgm:pt>
    <dgm:pt modelId="{F004CA19-F4D2-4A92-9350-150DF3D5BDED}" type="sibTrans" cxnId="{A87BA5A9-D96F-4052-8549-F7D82CA75C9C}">
      <dgm:prSet/>
      <dgm:spPr/>
      <dgm:t>
        <a:bodyPr/>
        <a:lstStyle/>
        <a:p>
          <a:endParaRPr lang="en-ZW"/>
        </a:p>
      </dgm:t>
    </dgm:pt>
    <dgm:pt modelId="{8E74C603-58EB-4B61-A2F6-8D526E33455D}">
      <dgm:prSet phldrT="[Text]"/>
      <dgm:spPr/>
      <dgm:t>
        <a:bodyPr/>
        <a:lstStyle/>
        <a:p>
          <a:r>
            <a:rPr lang="en-ZW" dirty="0"/>
            <a:t>Have several  purchases of one category across several suppliers.(5 funeral policies)</a:t>
          </a:r>
        </a:p>
      </dgm:t>
    </dgm:pt>
    <dgm:pt modelId="{9C994855-5394-4F1C-B9BF-6C2ADA2C268B}" type="parTrans" cxnId="{E7E65A9C-015A-4818-96BE-3171FC8C9443}">
      <dgm:prSet/>
      <dgm:spPr/>
      <dgm:t>
        <a:bodyPr/>
        <a:lstStyle/>
        <a:p>
          <a:endParaRPr lang="en-ZW"/>
        </a:p>
      </dgm:t>
    </dgm:pt>
    <dgm:pt modelId="{C68263FB-0096-41A6-9DD9-45DC99930F7F}" type="sibTrans" cxnId="{E7E65A9C-015A-4818-96BE-3171FC8C9443}">
      <dgm:prSet/>
      <dgm:spPr/>
      <dgm:t>
        <a:bodyPr/>
        <a:lstStyle/>
        <a:p>
          <a:endParaRPr lang="en-ZW"/>
        </a:p>
      </dgm:t>
    </dgm:pt>
    <dgm:pt modelId="{BEFB97BC-1FE8-487A-B53C-39BB53AA322C}">
      <dgm:prSet phldrT="[Text]"/>
      <dgm:spPr/>
      <dgm:t>
        <a:bodyPr/>
        <a:lstStyle/>
        <a:p>
          <a:r>
            <a:rPr lang="en-ZW" dirty="0"/>
            <a:t>Unlikely to be early adopters.</a:t>
          </a:r>
        </a:p>
      </dgm:t>
    </dgm:pt>
    <dgm:pt modelId="{04A0BB24-A06D-4658-8456-FFEED736AD6C}" type="parTrans" cxnId="{0ED3E633-7032-46BB-8DA7-562616506033}">
      <dgm:prSet/>
      <dgm:spPr/>
      <dgm:t>
        <a:bodyPr/>
        <a:lstStyle/>
        <a:p>
          <a:endParaRPr lang="en-ZW"/>
        </a:p>
      </dgm:t>
    </dgm:pt>
    <dgm:pt modelId="{86AAE91A-6A3F-4953-BE3E-04AB845AAA66}" type="sibTrans" cxnId="{0ED3E633-7032-46BB-8DA7-562616506033}">
      <dgm:prSet/>
      <dgm:spPr/>
      <dgm:t>
        <a:bodyPr/>
        <a:lstStyle/>
        <a:p>
          <a:endParaRPr lang="en-ZW"/>
        </a:p>
      </dgm:t>
    </dgm:pt>
    <dgm:pt modelId="{E08C38ED-FB21-403A-B9E0-239942469110}">
      <dgm:prSet phldrT="[Text]"/>
      <dgm:spPr/>
      <dgm:t>
        <a:bodyPr/>
        <a:lstStyle/>
        <a:p>
          <a:r>
            <a:rPr lang="en-ZW" dirty="0"/>
            <a:t>Will shop around for the best deal</a:t>
          </a:r>
        </a:p>
      </dgm:t>
    </dgm:pt>
    <dgm:pt modelId="{AA2AB733-61D0-4C4F-99E9-C340A95653A5}" type="parTrans" cxnId="{35A3D8DE-91F8-471C-B38F-EB5FDB86D004}">
      <dgm:prSet/>
      <dgm:spPr/>
      <dgm:t>
        <a:bodyPr/>
        <a:lstStyle/>
        <a:p>
          <a:endParaRPr lang="en-ZW"/>
        </a:p>
      </dgm:t>
    </dgm:pt>
    <dgm:pt modelId="{C81718F4-D738-4828-90C1-7BA6F7CACA23}" type="sibTrans" cxnId="{35A3D8DE-91F8-471C-B38F-EB5FDB86D004}">
      <dgm:prSet/>
      <dgm:spPr/>
      <dgm:t>
        <a:bodyPr/>
        <a:lstStyle/>
        <a:p>
          <a:endParaRPr lang="en-ZW"/>
        </a:p>
      </dgm:t>
    </dgm:pt>
    <dgm:pt modelId="{3D5230D1-13DE-4CE3-A4F7-6CD2BBFF1B97}">
      <dgm:prSet phldrT="[Text]"/>
      <dgm:spPr/>
      <dgm:t>
        <a:bodyPr/>
        <a:lstStyle/>
        <a:p>
          <a:r>
            <a:rPr lang="en-ZW" dirty="0"/>
            <a:t>They will follow where the SALE is .</a:t>
          </a:r>
        </a:p>
      </dgm:t>
    </dgm:pt>
    <dgm:pt modelId="{933BB182-4EF9-4EFA-8A94-B804A5BC4636}" type="parTrans" cxnId="{B25BF2F4-951C-410C-A0C8-E8B667DB07B0}">
      <dgm:prSet/>
      <dgm:spPr/>
      <dgm:t>
        <a:bodyPr/>
        <a:lstStyle/>
        <a:p>
          <a:endParaRPr lang="en-ZW"/>
        </a:p>
      </dgm:t>
    </dgm:pt>
    <dgm:pt modelId="{7A5FA2D4-752A-4014-ADD9-ABD18FE89D9C}" type="sibTrans" cxnId="{B25BF2F4-951C-410C-A0C8-E8B667DB07B0}">
      <dgm:prSet/>
      <dgm:spPr/>
      <dgm:t>
        <a:bodyPr/>
        <a:lstStyle/>
        <a:p>
          <a:endParaRPr lang="en-ZW"/>
        </a:p>
      </dgm:t>
    </dgm:pt>
    <dgm:pt modelId="{97B76D22-F18E-4509-B9EB-91C9C5903FC0}">
      <dgm:prSet phldrT="[Text]"/>
      <dgm:spPr/>
      <dgm:t>
        <a:bodyPr/>
        <a:lstStyle/>
        <a:p>
          <a:r>
            <a:rPr lang="en-ZW" dirty="0"/>
            <a:t>They are not loyal to a supplier.</a:t>
          </a:r>
        </a:p>
      </dgm:t>
    </dgm:pt>
    <dgm:pt modelId="{1325F1C7-2F17-49E8-9909-4AEB2DDEF855}" type="parTrans" cxnId="{422C3FF4-F61F-45C1-814F-6257B3E4C006}">
      <dgm:prSet/>
      <dgm:spPr/>
      <dgm:t>
        <a:bodyPr/>
        <a:lstStyle/>
        <a:p>
          <a:endParaRPr lang="en-ZW"/>
        </a:p>
      </dgm:t>
    </dgm:pt>
    <dgm:pt modelId="{D9F23C5C-F013-483B-B99A-20138DD5C5E6}" type="sibTrans" cxnId="{422C3FF4-F61F-45C1-814F-6257B3E4C006}">
      <dgm:prSet/>
      <dgm:spPr/>
      <dgm:t>
        <a:bodyPr/>
        <a:lstStyle/>
        <a:p>
          <a:endParaRPr lang="en-ZW"/>
        </a:p>
      </dgm:t>
    </dgm:pt>
    <dgm:pt modelId="{DA79E2AD-966C-471E-A779-98593AC9DC46}">
      <dgm:prSet phldrT="[Text]"/>
      <dgm:spPr/>
      <dgm:t>
        <a:bodyPr/>
        <a:lstStyle/>
        <a:p>
          <a:r>
            <a:rPr lang="en-ZW" dirty="0"/>
            <a:t>They are unlikely to be early adopters.</a:t>
          </a:r>
        </a:p>
      </dgm:t>
    </dgm:pt>
    <dgm:pt modelId="{99F73177-3F33-49AB-B714-92DCA706A20D}" type="parTrans" cxnId="{DF8B80AC-185F-46CC-90AA-BB6B06E5BD03}">
      <dgm:prSet/>
      <dgm:spPr/>
      <dgm:t>
        <a:bodyPr/>
        <a:lstStyle/>
        <a:p>
          <a:endParaRPr lang="en-ZW"/>
        </a:p>
      </dgm:t>
    </dgm:pt>
    <dgm:pt modelId="{E13C0D6D-EB1D-47B1-B632-23BF800E7875}" type="sibTrans" cxnId="{DF8B80AC-185F-46CC-90AA-BB6B06E5BD03}">
      <dgm:prSet/>
      <dgm:spPr/>
      <dgm:t>
        <a:bodyPr/>
        <a:lstStyle/>
        <a:p>
          <a:endParaRPr lang="en-ZW"/>
        </a:p>
      </dgm:t>
    </dgm:pt>
    <dgm:pt modelId="{BA1CFE3F-3019-44DE-A3D7-943EB4979251}">
      <dgm:prSet phldrT="[Text]"/>
      <dgm:spPr/>
      <dgm:t>
        <a:bodyPr/>
        <a:lstStyle/>
        <a:p>
          <a:r>
            <a:rPr lang="en-ZW" dirty="0"/>
            <a:t>They have built a relationship with your company/their sales agent/ rep.</a:t>
          </a:r>
        </a:p>
      </dgm:t>
    </dgm:pt>
    <dgm:pt modelId="{D1D5F3B3-CC30-40AA-8A60-A187CE418CED}" type="parTrans" cxnId="{5639BD4D-5D72-438D-AB0C-C0203FE280CF}">
      <dgm:prSet/>
      <dgm:spPr/>
      <dgm:t>
        <a:bodyPr/>
        <a:lstStyle/>
        <a:p>
          <a:endParaRPr lang="en-ZW"/>
        </a:p>
      </dgm:t>
    </dgm:pt>
    <dgm:pt modelId="{E414332C-7CB9-4CF8-ABE2-DBF3261F07BA}" type="sibTrans" cxnId="{5639BD4D-5D72-438D-AB0C-C0203FE280CF}">
      <dgm:prSet/>
      <dgm:spPr/>
      <dgm:t>
        <a:bodyPr/>
        <a:lstStyle/>
        <a:p>
          <a:endParaRPr lang="en-ZW"/>
        </a:p>
      </dgm:t>
    </dgm:pt>
    <dgm:pt modelId="{053E57C6-F9F2-427A-8500-AC24AFBE6428}">
      <dgm:prSet phldrT="[Text]"/>
      <dgm:spPr/>
      <dgm:t>
        <a:bodyPr/>
        <a:lstStyle/>
        <a:p>
          <a:endParaRPr lang="en-ZW" dirty="0"/>
        </a:p>
      </dgm:t>
    </dgm:pt>
    <dgm:pt modelId="{3D741A8D-3412-48B7-83DD-7A1470BA6DD7}" type="parTrans" cxnId="{F152DFE4-C0B4-4817-9D99-233E844E63A4}">
      <dgm:prSet/>
      <dgm:spPr/>
      <dgm:t>
        <a:bodyPr/>
        <a:lstStyle/>
        <a:p>
          <a:endParaRPr lang="en-ZW"/>
        </a:p>
      </dgm:t>
    </dgm:pt>
    <dgm:pt modelId="{05AFEC23-8D25-4746-8E25-E1EB0A699587}" type="sibTrans" cxnId="{F152DFE4-C0B4-4817-9D99-233E844E63A4}">
      <dgm:prSet/>
      <dgm:spPr/>
      <dgm:t>
        <a:bodyPr/>
        <a:lstStyle/>
        <a:p>
          <a:endParaRPr lang="en-ZW"/>
        </a:p>
      </dgm:t>
    </dgm:pt>
    <dgm:pt modelId="{BC4A4BA4-0423-4BA7-B3EA-042FCBE97951}">
      <dgm:prSet phldrT="[Text]"/>
      <dgm:spPr/>
      <dgm:t>
        <a:bodyPr/>
        <a:lstStyle/>
        <a:p>
          <a:r>
            <a:rPr lang="en-ZW" dirty="0"/>
            <a:t>Don’t want to be bothered to shop around.</a:t>
          </a:r>
        </a:p>
      </dgm:t>
    </dgm:pt>
    <dgm:pt modelId="{3A91E029-B01E-4161-8FD0-2ABB777B7D85}" type="parTrans" cxnId="{CF6C0E6C-E91C-4962-A8BC-44E4C8B0AB74}">
      <dgm:prSet/>
      <dgm:spPr/>
      <dgm:t>
        <a:bodyPr/>
        <a:lstStyle/>
        <a:p>
          <a:endParaRPr lang="en-ZW"/>
        </a:p>
      </dgm:t>
    </dgm:pt>
    <dgm:pt modelId="{03477229-FB12-468A-B145-72483EF1C957}" type="sibTrans" cxnId="{CF6C0E6C-E91C-4962-A8BC-44E4C8B0AB74}">
      <dgm:prSet/>
      <dgm:spPr/>
      <dgm:t>
        <a:bodyPr/>
        <a:lstStyle/>
        <a:p>
          <a:endParaRPr lang="en-ZW"/>
        </a:p>
      </dgm:t>
    </dgm:pt>
    <dgm:pt modelId="{6FDB4094-6485-4448-8CE6-CD30DE7B2A26}">
      <dgm:prSet phldrT="[Text]"/>
      <dgm:spPr/>
      <dgm:t>
        <a:bodyPr/>
        <a:lstStyle/>
        <a:p>
          <a:r>
            <a:rPr lang="en-ZW" dirty="0"/>
            <a:t>Look for quality helpfulness and friendship.</a:t>
          </a:r>
        </a:p>
      </dgm:t>
    </dgm:pt>
    <dgm:pt modelId="{C36C2A00-FCCA-469C-B001-B0E719EAC192}" type="parTrans" cxnId="{9B307AF7-DEE7-4441-840D-92BB2931BE75}">
      <dgm:prSet/>
      <dgm:spPr/>
      <dgm:t>
        <a:bodyPr/>
        <a:lstStyle/>
        <a:p>
          <a:endParaRPr lang="en-ZW"/>
        </a:p>
      </dgm:t>
    </dgm:pt>
    <dgm:pt modelId="{C074FA23-B441-4F66-8873-E147BC4F084E}" type="sibTrans" cxnId="{9B307AF7-DEE7-4441-840D-92BB2931BE75}">
      <dgm:prSet/>
      <dgm:spPr/>
      <dgm:t>
        <a:bodyPr/>
        <a:lstStyle/>
        <a:p>
          <a:endParaRPr lang="en-ZW"/>
        </a:p>
      </dgm:t>
    </dgm:pt>
    <dgm:pt modelId="{E6AD24B0-E948-48F6-910A-BA5577305FF6}">
      <dgm:prSet phldrT="[Text]"/>
      <dgm:spPr/>
      <dgm:t>
        <a:bodyPr/>
        <a:lstStyle/>
        <a:p>
          <a:r>
            <a:rPr lang="en-ZW" dirty="0"/>
            <a:t>They will stick with you when your competition have a sale.</a:t>
          </a:r>
        </a:p>
      </dgm:t>
    </dgm:pt>
    <dgm:pt modelId="{A48C58CA-4551-43B9-B62F-B05B5FF96BEE}" type="parTrans" cxnId="{603FF8B6-3153-4144-ADF9-27B99293D926}">
      <dgm:prSet/>
      <dgm:spPr/>
      <dgm:t>
        <a:bodyPr/>
        <a:lstStyle/>
        <a:p>
          <a:endParaRPr lang="en-ZW"/>
        </a:p>
      </dgm:t>
    </dgm:pt>
    <dgm:pt modelId="{F530B9CC-867C-43D1-9C0E-3659FB53471D}" type="sibTrans" cxnId="{603FF8B6-3153-4144-ADF9-27B99293D926}">
      <dgm:prSet/>
      <dgm:spPr/>
      <dgm:t>
        <a:bodyPr/>
        <a:lstStyle/>
        <a:p>
          <a:endParaRPr lang="en-ZW"/>
        </a:p>
      </dgm:t>
    </dgm:pt>
    <dgm:pt modelId="{19BE0C2B-BE62-47F5-B756-77F38132C81F}">
      <dgm:prSet phldrT="[Text]"/>
      <dgm:spPr/>
      <dgm:t>
        <a:bodyPr/>
        <a:lstStyle/>
        <a:p>
          <a:r>
            <a:rPr lang="en-ZW" dirty="0"/>
            <a:t>They will be the first to buy your new product.</a:t>
          </a:r>
        </a:p>
      </dgm:t>
    </dgm:pt>
    <dgm:pt modelId="{9A14BD51-4E98-4FB9-828C-2CADCB88E5B1}" type="parTrans" cxnId="{2131781A-9163-4BE1-88CC-19CFF6AA008A}">
      <dgm:prSet/>
      <dgm:spPr/>
      <dgm:t>
        <a:bodyPr/>
        <a:lstStyle/>
        <a:p>
          <a:endParaRPr lang="en-ZW"/>
        </a:p>
      </dgm:t>
    </dgm:pt>
    <dgm:pt modelId="{24B0E35A-61FA-4647-B246-E5B19A9367B3}" type="sibTrans" cxnId="{2131781A-9163-4BE1-88CC-19CFF6AA008A}">
      <dgm:prSet/>
      <dgm:spPr/>
      <dgm:t>
        <a:bodyPr/>
        <a:lstStyle/>
        <a:p>
          <a:endParaRPr lang="en-ZW"/>
        </a:p>
      </dgm:t>
    </dgm:pt>
    <dgm:pt modelId="{A48CD5DA-6ED2-4B55-B5B0-BC32FB278596}">
      <dgm:prSet phldrT="[Text]"/>
      <dgm:spPr/>
      <dgm:t>
        <a:bodyPr/>
        <a:lstStyle/>
        <a:p>
          <a:r>
            <a:rPr lang="en-ZW" dirty="0"/>
            <a:t>They are your early adopters.</a:t>
          </a:r>
        </a:p>
      </dgm:t>
    </dgm:pt>
    <dgm:pt modelId="{867CDF3D-1246-45F8-B182-F1B27AADDAE9}" type="parTrans" cxnId="{2645C5B6-1D4F-4B83-A53D-A31DADF4AC2B}">
      <dgm:prSet/>
      <dgm:spPr/>
      <dgm:t>
        <a:bodyPr/>
        <a:lstStyle/>
        <a:p>
          <a:endParaRPr lang="en-ZW"/>
        </a:p>
      </dgm:t>
    </dgm:pt>
    <dgm:pt modelId="{558E6E2F-EF25-4E28-B92A-09F2E8494E95}" type="sibTrans" cxnId="{2645C5B6-1D4F-4B83-A53D-A31DADF4AC2B}">
      <dgm:prSet/>
      <dgm:spPr/>
      <dgm:t>
        <a:bodyPr/>
        <a:lstStyle/>
        <a:p>
          <a:endParaRPr lang="en-ZW"/>
        </a:p>
      </dgm:t>
    </dgm:pt>
    <dgm:pt modelId="{47CF4E41-0A6D-4FA2-B37B-E087F802C83D}" type="pres">
      <dgm:prSet presAssocID="{F9E76240-4FAD-4CF8-BD6D-D1A264241E26}" presName="Name0" presStyleCnt="0">
        <dgm:presLayoutVars>
          <dgm:dir/>
          <dgm:animLvl val="lvl"/>
          <dgm:resizeHandles val="exact"/>
        </dgm:presLayoutVars>
      </dgm:prSet>
      <dgm:spPr/>
    </dgm:pt>
    <dgm:pt modelId="{BD499E0F-31E4-45C2-97DD-5D1E0B9766F3}" type="pres">
      <dgm:prSet presAssocID="{16495DFD-4297-4406-A689-3F41A1274C8E}" presName="composite" presStyleCnt="0"/>
      <dgm:spPr/>
    </dgm:pt>
    <dgm:pt modelId="{8F9B9647-D8FF-456F-8C1E-8C7F95F6ADDD}" type="pres">
      <dgm:prSet presAssocID="{16495DFD-4297-4406-A689-3F41A1274C8E}" presName="parTx" presStyleLbl="alignNode1" presStyleIdx="0" presStyleCnt="3" custScaleX="94223" custScaleY="94630" custLinFactNeighborX="5455" custLinFactNeighborY="-27238">
        <dgm:presLayoutVars>
          <dgm:chMax val="0"/>
          <dgm:chPref val="0"/>
          <dgm:bulletEnabled val="1"/>
        </dgm:presLayoutVars>
      </dgm:prSet>
      <dgm:spPr/>
    </dgm:pt>
    <dgm:pt modelId="{954BC480-AA28-44D9-BDA3-FE9AEDC0FD0A}" type="pres">
      <dgm:prSet presAssocID="{16495DFD-4297-4406-A689-3F41A1274C8E}" presName="desTx" presStyleLbl="alignAccFollowNode1" presStyleIdx="0" presStyleCnt="3" custScaleX="90269" custScaleY="88203" custLinFactNeighborX="7406" custLinFactNeighborY="-7247">
        <dgm:presLayoutVars>
          <dgm:bulletEnabled val="1"/>
        </dgm:presLayoutVars>
      </dgm:prSet>
      <dgm:spPr/>
    </dgm:pt>
    <dgm:pt modelId="{76B63340-70F8-46A6-9DCA-080BD2B192CE}" type="pres">
      <dgm:prSet presAssocID="{E2F202E8-481B-44C1-8F00-D13DA5E3E635}" presName="space" presStyleCnt="0"/>
      <dgm:spPr/>
    </dgm:pt>
    <dgm:pt modelId="{1FC28F71-3ABD-4AC9-BBB0-961783933B11}" type="pres">
      <dgm:prSet presAssocID="{9949F2FD-CCCF-4A46-9000-02910EABF161}" presName="composite" presStyleCnt="0"/>
      <dgm:spPr/>
    </dgm:pt>
    <dgm:pt modelId="{C4DF668E-25E4-4ECD-B545-C009D51ED00C}" type="pres">
      <dgm:prSet presAssocID="{9949F2FD-CCCF-4A46-9000-02910EABF161}" presName="parTx" presStyleLbl="alignNode1" presStyleIdx="1" presStyleCnt="3">
        <dgm:presLayoutVars>
          <dgm:chMax val="0"/>
          <dgm:chPref val="0"/>
          <dgm:bulletEnabled val="1"/>
        </dgm:presLayoutVars>
      </dgm:prSet>
      <dgm:spPr/>
    </dgm:pt>
    <dgm:pt modelId="{ECD02B58-972E-4EF9-BB53-6F85369C0228}" type="pres">
      <dgm:prSet presAssocID="{9949F2FD-CCCF-4A46-9000-02910EABF161}" presName="desTx" presStyleLbl="alignAccFollowNode1" presStyleIdx="1" presStyleCnt="3">
        <dgm:presLayoutVars>
          <dgm:bulletEnabled val="1"/>
        </dgm:presLayoutVars>
      </dgm:prSet>
      <dgm:spPr/>
    </dgm:pt>
    <dgm:pt modelId="{04E6CA0D-D0C1-48F8-8EC5-5E9771997FBC}" type="pres">
      <dgm:prSet presAssocID="{68E445CE-7318-4153-8A9D-52631115B7B9}" presName="space" presStyleCnt="0"/>
      <dgm:spPr/>
    </dgm:pt>
    <dgm:pt modelId="{20B6C86E-80FC-4F30-A1B9-48E966F203EA}" type="pres">
      <dgm:prSet presAssocID="{48392A03-CE8C-4A7A-A6CF-D45ECC8105E5}" presName="composite" presStyleCnt="0"/>
      <dgm:spPr/>
    </dgm:pt>
    <dgm:pt modelId="{D4A9E551-42DB-42EA-894B-C76AB53310C6}" type="pres">
      <dgm:prSet presAssocID="{48392A03-CE8C-4A7A-A6CF-D45ECC8105E5}" presName="parTx" presStyleLbl="alignNode1" presStyleIdx="2" presStyleCnt="3">
        <dgm:presLayoutVars>
          <dgm:chMax val="0"/>
          <dgm:chPref val="0"/>
          <dgm:bulletEnabled val="1"/>
        </dgm:presLayoutVars>
      </dgm:prSet>
      <dgm:spPr/>
    </dgm:pt>
    <dgm:pt modelId="{A2D7D2BC-7F31-45B7-9747-B82970276040}" type="pres">
      <dgm:prSet presAssocID="{48392A03-CE8C-4A7A-A6CF-D45ECC8105E5}" presName="desTx" presStyleLbl="alignAccFollowNode1" presStyleIdx="2" presStyleCnt="3">
        <dgm:presLayoutVars>
          <dgm:bulletEnabled val="1"/>
        </dgm:presLayoutVars>
      </dgm:prSet>
      <dgm:spPr/>
    </dgm:pt>
  </dgm:ptLst>
  <dgm:cxnLst>
    <dgm:cxn modelId="{E4BF1905-9A4A-4824-9DB3-8BCBB7EEB046}" type="presOf" srcId="{F49C467E-953C-406F-B575-055BDC25679F}" destId="{A2D7D2BC-7F31-45B7-9747-B82970276040}" srcOrd="0" destOrd="0" presId="urn:microsoft.com/office/officeart/2005/8/layout/hList1"/>
    <dgm:cxn modelId="{375DBF06-5F19-4ECE-AB5E-F94A62AA952F}" type="presOf" srcId="{A48CD5DA-6ED2-4B55-B5B0-BC32FB278596}" destId="{A2D7D2BC-7F31-45B7-9747-B82970276040}" srcOrd="0" destOrd="6" presId="urn:microsoft.com/office/officeart/2005/8/layout/hList1"/>
    <dgm:cxn modelId="{ABA8C009-28FE-453F-80C3-0BC022D5766B}" type="presOf" srcId="{053E57C6-F9F2-427A-8500-AC24AFBE6428}" destId="{A2D7D2BC-7F31-45B7-9747-B82970276040}" srcOrd="0" destOrd="7" presId="urn:microsoft.com/office/officeart/2005/8/layout/hList1"/>
    <dgm:cxn modelId="{2131781A-9163-4BE1-88CC-19CFF6AA008A}" srcId="{48392A03-CE8C-4A7A-A6CF-D45ECC8105E5}" destId="{19BE0C2B-BE62-47F5-B756-77F38132C81F}" srcOrd="5" destOrd="0" parTransId="{9A14BD51-4E98-4FB9-828C-2CADCB88E5B1}" sibTransId="{24B0E35A-61FA-4647-B246-E5B19A9367B3}"/>
    <dgm:cxn modelId="{832FD31E-E9D1-41D1-820E-0BF907102E40}" srcId="{9949F2FD-CCCF-4A46-9000-02910EABF161}" destId="{D14D5E4C-35F2-4603-B241-3D6E4E9EE700}" srcOrd="2" destOrd="0" parTransId="{B140ECDF-8573-4AB7-9F88-BC765FF24C7E}" sibTransId="{FE5397B0-3CB6-4EB4-A838-1141C0DD4CFC}"/>
    <dgm:cxn modelId="{3D93401F-0B31-469C-B454-1F7A94BC8C96}" type="presOf" srcId="{BC4A4BA4-0423-4BA7-B3EA-042FCBE97951}" destId="{A2D7D2BC-7F31-45B7-9747-B82970276040}" srcOrd="0" destOrd="2" presId="urn:microsoft.com/office/officeart/2005/8/layout/hList1"/>
    <dgm:cxn modelId="{0114EB26-A422-4F60-832A-8E229CE97F49}" type="presOf" srcId="{744ED1F7-5D3A-4A27-B725-7B3B39067F26}" destId="{954BC480-AA28-44D9-BDA3-FE9AEDC0FD0A}" srcOrd="0" destOrd="0" presId="urn:microsoft.com/office/officeart/2005/8/layout/hList1"/>
    <dgm:cxn modelId="{FB26352F-2E53-4D41-AB92-387D62A73299}" type="presOf" srcId="{3D5230D1-13DE-4CE3-A4F7-6CD2BBFF1B97}" destId="{ECD02B58-972E-4EF9-BB53-6F85369C0228}" srcOrd="0" destOrd="3" presId="urn:microsoft.com/office/officeart/2005/8/layout/hList1"/>
    <dgm:cxn modelId="{541C9C31-917B-4A20-BD77-D95279749DC5}" type="presOf" srcId="{19BE0C2B-BE62-47F5-B756-77F38132C81F}" destId="{A2D7D2BC-7F31-45B7-9747-B82970276040}" srcOrd="0" destOrd="5" presId="urn:microsoft.com/office/officeart/2005/8/layout/hList1"/>
    <dgm:cxn modelId="{35E69733-2FDB-45AB-B5E3-622E7A9483CE}" srcId="{16495DFD-4297-4406-A689-3F41A1274C8E}" destId="{744ED1F7-5D3A-4A27-B725-7B3B39067F26}" srcOrd="0" destOrd="0" parTransId="{ECF6A545-299D-4F12-B530-3124C72EED6F}" sibTransId="{FF0CCCFB-729C-4613-A767-240199D7D0F6}"/>
    <dgm:cxn modelId="{0ED3E633-7032-46BB-8DA7-562616506033}" srcId="{16495DFD-4297-4406-A689-3F41A1274C8E}" destId="{BEFB97BC-1FE8-487A-B53C-39BB53AA322C}" srcOrd="3" destOrd="0" parTransId="{04A0BB24-A06D-4658-8456-FFEED736AD6C}" sibTransId="{86AAE91A-6A3F-4953-BE3E-04AB845AAA66}"/>
    <dgm:cxn modelId="{3C893A5F-82A5-434A-9217-3411F6613616}" type="presOf" srcId="{48392A03-CE8C-4A7A-A6CF-D45ECC8105E5}" destId="{D4A9E551-42DB-42EA-894B-C76AB53310C6}" srcOrd="0" destOrd="0" presId="urn:microsoft.com/office/officeart/2005/8/layout/hList1"/>
    <dgm:cxn modelId="{FEBC8741-9965-49A7-80DB-686B1C033B8F}" type="presOf" srcId="{BA1CFE3F-3019-44DE-A3D7-943EB4979251}" destId="{A2D7D2BC-7F31-45B7-9747-B82970276040}" srcOrd="0" destOrd="1" presId="urn:microsoft.com/office/officeart/2005/8/layout/hList1"/>
    <dgm:cxn modelId="{10AA4A67-7DF9-4961-8924-6E02454BDE80}" srcId="{F9E76240-4FAD-4CF8-BD6D-D1A264241E26}" destId="{48392A03-CE8C-4A7A-A6CF-D45ECC8105E5}" srcOrd="2" destOrd="0" parTransId="{1FC3DD0D-7276-4351-9750-950AC94BD6B1}" sibTransId="{162E0213-5077-4E88-A2E1-47ED1E3E4416}"/>
    <dgm:cxn modelId="{F6A87A49-0B7A-444F-812F-4F0CE74F26C1}" srcId="{48392A03-CE8C-4A7A-A6CF-D45ECC8105E5}" destId="{F49C467E-953C-406F-B575-055BDC25679F}" srcOrd="0" destOrd="0" parTransId="{FF7A0842-1FF7-4F23-A2FB-26BABB11A38E}" sibTransId="{B1C00974-C17A-4D08-92C5-8AC8948D650D}"/>
    <dgm:cxn modelId="{943C844A-5D5D-4150-8824-E32A3D581657}" type="presOf" srcId="{E6AD24B0-E948-48F6-910A-BA5577305FF6}" destId="{A2D7D2BC-7F31-45B7-9747-B82970276040}" srcOrd="0" destOrd="4" presId="urn:microsoft.com/office/officeart/2005/8/layout/hList1"/>
    <dgm:cxn modelId="{53B2DC4B-63B6-4F34-8CA1-E6DC8BD2F2F2}" type="presOf" srcId="{16495DFD-4297-4406-A689-3F41A1274C8E}" destId="{8F9B9647-D8FF-456F-8C1E-8C7F95F6ADDD}" srcOrd="0" destOrd="0" presId="urn:microsoft.com/office/officeart/2005/8/layout/hList1"/>
    <dgm:cxn modelId="{CF6C0E6C-E91C-4962-A8BC-44E4C8B0AB74}" srcId="{48392A03-CE8C-4A7A-A6CF-D45ECC8105E5}" destId="{BC4A4BA4-0423-4BA7-B3EA-042FCBE97951}" srcOrd="2" destOrd="0" parTransId="{3A91E029-B01E-4161-8FD0-2ABB777B7D85}" sibTransId="{03477229-FB12-468A-B145-72483EF1C957}"/>
    <dgm:cxn modelId="{5639BD4D-5D72-438D-AB0C-C0203FE280CF}" srcId="{48392A03-CE8C-4A7A-A6CF-D45ECC8105E5}" destId="{BA1CFE3F-3019-44DE-A3D7-943EB4979251}" srcOrd="1" destOrd="0" parTransId="{D1D5F3B3-CC30-40AA-8A60-A187CE418CED}" sibTransId="{E414332C-7CB9-4CF8-ABE2-DBF3261F07BA}"/>
    <dgm:cxn modelId="{69533A51-4A65-4023-A045-665D87FA4993}" type="presOf" srcId="{F9E76240-4FAD-4CF8-BD6D-D1A264241E26}" destId="{47CF4E41-0A6D-4FA2-B37B-E087F802C83D}" srcOrd="0" destOrd="0" presId="urn:microsoft.com/office/officeart/2005/8/layout/hList1"/>
    <dgm:cxn modelId="{DEC44F7D-0B98-4BFB-BF6C-022F8AA01E12}" type="presOf" srcId="{9949F2FD-CCCF-4A46-9000-02910EABF161}" destId="{C4DF668E-25E4-4ECD-B545-C009D51ED00C}" srcOrd="0" destOrd="0" presId="urn:microsoft.com/office/officeart/2005/8/layout/hList1"/>
    <dgm:cxn modelId="{FB45D081-4492-4D8B-A9F3-6262E3728755}" type="presOf" srcId="{DA79E2AD-966C-471E-A779-98593AC9DC46}" destId="{ECD02B58-972E-4EF9-BB53-6F85369C0228}" srcOrd="0" destOrd="5" presId="urn:microsoft.com/office/officeart/2005/8/layout/hList1"/>
    <dgm:cxn modelId="{28A0569A-A7B6-4150-86D0-125973E898E2}" srcId="{9949F2FD-CCCF-4A46-9000-02910EABF161}" destId="{11B4250C-8BB3-4336-80E1-FE2EC8E7BFE3}" srcOrd="0" destOrd="0" parTransId="{2261DAEA-B6B4-4D9F-9F45-049EE89E2113}" sibTransId="{1D0808F4-F708-42A3-BC28-0CF392644F1B}"/>
    <dgm:cxn modelId="{E7E65A9C-015A-4818-96BE-3171FC8C9443}" srcId="{16495DFD-4297-4406-A689-3F41A1274C8E}" destId="{8E74C603-58EB-4B61-A2F6-8D526E33455D}" srcOrd="2" destOrd="0" parTransId="{9C994855-5394-4F1C-B9BF-6C2ADA2C268B}" sibTransId="{C68263FB-0096-41A6-9DD9-45DC99930F7F}"/>
    <dgm:cxn modelId="{A87BA5A9-D96F-4052-8549-F7D82CA75C9C}" srcId="{16495DFD-4297-4406-A689-3F41A1274C8E}" destId="{59548D85-9782-4192-B6D7-0C350884652A}" srcOrd="1" destOrd="0" parTransId="{F7971CF9-697E-4676-B7D6-3E1BDAD53E76}" sibTransId="{F004CA19-F4D2-4A92-9350-150DF3D5BDED}"/>
    <dgm:cxn modelId="{DF8B80AC-185F-46CC-90AA-BB6B06E5BD03}" srcId="{9949F2FD-CCCF-4A46-9000-02910EABF161}" destId="{DA79E2AD-966C-471E-A779-98593AC9DC46}" srcOrd="5" destOrd="0" parTransId="{99F73177-3F33-49AB-B714-92DCA706A20D}" sibTransId="{E13C0D6D-EB1D-47B1-B632-23BF800E7875}"/>
    <dgm:cxn modelId="{ADB3FBAE-25F8-4258-A963-C531D3085078}" type="presOf" srcId="{97B76D22-F18E-4509-B9EB-91C9C5903FC0}" destId="{ECD02B58-972E-4EF9-BB53-6F85369C0228}" srcOrd="0" destOrd="4" presId="urn:microsoft.com/office/officeart/2005/8/layout/hList1"/>
    <dgm:cxn modelId="{ED8099B2-5AEA-473F-85F4-C39498A856EB}" type="presOf" srcId="{E08C38ED-FB21-403A-B9E0-239942469110}" destId="{ECD02B58-972E-4EF9-BB53-6F85369C0228}" srcOrd="0" destOrd="1" presId="urn:microsoft.com/office/officeart/2005/8/layout/hList1"/>
    <dgm:cxn modelId="{B979A2B3-0B0D-4AA2-98BB-C07A47B2EA17}" type="presOf" srcId="{D14D5E4C-35F2-4603-B241-3D6E4E9EE700}" destId="{ECD02B58-972E-4EF9-BB53-6F85369C0228}" srcOrd="0" destOrd="2" presId="urn:microsoft.com/office/officeart/2005/8/layout/hList1"/>
    <dgm:cxn modelId="{2645C5B6-1D4F-4B83-A53D-A31DADF4AC2B}" srcId="{48392A03-CE8C-4A7A-A6CF-D45ECC8105E5}" destId="{A48CD5DA-6ED2-4B55-B5B0-BC32FB278596}" srcOrd="6" destOrd="0" parTransId="{867CDF3D-1246-45F8-B182-F1B27AADDAE9}" sibTransId="{558E6E2F-EF25-4E28-B92A-09F2E8494E95}"/>
    <dgm:cxn modelId="{D74CEEB6-D264-4B4C-8C50-9BC3C392DDC9}" type="presOf" srcId="{BEFB97BC-1FE8-487A-B53C-39BB53AA322C}" destId="{954BC480-AA28-44D9-BDA3-FE9AEDC0FD0A}" srcOrd="0" destOrd="3" presId="urn:microsoft.com/office/officeart/2005/8/layout/hList1"/>
    <dgm:cxn modelId="{603FF8B6-3153-4144-ADF9-27B99293D926}" srcId="{48392A03-CE8C-4A7A-A6CF-D45ECC8105E5}" destId="{E6AD24B0-E948-48F6-910A-BA5577305FF6}" srcOrd="4" destOrd="0" parTransId="{A48C58CA-4551-43B9-B62F-B05B5FF96BEE}" sibTransId="{F530B9CC-867C-43D1-9C0E-3659FB53471D}"/>
    <dgm:cxn modelId="{B512C3C4-5744-4066-9007-29E3F2E301DA}" type="presOf" srcId="{59548D85-9782-4192-B6D7-0C350884652A}" destId="{954BC480-AA28-44D9-BDA3-FE9AEDC0FD0A}" srcOrd="0" destOrd="1" presId="urn:microsoft.com/office/officeart/2005/8/layout/hList1"/>
    <dgm:cxn modelId="{83C58CC5-5B4E-430F-A78A-42914BDA2D5E}" srcId="{F9E76240-4FAD-4CF8-BD6D-D1A264241E26}" destId="{16495DFD-4297-4406-A689-3F41A1274C8E}" srcOrd="0" destOrd="0" parTransId="{E906EA04-B0AD-4299-AF42-5D0053EB557A}" sibTransId="{E2F202E8-481B-44C1-8F00-D13DA5E3E635}"/>
    <dgm:cxn modelId="{64CD5DCB-AF19-4055-887A-E238582C1CFE}" srcId="{F9E76240-4FAD-4CF8-BD6D-D1A264241E26}" destId="{9949F2FD-CCCF-4A46-9000-02910EABF161}" srcOrd="1" destOrd="0" parTransId="{1C1D3C37-C52E-48C1-A848-C0B7BCEF13A2}" sibTransId="{68E445CE-7318-4153-8A9D-52631115B7B9}"/>
    <dgm:cxn modelId="{201270CE-915E-4AA9-992F-14E48D6F1E81}" type="presOf" srcId="{8E74C603-58EB-4B61-A2F6-8D526E33455D}" destId="{954BC480-AA28-44D9-BDA3-FE9AEDC0FD0A}" srcOrd="0" destOrd="2" presId="urn:microsoft.com/office/officeart/2005/8/layout/hList1"/>
    <dgm:cxn modelId="{64176ED6-E3BA-43EA-8AA4-759E17821EC7}" type="presOf" srcId="{6FDB4094-6485-4448-8CE6-CD30DE7B2A26}" destId="{A2D7D2BC-7F31-45B7-9747-B82970276040}" srcOrd="0" destOrd="3" presId="urn:microsoft.com/office/officeart/2005/8/layout/hList1"/>
    <dgm:cxn modelId="{35A3D8DE-91F8-471C-B38F-EB5FDB86D004}" srcId="{9949F2FD-CCCF-4A46-9000-02910EABF161}" destId="{E08C38ED-FB21-403A-B9E0-239942469110}" srcOrd="1" destOrd="0" parTransId="{AA2AB733-61D0-4C4F-99E9-C340A95653A5}" sibTransId="{C81718F4-D738-4828-90C1-7BA6F7CACA23}"/>
    <dgm:cxn modelId="{F152DFE4-C0B4-4817-9D99-233E844E63A4}" srcId="{48392A03-CE8C-4A7A-A6CF-D45ECC8105E5}" destId="{053E57C6-F9F2-427A-8500-AC24AFBE6428}" srcOrd="7" destOrd="0" parTransId="{3D741A8D-3412-48B7-83DD-7A1470BA6DD7}" sibTransId="{05AFEC23-8D25-4746-8E25-E1EB0A699587}"/>
    <dgm:cxn modelId="{38AB00F2-33C3-45AB-9D20-FCBF444BE011}" type="presOf" srcId="{11B4250C-8BB3-4336-80E1-FE2EC8E7BFE3}" destId="{ECD02B58-972E-4EF9-BB53-6F85369C0228}" srcOrd="0" destOrd="0" presId="urn:microsoft.com/office/officeart/2005/8/layout/hList1"/>
    <dgm:cxn modelId="{422C3FF4-F61F-45C1-814F-6257B3E4C006}" srcId="{9949F2FD-CCCF-4A46-9000-02910EABF161}" destId="{97B76D22-F18E-4509-B9EB-91C9C5903FC0}" srcOrd="4" destOrd="0" parTransId="{1325F1C7-2F17-49E8-9909-4AEB2DDEF855}" sibTransId="{D9F23C5C-F013-483B-B99A-20138DD5C5E6}"/>
    <dgm:cxn modelId="{B25BF2F4-951C-410C-A0C8-E8B667DB07B0}" srcId="{9949F2FD-CCCF-4A46-9000-02910EABF161}" destId="{3D5230D1-13DE-4CE3-A4F7-6CD2BBFF1B97}" srcOrd="3" destOrd="0" parTransId="{933BB182-4EF9-4EFA-8A94-B804A5BC4636}" sibTransId="{7A5FA2D4-752A-4014-ADD9-ABD18FE89D9C}"/>
    <dgm:cxn modelId="{9B307AF7-DEE7-4441-840D-92BB2931BE75}" srcId="{48392A03-CE8C-4A7A-A6CF-D45ECC8105E5}" destId="{6FDB4094-6485-4448-8CE6-CD30DE7B2A26}" srcOrd="3" destOrd="0" parTransId="{C36C2A00-FCCA-469C-B001-B0E719EAC192}" sibTransId="{C074FA23-B441-4F66-8873-E147BC4F084E}"/>
    <dgm:cxn modelId="{1401D9FD-0743-4DDB-AF86-5797F6D12A0F}" type="presParOf" srcId="{47CF4E41-0A6D-4FA2-B37B-E087F802C83D}" destId="{BD499E0F-31E4-45C2-97DD-5D1E0B9766F3}" srcOrd="0" destOrd="0" presId="urn:microsoft.com/office/officeart/2005/8/layout/hList1"/>
    <dgm:cxn modelId="{6BBC4E89-7355-4CCB-965B-0C57E2B83594}" type="presParOf" srcId="{BD499E0F-31E4-45C2-97DD-5D1E0B9766F3}" destId="{8F9B9647-D8FF-456F-8C1E-8C7F95F6ADDD}" srcOrd="0" destOrd="0" presId="urn:microsoft.com/office/officeart/2005/8/layout/hList1"/>
    <dgm:cxn modelId="{1AC04CA5-2B8C-49D4-B75B-9D0AAD423146}" type="presParOf" srcId="{BD499E0F-31E4-45C2-97DD-5D1E0B9766F3}" destId="{954BC480-AA28-44D9-BDA3-FE9AEDC0FD0A}" srcOrd="1" destOrd="0" presId="urn:microsoft.com/office/officeart/2005/8/layout/hList1"/>
    <dgm:cxn modelId="{7DF1C90F-8426-4941-A409-6B93497064F5}" type="presParOf" srcId="{47CF4E41-0A6D-4FA2-B37B-E087F802C83D}" destId="{76B63340-70F8-46A6-9DCA-080BD2B192CE}" srcOrd="1" destOrd="0" presId="urn:microsoft.com/office/officeart/2005/8/layout/hList1"/>
    <dgm:cxn modelId="{9D9EBD72-8D20-4551-9FCE-E24F7839F536}" type="presParOf" srcId="{47CF4E41-0A6D-4FA2-B37B-E087F802C83D}" destId="{1FC28F71-3ABD-4AC9-BBB0-961783933B11}" srcOrd="2" destOrd="0" presId="urn:microsoft.com/office/officeart/2005/8/layout/hList1"/>
    <dgm:cxn modelId="{B01EFC02-456E-4A7A-822C-008BA2FD63B9}" type="presParOf" srcId="{1FC28F71-3ABD-4AC9-BBB0-961783933B11}" destId="{C4DF668E-25E4-4ECD-B545-C009D51ED00C}" srcOrd="0" destOrd="0" presId="urn:microsoft.com/office/officeart/2005/8/layout/hList1"/>
    <dgm:cxn modelId="{2D5F8260-6C43-4BA7-AE33-0E5995A483AF}" type="presParOf" srcId="{1FC28F71-3ABD-4AC9-BBB0-961783933B11}" destId="{ECD02B58-972E-4EF9-BB53-6F85369C0228}" srcOrd="1" destOrd="0" presId="urn:microsoft.com/office/officeart/2005/8/layout/hList1"/>
    <dgm:cxn modelId="{F3191060-EF07-4429-A4E4-2C4B366D8C2C}" type="presParOf" srcId="{47CF4E41-0A6D-4FA2-B37B-E087F802C83D}" destId="{04E6CA0D-D0C1-48F8-8EC5-5E9771997FBC}" srcOrd="3" destOrd="0" presId="urn:microsoft.com/office/officeart/2005/8/layout/hList1"/>
    <dgm:cxn modelId="{330AAFD0-BB47-4978-8B18-6E6A1B74EC5A}" type="presParOf" srcId="{47CF4E41-0A6D-4FA2-B37B-E087F802C83D}" destId="{20B6C86E-80FC-4F30-A1B9-48E966F203EA}" srcOrd="4" destOrd="0" presId="urn:microsoft.com/office/officeart/2005/8/layout/hList1"/>
    <dgm:cxn modelId="{8190F600-4587-42E0-AD47-DDE3FB2C7163}" type="presParOf" srcId="{20B6C86E-80FC-4F30-A1B9-48E966F203EA}" destId="{D4A9E551-42DB-42EA-894B-C76AB53310C6}" srcOrd="0" destOrd="0" presId="urn:microsoft.com/office/officeart/2005/8/layout/hList1"/>
    <dgm:cxn modelId="{7FFE7862-FE99-41D1-85B4-340CE3D9EE15}" type="presParOf" srcId="{20B6C86E-80FC-4F30-A1B9-48E966F203EA}" destId="{A2D7D2BC-7F31-45B7-9747-B829702760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B9647-D8FF-456F-8C1E-8C7F95F6ADDD}">
      <dsp:nvSpPr>
        <dsp:cNvPr id="0" name=""/>
        <dsp:cNvSpPr/>
      </dsp:nvSpPr>
      <dsp:spPr>
        <a:xfrm>
          <a:off x="105909" y="493861"/>
          <a:ext cx="1780925" cy="299787"/>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ZW" sz="1400" kern="1200" dirty="0"/>
            <a:t>Program Buyers</a:t>
          </a:r>
        </a:p>
      </dsp:txBody>
      <dsp:txXfrm>
        <a:off x="105909" y="493861"/>
        <a:ext cx="1780925" cy="299787"/>
      </dsp:txXfrm>
    </dsp:sp>
    <dsp:sp modelId="{954BC480-AA28-44D9-BDA3-FE9AEDC0FD0A}">
      <dsp:nvSpPr>
        <dsp:cNvPr id="0" name=""/>
        <dsp:cNvSpPr/>
      </dsp:nvSpPr>
      <dsp:spPr>
        <a:xfrm>
          <a:off x="180153" y="833996"/>
          <a:ext cx="1706189" cy="244866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ZW" sz="1100" kern="1200" dirty="0"/>
            <a:t>Follow a methodical way to purchasing.</a:t>
          </a:r>
        </a:p>
        <a:p>
          <a:pPr marL="57150" lvl="1" indent="-57150" algn="l" defTabSz="488950">
            <a:lnSpc>
              <a:spcPct val="90000"/>
            </a:lnSpc>
            <a:spcBef>
              <a:spcPct val="0"/>
            </a:spcBef>
            <a:spcAft>
              <a:spcPct val="15000"/>
            </a:spcAft>
            <a:buChar char="•"/>
          </a:pPr>
          <a:r>
            <a:rPr lang="en-ZW" sz="1100" kern="1200" dirty="0"/>
            <a:t>Immune to marketing stimuli</a:t>
          </a:r>
        </a:p>
        <a:p>
          <a:pPr marL="57150" lvl="1" indent="-57150" algn="l" defTabSz="488950">
            <a:lnSpc>
              <a:spcPct val="90000"/>
            </a:lnSpc>
            <a:spcBef>
              <a:spcPct val="0"/>
            </a:spcBef>
            <a:spcAft>
              <a:spcPct val="15000"/>
            </a:spcAft>
            <a:buChar char="•"/>
          </a:pPr>
          <a:r>
            <a:rPr lang="en-ZW" sz="1100" kern="1200" dirty="0"/>
            <a:t>Have several  purchases of one category across several suppliers.(5 funeral policies)</a:t>
          </a:r>
        </a:p>
        <a:p>
          <a:pPr marL="57150" lvl="1" indent="-57150" algn="l" defTabSz="488950">
            <a:lnSpc>
              <a:spcPct val="90000"/>
            </a:lnSpc>
            <a:spcBef>
              <a:spcPct val="0"/>
            </a:spcBef>
            <a:spcAft>
              <a:spcPct val="15000"/>
            </a:spcAft>
            <a:buChar char="•"/>
          </a:pPr>
          <a:r>
            <a:rPr lang="en-ZW" sz="1100" kern="1200" dirty="0"/>
            <a:t>Unlikely to be early adopters.</a:t>
          </a:r>
        </a:p>
      </dsp:txBody>
      <dsp:txXfrm>
        <a:off x="180153" y="833996"/>
        <a:ext cx="1706189" cy="2448663"/>
      </dsp:txXfrm>
    </dsp:sp>
    <dsp:sp modelId="{C4DF668E-25E4-4ECD-B545-C009D51ED00C}">
      <dsp:nvSpPr>
        <dsp:cNvPr id="0" name=""/>
        <dsp:cNvSpPr/>
      </dsp:nvSpPr>
      <dsp:spPr>
        <a:xfrm>
          <a:off x="2048345" y="485515"/>
          <a:ext cx="1890117" cy="316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ZW" sz="1400" kern="1200" dirty="0"/>
            <a:t>Transactional buyers</a:t>
          </a:r>
        </a:p>
      </dsp:txBody>
      <dsp:txXfrm>
        <a:off x="2048345" y="485515"/>
        <a:ext cx="1890117" cy="316800"/>
      </dsp:txXfrm>
    </dsp:sp>
    <dsp:sp modelId="{ECD02B58-972E-4EF9-BB53-6F85369C0228}">
      <dsp:nvSpPr>
        <dsp:cNvPr id="0" name=""/>
        <dsp:cNvSpPr/>
      </dsp:nvSpPr>
      <dsp:spPr>
        <a:xfrm>
          <a:off x="2048345" y="802315"/>
          <a:ext cx="1890117" cy="2776168"/>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ZW" sz="1100" kern="1200" dirty="0"/>
            <a:t>Motivated by price.</a:t>
          </a:r>
        </a:p>
        <a:p>
          <a:pPr marL="57150" lvl="1" indent="-57150" algn="l" defTabSz="488950">
            <a:lnSpc>
              <a:spcPct val="90000"/>
            </a:lnSpc>
            <a:spcBef>
              <a:spcPct val="0"/>
            </a:spcBef>
            <a:spcAft>
              <a:spcPct val="15000"/>
            </a:spcAft>
            <a:buChar char="•"/>
          </a:pPr>
          <a:r>
            <a:rPr lang="en-ZW" sz="1100" kern="1200" dirty="0"/>
            <a:t>Will shop around for the best deal</a:t>
          </a:r>
        </a:p>
        <a:p>
          <a:pPr marL="57150" lvl="1" indent="-57150" algn="l" defTabSz="488950">
            <a:lnSpc>
              <a:spcPct val="90000"/>
            </a:lnSpc>
            <a:spcBef>
              <a:spcPct val="0"/>
            </a:spcBef>
            <a:spcAft>
              <a:spcPct val="15000"/>
            </a:spcAft>
            <a:buChar char="•"/>
          </a:pPr>
          <a:r>
            <a:rPr lang="en-ZW" sz="1100" kern="1200" dirty="0"/>
            <a:t>Have everyone’s catalogue and actively compare specials.</a:t>
          </a:r>
        </a:p>
        <a:p>
          <a:pPr marL="57150" lvl="1" indent="-57150" algn="l" defTabSz="488950">
            <a:lnSpc>
              <a:spcPct val="90000"/>
            </a:lnSpc>
            <a:spcBef>
              <a:spcPct val="0"/>
            </a:spcBef>
            <a:spcAft>
              <a:spcPct val="15000"/>
            </a:spcAft>
            <a:buChar char="•"/>
          </a:pPr>
          <a:r>
            <a:rPr lang="en-ZW" sz="1100" kern="1200" dirty="0"/>
            <a:t>They will follow where the SALE is .</a:t>
          </a:r>
        </a:p>
        <a:p>
          <a:pPr marL="57150" lvl="1" indent="-57150" algn="l" defTabSz="488950">
            <a:lnSpc>
              <a:spcPct val="90000"/>
            </a:lnSpc>
            <a:spcBef>
              <a:spcPct val="0"/>
            </a:spcBef>
            <a:spcAft>
              <a:spcPct val="15000"/>
            </a:spcAft>
            <a:buChar char="•"/>
          </a:pPr>
          <a:r>
            <a:rPr lang="en-ZW" sz="1100" kern="1200" dirty="0"/>
            <a:t>They are not loyal to a supplier.</a:t>
          </a:r>
        </a:p>
        <a:p>
          <a:pPr marL="57150" lvl="1" indent="-57150" algn="l" defTabSz="488950">
            <a:lnSpc>
              <a:spcPct val="90000"/>
            </a:lnSpc>
            <a:spcBef>
              <a:spcPct val="0"/>
            </a:spcBef>
            <a:spcAft>
              <a:spcPct val="15000"/>
            </a:spcAft>
            <a:buChar char="•"/>
          </a:pPr>
          <a:r>
            <a:rPr lang="en-ZW" sz="1100" kern="1200" dirty="0"/>
            <a:t>They are unlikely to be early adopters.</a:t>
          </a:r>
        </a:p>
      </dsp:txBody>
      <dsp:txXfrm>
        <a:off x="2048345" y="802315"/>
        <a:ext cx="1890117" cy="2776168"/>
      </dsp:txXfrm>
    </dsp:sp>
    <dsp:sp modelId="{D4A9E551-42DB-42EA-894B-C76AB53310C6}">
      <dsp:nvSpPr>
        <dsp:cNvPr id="0" name=""/>
        <dsp:cNvSpPr/>
      </dsp:nvSpPr>
      <dsp:spPr>
        <a:xfrm>
          <a:off x="4203078" y="485515"/>
          <a:ext cx="1890117" cy="316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ZW" sz="1400" kern="1200" dirty="0"/>
            <a:t>Relationship buyers</a:t>
          </a:r>
        </a:p>
      </dsp:txBody>
      <dsp:txXfrm>
        <a:off x="4203078" y="485515"/>
        <a:ext cx="1890117" cy="316800"/>
      </dsp:txXfrm>
    </dsp:sp>
    <dsp:sp modelId="{A2D7D2BC-7F31-45B7-9747-B82970276040}">
      <dsp:nvSpPr>
        <dsp:cNvPr id="0" name=""/>
        <dsp:cNvSpPr/>
      </dsp:nvSpPr>
      <dsp:spPr>
        <a:xfrm>
          <a:off x="4203078" y="802315"/>
          <a:ext cx="1890117" cy="2776168"/>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ZW" sz="1100" kern="1200" dirty="0"/>
            <a:t>Like your product and services.</a:t>
          </a:r>
        </a:p>
        <a:p>
          <a:pPr marL="57150" lvl="1" indent="-57150" algn="l" defTabSz="488950">
            <a:lnSpc>
              <a:spcPct val="90000"/>
            </a:lnSpc>
            <a:spcBef>
              <a:spcPct val="0"/>
            </a:spcBef>
            <a:spcAft>
              <a:spcPct val="15000"/>
            </a:spcAft>
            <a:buChar char="•"/>
          </a:pPr>
          <a:r>
            <a:rPr lang="en-ZW" sz="1100" kern="1200" dirty="0"/>
            <a:t>They have built a relationship with your company/their sales agent/ rep.</a:t>
          </a:r>
        </a:p>
        <a:p>
          <a:pPr marL="57150" lvl="1" indent="-57150" algn="l" defTabSz="488950">
            <a:lnSpc>
              <a:spcPct val="90000"/>
            </a:lnSpc>
            <a:spcBef>
              <a:spcPct val="0"/>
            </a:spcBef>
            <a:spcAft>
              <a:spcPct val="15000"/>
            </a:spcAft>
            <a:buChar char="•"/>
          </a:pPr>
          <a:r>
            <a:rPr lang="en-ZW" sz="1100" kern="1200" dirty="0"/>
            <a:t>Don’t want to be bothered to shop around.</a:t>
          </a:r>
        </a:p>
        <a:p>
          <a:pPr marL="57150" lvl="1" indent="-57150" algn="l" defTabSz="488950">
            <a:lnSpc>
              <a:spcPct val="90000"/>
            </a:lnSpc>
            <a:spcBef>
              <a:spcPct val="0"/>
            </a:spcBef>
            <a:spcAft>
              <a:spcPct val="15000"/>
            </a:spcAft>
            <a:buChar char="•"/>
          </a:pPr>
          <a:r>
            <a:rPr lang="en-ZW" sz="1100" kern="1200" dirty="0"/>
            <a:t>Look for quality helpfulness and friendship.</a:t>
          </a:r>
        </a:p>
        <a:p>
          <a:pPr marL="57150" lvl="1" indent="-57150" algn="l" defTabSz="488950">
            <a:lnSpc>
              <a:spcPct val="90000"/>
            </a:lnSpc>
            <a:spcBef>
              <a:spcPct val="0"/>
            </a:spcBef>
            <a:spcAft>
              <a:spcPct val="15000"/>
            </a:spcAft>
            <a:buChar char="•"/>
          </a:pPr>
          <a:r>
            <a:rPr lang="en-ZW" sz="1100" kern="1200" dirty="0"/>
            <a:t>They will stick with you when your competition have a sale.</a:t>
          </a:r>
        </a:p>
        <a:p>
          <a:pPr marL="57150" lvl="1" indent="-57150" algn="l" defTabSz="488950">
            <a:lnSpc>
              <a:spcPct val="90000"/>
            </a:lnSpc>
            <a:spcBef>
              <a:spcPct val="0"/>
            </a:spcBef>
            <a:spcAft>
              <a:spcPct val="15000"/>
            </a:spcAft>
            <a:buChar char="•"/>
          </a:pPr>
          <a:r>
            <a:rPr lang="en-ZW" sz="1100" kern="1200" dirty="0"/>
            <a:t>They will be the first to buy your new product.</a:t>
          </a:r>
        </a:p>
        <a:p>
          <a:pPr marL="57150" lvl="1" indent="-57150" algn="l" defTabSz="488950">
            <a:lnSpc>
              <a:spcPct val="90000"/>
            </a:lnSpc>
            <a:spcBef>
              <a:spcPct val="0"/>
            </a:spcBef>
            <a:spcAft>
              <a:spcPct val="15000"/>
            </a:spcAft>
            <a:buChar char="•"/>
          </a:pPr>
          <a:r>
            <a:rPr lang="en-ZW" sz="1100" kern="1200" dirty="0"/>
            <a:t>They are your early adopters.</a:t>
          </a:r>
        </a:p>
        <a:p>
          <a:pPr marL="57150" lvl="1" indent="-57150" algn="l" defTabSz="488950">
            <a:lnSpc>
              <a:spcPct val="90000"/>
            </a:lnSpc>
            <a:spcBef>
              <a:spcPct val="0"/>
            </a:spcBef>
            <a:spcAft>
              <a:spcPct val="15000"/>
            </a:spcAft>
            <a:buChar char="•"/>
          </a:pPr>
          <a:endParaRPr lang="en-ZW" sz="1100" kern="1200" dirty="0"/>
        </a:p>
      </dsp:txBody>
      <dsp:txXfrm>
        <a:off x="4203078" y="802315"/>
        <a:ext cx="1890117" cy="27761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E4AC3B-DD11-4356-AF8C-D595E20FA284}" type="datetimeFigureOut">
              <a:rPr lang="en-ZW" smtClean="0"/>
              <a:t>22/8/2017</a:t>
            </a:fld>
            <a:endParaRPr lang="en-ZW"/>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W"/>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4F55CDB-7191-4EBB-87A7-AA71573B375E}" type="slidenum">
              <a:rPr lang="en-ZW" smtClean="0"/>
              <a:t>‹#›</a:t>
            </a:fld>
            <a:endParaRPr lang="en-ZW"/>
          </a:p>
        </p:txBody>
      </p:sp>
    </p:spTree>
    <p:extLst>
      <p:ext uri="{BB962C8B-B14F-4D97-AF65-F5344CB8AC3E}">
        <p14:creationId xmlns:p14="http://schemas.microsoft.com/office/powerpoint/2010/main" val="3407176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39C93A9-14E5-4908-B5C8-BF6E11947855}" type="datetimeFigureOut">
              <a:rPr lang="en-ZW" smtClean="0"/>
              <a:t>22/8/2017</a:t>
            </a:fld>
            <a:endParaRPr lang="en-ZW"/>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C2885D7-C060-4BDE-9C2C-54677BB2FE15}" type="slidenum">
              <a:rPr lang="en-ZW" smtClean="0"/>
              <a:t>‹#›</a:t>
            </a:fld>
            <a:endParaRPr lang="en-ZW"/>
          </a:p>
        </p:txBody>
      </p:sp>
    </p:spTree>
    <p:extLst>
      <p:ext uri="{BB962C8B-B14F-4D97-AF65-F5344CB8AC3E}">
        <p14:creationId xmlns:p14="http://schemas.microsoft.com/office/powerpoint/2010/main" val="81948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6C2885D7-C060-4BDE-9C2C-54677BB2FE15}" type="slidenum">
              <a:rPr lang="en-ZW" smtClean="0"/>
              <a:t>5</a:t>
            </a:fld>
            <a:endParaRPr lang="en-ZW" dirty="0"/>
          </a:p>
        </p:txBody>
      </p:sp>
    </p:spTree>
    <p:extLst>
      <p:ext uri="{BB962C8B-B14F-4D97-AF65-F5344CB8AC3E}">
        <p14:creationId xmlns:p14="http://schemas.microsoft.com/office/powerpoint/2010/main" val="337306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132668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140793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208153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172135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5" name="Footer Placeholder 4"/>
          <p:cNvSpPr>
            <a:spLocks noGrp="1"/>
          </p:cNvSpPr>
          <p:nvPr>
            <p:ph type="ftr" sz="quarter" idx="11"/>
          </p:nvPr>
        </p:nvSpPr>
        <p:spPr/>
        <p:txBody>
          <a:bodyPr/>
          <a:lstStyle/>
          <a:p>
            <a:endParaRPr lang="en-ZW" dirty="0"/>
          </a:p>
        </p:txBody>
      </p:sp>
      <p:sp>
        <p:nvSpPr>
          <p:cNvPr id="6" name="Slide Number Placeholder 5"/>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176997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115474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8" name="Footer Placeholder 7"/>
          <p:cNvSpPr>
            <a:spLocks noGrp="1"/>
          </p:cNvSpPr>
          <p:nvPr>
            <p:ph type="ftr" sz="quarter" idx="11"/>
          </p:nvPr>
        </p:nvSpPr>
        <p:spPr/>
        <p:txBody>
          <a:bodyPr/>
          <a:lstStyle/>
          <a:p>
            <a:endParaRPr lang="en-ZW" dirty="0"/>
          </a:p>
        </p:txBody>
      </p:sp>
      <p:sp>
        <p:nvSpPr>
          <p:cNvPr id="9" name="Slide Number Placeholder 8"/>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9260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4" name="Footer Placeholder 3"/>
          <p:cNvSpPr>
            <a:spLocks noGrp="1"/>
          </p:cNvSpPr>
          <p:nvPr>
            <p:ph type="ftr" sz="quarter" idx="11"/>
          </p:nvPr>
        </p:nvSpPr>
        <p:spPr/>
        <p:txBody>
          <a:bodyPr/>
          <a:lstStyle/>
          <a:p>
            <a:endParaRPr lang="en-ZW" dirty="0"/>
          </a:p>
        </p:txBody>
      </p:sp>
      <p:sp>
        <p:nvSpPr>
          <p:cNvPr id="5" name="Slide Number Placeholder 4"/>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133022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3" name="Footer Placeholder 2"/>
          <p:cNvSpPr>
            <a:spLocks noGrp="1"/>
          </p:cNvSpPr>
          <p:nvPr>
            <p:ph type="ftr" sz="quarter" idx="11"/>
          </p:nvPr>
        </p:nvSpPr>
        <p:spPr/>
        <p:txBody>
          <a:bodyPr/>
          <a:lstStyle/>
          <a:p>
            <a:endParaRPr lang="en-ZW" dirty="0"/>
          </a:p>
        </p:txBody>
      </p:sp>
      <p:sp>
        <p:nvSpPr>
          <p:cNvPr id="4" name="Slide Number Placeholder 3"/>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114283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89859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0E085-2D10-44D0-8FF0-BA555999FEA6}" type="datetimeFigureOut">
              <a:rPr lang="en-ZW" smtClean="0"/>
              <a:t>22/8/2017</a:t>
            </a:fld>
            <a:endParaRPr lang="en-ZW" dirty="0"/>
          </a:p>
        </p:txBody>
      </p:sp>
      <p:sp>
        <p:nvSpPr>
          <p:cNvPr id="6" name="Footer Placeholder 5"/>
          <p:cNvSpPr>
            <a:spLocks noGrp="1"/>
          </p:cNvSpPr>
          <p:nvPr>
            <p:ph type="ftr" sz="quarter" idx="11"/>
          </p:nvPr>
        </p:nvSpPr>
        <p:spPr/>
        <p:txBody>
          <a:bodyPr/>
          <a:lstStyle/>
          <a:p>
            <a:endParaRPr lang="en-ZW" dirty="0"/>
          </a:p>
        </p:txBody>
      </p:sp>
      <p:sp>
        <p:nvSpPr>
          <p:cNvPr id="7" name="Slide Number Placeholder 6"/>
          <p:cNvSpPr>
            <a:spLocks noGrp="1"/>
          </p:cNvSpPr>
          <p:nvPr>
            <p:ph type="sldNum" sz="quarter" idx="12"/>
          </p:nvPr>
        </p:nvSpPr>
        <p:spPr/>
        <p:txBody>
          <a:bodyPr/>
          <a:lstStyle/>
          <a:p>
            <a:fld id="{84FF3B63-D0B9-4729-97ED-C3325A5C7B60}" type="slidenum">
              <a:rPr lang="en-ZW" smtClean="0"/>
              <a:t>‹#›</a:t>
            </a:fld>
            <a:endParaRPr lang="en-ZW" dirty="0"/>
          </a:p>
        </p:txBody>
      </p:sp>
    </p:spTree>
    <p:extLst>
      <p:ext uri="{BB962C8B-B14F-4D97-AF65-F5344CB8AC3E}">
        <p14:creationId xmlns:p14="http://schemas.microsoft.com/office/powerpoint/2010/main" val="134935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0E085-2D10-44D0-8FF0-BA555999FEA6}" type="datetimeFigureOut">
              <a:rPr lang="en-ZW" smtClean="0"/>
              <a:t>22/8/2017</a:t>
            </a:fld>
            <a:endParaRPr lang="en-ZW"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F3B63-D0B9-4729-97ED-C3325A5C7B60}" type="slidenum">
              <a:rPr lang="en-ZW" smtClean="0"/>
              <a:t>‹#›</a:t>
            </a:fld>
            <a:endParaRPr lang="en-ZW" dirty="0"/>
          </a:p>
        </p:txBody>
      </p:sp>
    </p:spTree>
    <p:extLst>
      <p:ext uri="{BB962C8B-B14F-4D97-AF65-F5344CB8AC3E}">
        <p14:creationId xmlns:p14="http://schemas.microsoft.com/office/powerpoint/2010/main" val="2571375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1"/>
            <a:ext cx="8839200" cy="3027478"/>
          </a:xfrm>
        </p:spPr>
        <p:txBody>
          <a:bodyPr>
            <a:normAutofit lnSpcReduction="10000"/>
          </a:bodyPr>
          <a:lstStyle/>
          <a:p>
            <a:pPr marL="0" indent="0">
              <a:buNone/>
            </a:pPr>
            <a:r>
              <a:rPr lang="en-US" b="1">
                <a:latin typeface="Helvetica"/>
                <a:cs typeface="Helvetica"/>
              </a:rPr>
              <a:t>CAPITALIZING </a:t>
            </a:r>
            <a:r>
              <a:rPr lang="en-US" b="1" dirty="0">
                <a:latin typeface="Helvetica"/>
                <a:cs typeface="Helvetica"/>
              </a:rPr>
              <a:t>ON UNTAPPED POTENTIAL WITHIN IN-FORCE CUSTOMER DATABASES</a:t>
            </a:r>
          </a:p>
          <a:p>
            <a:pPr marL="0" indent="0">
              <a:buNone/>
            </a:pPr>
            <a:endParaRPr lang="en-US" sz="2400" b="1" dirty="0">
              <a:solidFill>
                <a:srgbClr val="595959"/>
              </a:solidFill>
              <a:latin typeface="Helvetica"/>
              <a:cs typeface="Helvetica"/>
            </a:endParaRPr>
          </a:p>
          <a:p>
            <a:pPr marL="0" indent="0">
              <a:buNone/>
            </a:pPr>
            <a:r>
              <a:rPr lang="en-US" sz="2400" b="1" dirty="0">
                <a:solidFill>
                  <a:srgbClr val="595959"/>
                </a:solidFill>
                <a:latin typeface="Helvetica"/>
                <a:cs typeface="Helvetica"/>
              </a:rPr>
              <a:t>	22  August 2017, Troutbeck Resort , Nyanga</a:t>
            </a:r>
          </a:p>
          <a:p>
            <a:pPr marL="0" indent="0">
              <a:buNone/>
            </a:pPr>
            <a:r>
              <a:rPr lang="en-US" sz="2400" b="1" dirty="0">
                <a:solidFill>
                  <a:srgbClr val="595959"/>
                </a:solidFill>
                <a:latin typeface="Helvetica"/>
                <a:cs typeface="Helvetica"/>
              </a:rPr>
              <a:t>		Nunurai .T. Matiringe</a:t>
            </a:r>
          </a:p>
          <a:p>
            <a:pPr marL="0" indent="0">
              <a:buNone/>
            </a:pPr>
            <a:r>
              <a:rPr lang="en-US" sz="2400" b="1" dirty="0">
                <a:solidFill>
                  <a:srgbClr val="595959"/>
                </a:solidFill>
                <a:latin typeface="Helvetica"/>
                <a:cs typeface="Helvetica"/>
              </a:rPr>
              <a:t>		Head of Marketing</a:t>
            </a:r>
          </a:p>
          <a:p>
            <a:pPr marL="0" indent="0">
              <a:buNone/>
            </a:pPr>
            <a:r>
              <a:rPr lang="en-US" sz="2400" b="1" dirty="0">
                <a:solidFill>
                  <a:srgbClr val="595959"/>
                </a:solidFill>
                <a:latin typeface="Helvetica"/>
                <a:cs typeface="Helvetica"/>
              </a:rPr>
              <a:t>	GetSure Life Assurance Company</a:t>
            </a:r>
          </a:p>
        </p:txBody>
      </p:sp>
      <p:pic>
        <p:nvPicPr>
          <p:cNvPr id="8" name="Picture 7" descr="brainworks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017" y="457200"/>
            <a:ext cx="3983183" cy="1473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Screen Shot 2015-06-30 at 2.21.1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5531747"/>
            <a:ext cx="1295400" cy="419517"/>
          </a:xfrm>
          <a:prstGeom prst="rect">
            <a:avLst/>
          </a:prstGeom>
        </p:spPr>
      </p:pic>
      <p:pic>
        <p:nvPicPr>
          <p:cNvPr id="10" name="Picture 9" descr="logo-DAW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4609" y="5237279"/>
            <a:ext cx="1108030" cy="1108030"/>
          </a:xfrm>
          <a:prstGeom prst="rect">
            <a:avLst/>
          </a:prstGeom>
        </p:spPr>
      </p:pic>
      <p:pic>
        <p:nvPicPr>
          <p:cNvPr id="12" name="Picture 11" descr="logo-african-su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0367" y="5398605"/>
            <a:ext cx="1587500" cy="685800"/>
          </a:xfrm>
          <a:prstGeom prst="rect">
            <a:avLst/>
          </a:prstGeom>
        </p:spPr>
      </p:pic>
      <p:pic>
        <p:nvPicPr>
          <p:cNvPr id="14" name="Picture 13" descr="Screen Shot 2015-06-30 at 2.15.46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6344" y="5486493"/>
            <a:ext cx="1828800" cy="510024"/>
          </a:xfrm>
          <a:prstGeom prst="rect">
            <a:avLst/>
          </a:prstGeom>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2280" y="5974424"/>
            <a:ext cx="2781720" cy="86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C:\Users\flavian\AppData\Local\Microsoft\Windows\INetCache\Content.Outlook\BWVNTB09\GetCash logo-FIN-01 (2).jpg"/>
          <p:cNvPicPr>
            <a:picLocks noChangeAspect="1" noChangeArrowheads="1"/>
          </p:cNvPicPr>
          <p:nvPr/>
        </p:nvPicPr>
        <p:blipFill>
          <a:blip r:embed="rId8"/>
          <a:srcRect/>
          <a:stretch>
            <a:fillRect/>
          </a:stretch>
        </p:blipFill>
        <p:spPr bwMode="auto">
          <a:xfrm>
            <a:off x="7363690" y="5442562"/>
            <a:ext cx="1766455" cy="597886"/>
          </a:xfrm>
          <a:prstGeom prst="rect">
            <a:avLst/>
          </a:prstGeom>
          <a:noFill/>
        </p:spPr>
      </p:pic>
    </p:spTree>
    <p:extLst>
      <p:ext uri="{BB962C8B-B14F-4D97-AF65-F5344CB8AC3E}">
        <p14:creationId xmlns:p14="http://schemas.microsoft.com/office/powerpoint/2010/main" val="1213340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35696" y="5201816"/>
            <a:ext cx="5400600" cy="1656184"/>
          </a:xfrm>
        </p:spPr>
        <p:txBody>
          <a:bodyPr>
            <a:normAutofit/>
          </a:bodyPr>
          <a:lstStyle/>
          <a:p>
            <a:pPr marL="285750" indent="-285750">
              <a:buFont typeface="Wingdings" pitchFamily="2" charset="2"/>
              <a:buChar char="ü"/>
            </a:pPr>
            <a:r>
              <a:rPr lang="en-ZW" dirty="0"/>
              <a:t>Database Marketing is an integrated marketing function touching all internal and external contact points with the market .</a:t>
            </a:r>
          </a:p>
          <a:p>
            <a:pPr marL="285750" indent="-285750">
              <a:buFont typeface="Wingdings" pitchFamily="2" charset="2"/>
              <a:buChar char="ü"/>
            </a:pPr>
            <a:r>
              <a:rPr lang="en-ZW" dirty="0"/>
              <a:t>Information is collected from various sources into a central database and released to various sources for onward use and  communication with external parties.</a:t>
            </a:r>
          </a:p>
          <a:p>
            <a:endParaRPr lang="en-ZW" dirty="0"/>
          </a:p>
        </p:txBody>
      </p:sp>
      <p:pic>
        <p:nvPicPr>
          <p:cNvPr id="819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333" r="8333"/>
          <a:stretch>
            <a:fillRect/>
          </a:stretch>
        </p:blipFill>
        <p:spPr bwMode="auto">
          <a:xfrm>
            <a:off x="1763688" y="1052736"/>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755576" y="-99392"/>
            <a:ext cx="8013576" cy="936104"/>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spcBef>
                <a:spcPct val="0"/>
              </a:spcBef>
              <a:buNone/>
              <a:defRPr sz="20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ZW" dirty="0"/>
              <a:t>	</a:t>
            </a:r>
            <a:r>
              <a:rPr lang="en-ZW" sz="4400" dirty="0"/>
              <a:t>Operating a marketing database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6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ZW" b="1" dirty="0"/>
              <a:t>1.Learn from the Information</a:t>
            </a:r>
          </a:p>
          <a:p>
            <a:pPr marL="0" indent="0">
              <a:buNone/>
            </a:pPr>
            <a:r>
              <a:rPr lang="en-ZW" dirty="0"/>
              <a:t>Spot emerging trends - product enquiries, price haggling, communication modes to and from client.</a:t>
            </a:r>
          </a:p>
          <a:p>
            <a:pPr marL="0" indent="0">
              <a:buNone/>
            </a:pPr>
            <a:r>
              <a:rPr lang="en-ZW" dirty="0"/>
              <a:t>Adjust strategy to fit trend noted (distribution, corporate culture)</a:t>
            </a:r>
          </a:p>
          <a:p>
            <a:pPr marL="0" indent="0">
              <a:buNone/>
            </a:pPr>
            <a:endParaRPr lang="en-ZW" dirty="0"/>
          </a:p>
          <a:p>
            <a:pPr marL="0" indent="0">
              <a:buNone/>
            </a:pPr>
            <a:r>
              <a:rPr lang="en-ZW" b="1" dirty="0"/>
              <a:t>2.Segment your list</a:t>
            </a:r>
          </a:p>
          <a:p>
            <a:pPr marL="0" indent="0">
              <a:buNone/>
            </a:pPr>
            <a:r>
              <a:rPr lang="en-ZW" dirty="0"/>
              <a:t>Clients are never the same separate them by age, sex, preferences, location.</a:t>
            </a:r>
          </a:p>
          <a:p>
            <a:pPr marL="0" indent="0">
              <a:buNone/>
            </a:pPr>
            <a:r>
              <a:rPr lang="en-ZW" dirty="0"/>
              <a:t>Use databases to create segments ( employed female 30-40)</a:t>
            </a:r>
          </a:p>
          <a:p>
            <a:pPr marL="0" indent="0">
              <a:buNone/>
            </a:pPr>
            <a:r>
              <a:rPr lang="en-ZW" dirty="0"/>
              <a:t>Send different campaigns to different segments.(e.g. new-born rider)</a:t>
            </a:r>
          </a:p>
          <a:p>
            <a:pPr marL="0" indent="0">
              <a:buNone/>
            </a:pPr>
            <a:endParaRPr lang="en-ZW" dirty="0"/>
          </a:p>
        </p:txBody>
      </p:sp>
      <p:sp>
        <p:nvSpPr>
          <p:cNvPr id="5"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a:solidFill>
                  <a:schemeClr val="lt1"/>
                </a:solidFill>
                <a:latin typeface="+mn-lt"/>
                <a:ea typeface="+mn-ea"/>
                <a:cs typeface="+mn-cs"/>
              </a:rPr>
              <a:t>In-Force marketing </a:t>
            </a:r>
            <a:r>
              <a:rPr lang="en-ZW" b="1" dirty="0"/>
              <a:t>d</a:t>
            </a:r>
            <a:r>
              <a:rPr lang="en-ZW" b="1" dirty="0">
                <a:solidFill>
                  <a:schemeClr val="lt1"/>
                </a:solidFill>
                <a:latin typeface="+mn-lt"/>
                <a:ea typeface="+mn-ea"/>
                <a:cs typeface="+mn-cs"/>
              </a:rPr>
              <a:t>atabase uses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5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4525963"/>
          </a:xfrm>
        </p:spPr>
        <p:txBody>
          <a:bodyPr>
            <a:noAutofit/>
          </a:bodyPr>
          <a:lstStyle/>
          <a:p>
            <a:pPr marL="0" indent="0">
              <a:buNone/>
            </a:pPr>
            <a:r>
              <a:rPr lang="en-ZW" sz="1800" b="1" dirty="0"/>
              <a:t>3.Personalize content and Campaigns</a:t>
            </a:r>
          </a:p>
          <a:p>
            <a:pPr marL="0" indent="0">
              <a:buNone/>
            </a:pPr>
            <a:r>
              <a:rPr lang="en-ZW" sz="1800" dirty="0"/>
              <a:t>Personalized birthday, anniversary messages , your dear sir/madam or to whom it may concern don’t apply anymore.</a:t>
            </a:r>
          </a:p>
          <a:p>
            <a:pPr marL="0" indent="0">
              <a:buNone/>
            </a:pPr>
            <a:r>
              <a:rPr lang="en-ZW" sz="1800" dirty="0"/>
              <a:t>Make timely and relevant offers targeted to specific clients.</a:t>
            </a:r>
          </a:p>
          <a:p>
            <a:pPr marL="0" indent="0">
              <a:buNone/>
            </a:pPr>
            <a:r>
              <a:rPr lang="en-ZW" sz="1800" b="1" dirty="0"/>
              <a:t>4.Stay ahead of Competition</a:t>
            </a:r>
          </a:p>
          <a:p>
            <a:pPr marL="0" indent="0">
              <a:buNone/>
            </a:pPr>
            <a:r>
              <a:rPr lang="en-ZW" sz="1800" dirty="0"/>
              <a:t>Anticipate client behaviours by analysing their profiles in the database.</a:t>
            </a:r>
          </a:p>
          <a:p>
            <a:pPr marL="0" indent="0">
              <a:buNone/>
            </a:pPr>
            <a:r>
              <a:rPr lang="en-ZW" sz="1800" i="1" dirty="0"/>
              <a:t>“Data is big business, maybe your competitors have it or don’t but whoever uses it better derives a competitive advantage over competition” Matthew Ruddle:2014</a:t>
            </a:r>
          </a:p>
          <a:p>
            <a:pPr marL="0" indent="0">
              <a:buNone/>
            </a:pPr>
            <a:r>
              <a:rPr lang="en-ZW" sz="1800" dirty="0"/>
              <a:t>Know who your competition is…</a:t>
            </a:r>
          </a:p>
          <a:p>
            <a:pPr marL="0" indent="0">
              <a:buNone/>
            </a:pPr>
            <a:r>
              <a:rPr lang="en-ZW" sz="1800" b="1" dirty="0"/>
              <a:t>5.Follow Up</a:t>
            </a:r>
          </a:p>
          <a:p>
            <a:pPr marL="0" indent="0">
              <a:buNone/>
            </a:pPr>
            <a:r>
              <a:rPr lang="en-ZW" sz="1800" dirty="0"/>
              <a:t>National Sales Executives Association (NSEA) says 48% of sales staff do not follow up on leads and yet 80% of sales happen on the 5</a:t>
            </a:r>
            <a:r>
              <a:rPr lang="en-ZW" sz="1800" baseline="30000" dirty="0"/>
              <a:t>th</a:t>
            </a:r>
            <a:r>
              <a:rPr lang="en-ZW" sz="1800" dirty="0"/>
              <a:t> contact. To derive value from databases you need to : </a:t>
            </a:r>
          </a:p>
          <a:p>
            <a:r>
              <a:rPr lang="en-ZW" sz="1800" dirty="0"/>
              <a:t>Keep interaction with clients well recorded.</a:t>
            </a:r>
          </a:p>
          <a:p>
            <a:r>
              <a:rPr lang="en-ZW" sz="1800" dirty="0"/>
              <a:t>Set reminders for call backs</a:t>
            </a:r>
          </a:p>
          <a:p>
            <a:r>
              <a:rPr lang="en-ZW" sz="1800" dirty="0"/>
              <a:t>Follow up with relevant and personalized content </a:t>
            </a:r>
          </a:p>
          <a:p>
            <a:pPr marL="0" indent="0">
              <a:buNone/>
            </a:pPr>
            <a:endParaRPr lang="en-ZW" sz="1800" dirty="0"/>
          </a:p>
        </p:txBody>
      </p:sp>
      <p:sp>
        <p:nvSpPr>
          <p:cNvPr id="5" name="Title 1"/>
          <p:cNvSpPr>
            <a:spLocks noGrp="1"/>
          </p:cNvSpPr>
          <p:nvPr>
            <p:ph type="title"/>
          </p:nvPr>
        </p:nvSpPr>
        <p:spPr>
          <a:xfrm>
            <a:off x="539552" y="274638"/>
            <a:ext cx="8147248" cy="922114"/>
          </a:xfr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a:solidFill>
                  <a:schemeClr val="lt1"/>
                </a:solidFill>
                <a:latin typeface="+mn-lt"/>
                <a:ea typeface="+mn-ea"/>
                <a:cs typeface="+mn-cs"/>
              </a:rPr>
              <a:t>In-Force marketing database uses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9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8782" y="1340768"/>
            <a:ext cx="5744468" cy="430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err="1"/>
              <a:t>Ansoff</a:t>
            </a:r>
            <a:r>
              <a:rPr lang="en-ZW" b="1" dirty="0"/>
              <a:t> Matrix </a:t>
            </a:r>
            <a:endParaRPr lang="en-ZW" b="1" dirty="0">
              <a:solidFill>
                <a:schemeClr val="lt1"/>
              </a:solidFill>
              <a:latin typeface="+mn-lt"/>
              <a:ea typeface="+mn-ea"/>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5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4529" y="4565502"/>
            <a:ext cx="6640083" cy="127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228184" y="1928679"/>
            <a:ext cx="1255451" cy="641680"/>
            <a:chOff x="4382512" y="1670862"/>
            <a:chExt cx="1255451" cy="641680"/>
          </a:xfrm>
        </p:grpSpPr>
        <p:sp>
          <p:nvSpPr>
            <p:cNvPr id="6" name="Rounded Rectangle 5"/>
            <p:cNvSpPr/>
            <p:nvPr/>
          </p:nvSpPr>
          <p:spPr>
            <a:xfrm>
              <a:off x="4382512" y="1670862"/>
              <a:ext cx="1255451" cy="6416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4401306" y="1689656"/>
              <a:ext cx="1217863" cy="604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ZW" sz="1400" kern="1200" dirty="0"/>
                <a:t>Cross Pollination</a:t>
              </a:r>
            </a:p>
          </p:txBody>
        </p:sp>
      </p:grpSp>
      <p:grpSp>
        <p:nvGrpSpPr>
          <p:cNvPr id="8" name="Group 7"/>
          <p:cNvGrpSpPr/>
          <p:nvPr/>
        </p:nvGrpSpPr>
        <p:grpSpPr>
          <a:xfrm>
            <a:off x="3963383" y="3634920"/>
            <a:ext cx="1384711" cy="547194"/>
            <a:chOff x="2233232" y="657625"/>
            <a:chExt cx="1384711" cy="547194"/>
          </a:xfrm>
        </p:grpSpPr>
        <p:sp>
          <p:nvSpPr>
            <p:cNvPr id="9" name="Rounded Rectangle 8"/>
            <p:cNvSpPr/>
            <p:nvPr/>
          </p:nvSpPr>
          <p:spPr>
            <a:xfrm>
              <a:off x="2233232" y="657625"/>
              <a:ext cx="1384711" cy="54719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249259" y="673652"/>
              <a:ext cx="1352657" cy="515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ZW" sz="1400" kern="1200" dirty="0"/>
                <a:t>Cross Selling </a:t>
              </a:r>
            </a:p>
          </p:txBody>
        </p:sp>
      </p:grpSp>
      <p:grpSp>
        <p:nvGrpSpPr>
          <p:cNvPr id="11" name="Group 10"/>
          <p:cNvGrpSpPr/>
          <p:nvPr/>
        </p:nvGrpSpPr>
        <p:grpSpPr>
          <a:xfrm>
            <a:off x="1148394" y="2038116"/>
            <a:ext cx="1526214" cy="566505"/>
            <a:chOff x="273697" y="1727243"/>
            <a:chExt cx="1526214" cy="566505"/>
          </a:xfrm>
        </p:grpSpPr>
        <p:sp>
          <p:nvSpPr>
            <p:cNvPr id="12" name="Rounded Rectangle 11"/>
            <p:cNvSpPr/>
            <p:nvPr/>
          </p:nvSpPr>
          <p:spPr>
            <a:xfrm>
              <a:off x="273697" y="1727243"/>
              <a:ext cx="1526214" cy="5665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290289" y="1743835"/>
              <a:ext cx="1493030" cy="5333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ZW" sz="1400" kern="1200" dirty="0"/>
                <a:t>Upselling </a:t>
              </a:r>
            </a:p>
          </p:txBody>
        </p:sp>
      </p:grpSp>
      <p:grpSp>
        <p:nvGrpSpPr>
          <p:cNvPr id="14" name="Group 13"/>
          <p:cNvGrpSpPr/>
          <p:nvPr/>
        </p:nvGrpSpPr>
        <p:grpSpPr>
          <a:xfrm>
            <a:off x="1142644" y="2604621"/>
            <a:ext cx="1616173" cy="1118105"/>
            <a:chOff x="2780" y="892391"/>
            <a:chExt cx="1616173" cy="1118105"/>
          </a:xfrm>
        </p:grpSpPr>
        <p:sp>
          <p:nvSpPr>
            <p:cNvPr id="15" name="Rounded Rectangle 14"/>
            <p:cNvSpPr/>
            <p:nvPr/>
          </p:nvSpPr>
          <p:spPr>
            <a:xfrm>
              <a:off x="2780" y="892391"/>
              <a:ext cx="1616173" cy="111810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28511" y="918122"/>
              <a:ext cx="1564711" cy="8270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ZW" sz="1200" kern="1200" dirty="0"/>
                <a:t>Product benefits (covers)</a:t>
              </a:r>
            </a:p>
            <a:p>
              <a:pPr marL="114300" lvl="1" indent="-114300" algn="l" defTabSz="533400">
                <a:lnSpc>
                  <a:spcPct val="90000"/>
                </a:lnSpc>
                <a:spcBef>
                  <a:spcPct val="0"/>
                </a:spcBef>
                <a:spcAft>
                  <a:spcPct val="15000"/>
                </a:spcAft>
                <a:buChar char="••"/>
              </a:pPr>
              <a:r>
                <a:rPr lang="en-ZW" sz="1200" kern="1200" dirty="0"/>
                <a:t>Product packages</a:t>
              </a:r>
            </a:p>
            <a:p>
              <a:pPr marL="114300" lvl="1" indent="-114300" algn="l" defTabSz="533400">
                <a:lnSpc>
                  <a:spcPct val="90000"/>
                </a:lnSpc>
                <a:spcBef>
                  <a:spcPct val="0"/>
                </a:spcBef>
                <a:spcAft>
                  <a:spcPct val="15000"/>
                </a:spcAft>
                <a:buChar char="••"/>
              </a:pPr>
              <a:r>
                <a:rPr lang="en-ZW" sz="1200" dirty="0"/>
                <a:t>Riders</a:t>
              </a:r>
              <a:endParaRPr lang="en-ZW" sz="1200" kern="1200" dirty="0"/>
            </a:p>
            <a:p>
              <a:pPr marL="114300" lvl="1" indent="-114300" algn="l" defTabSz="533400">
                <a:lnSpc>
                  <a:spcPct val="90000"/>
                </a:lnSpc>
                <a:spcBef>
                  <a:spcPct val="0"/>
                </a:spcBef>
                <a:spcAft>
                  <a:spcPct val="15000"/>
                </a:spcAft>
                <a:buChar char="••"/>
              </a:pPr>
              <a:endParaRPr lang="en-ZW" sz="1200" kern="1200" dirty="0"/>
            </a:p>
          </p:txBody>
        </p:sp>
      </p:grpSp>
      <p:grpSp>
        <p:nvGrpSpPr>
          <p:cNvPr id="17" name="Group 16"/>
          <p:cNvGrpSpPr/>
          <p:nvPr/>
        </p:nvGrpSpPr>
        <p:grpSpPr>
          <a:xfrm>
            <a:off x="3907937" y="2477761"/>
            <a:ext cx="1355622" cy="1118105"/>
            <a:chOff x="2021839" y="931222"/>
            <a:chExt cx="1355622" cy="1118105"/>
          </a:xfrm>
        </p:grpSpPr>
        <p:sp>
          <p:nvSpPr>
            <p:cNvPr id="18" name="Rounded Rectangle 17"/>
            <p:cNvSpPr/>
            <p:nvPr/>
          </p:nvSpPr>
          <p:spPr>
            <a:xfrm>
              <a:off x="2021839" y="931222"/>
              <a:ext cx="1355622" cy="111810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2047570" y="1196547"/>
              <a:ext cx="1304160" cy="8270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ZW" sz="1200" kern="1200" dirty="0"/>
                <a:t>Gap Analysis</a:t>
              </a:r>
            </a:p>
            <a:p>
              <a:pPr marL="114300" lvl="1" indent="-114300" algn="l" defTabSz="533400">
                <a:lnSpc>
                  <a:spcPct val="90000"/>
                </a:lnSpc>
                <a:spcBef>
                  <a:spcPct val="0"/>
                </a:spcBef>
                <a:spcAft>
                  <a:spcPct val="15000"/>
                </a:spcAft>
                <a:buChar char="••"/>
              </a:pPr>
              <a:r>
                <a:rPr lang="en-ZW" sz="1200" kern="1200" dirty="0"/>
                <a:t>New product  launch.</a:t>
              </a:r>
            </a:p>
          </p:txBody>
        </p:sp>
      </p:grpSp>
      <p:grpSp>
        <p:nvGrpSpPr>
          <p:cNvPr id="20" name="Group 19"/>
          <p:cNvGrpSpPr/>
          <p:nvPr/>
        </p:nvGrpSpPr>
        <p:grpSpPr>
          <a:xfrm>
            <a:off x="6099629" y="2441123"/>
            <a:ext cx="1888856" cy="1118105"/>
            <a:chOff x="3842653" y="749767"/>
            <a:chExt cx="1888856" cy="1118105"/>
          </a:xfrm>
        </p:grpSpPr>
        <p:sp>
          <p:nvSpPr>
            <p:cNvPr id="21" name="Rounded Rectangle 20"/>
            <p:cNvSpPr/>
            <p:nvPr/>
          </p:nvSpPr>
          <p:spPr>
            <a:xfrm>
              <a:off x="3842653" y="749767"/>
              <a:ext cx="1888856" cy="111810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3868384" y="775498"/>
              <a:ext cx="1837394" cy="8270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ZW" sz="1200" kern="1200" dirty="0"/>
                <a:t>Synergies</a:t>
              </a:r>
            </a:p>
            <a:p>
              <a:pPr marL="114300" lvl="1" indent="-114300" algn="l" defTabSz="533400">
                <a:lnSpc>
                  <a:spcPct val="90000"/>
                </a:lnSpc>
                <a:spcBef>
                  <a:spcPct val="0"/>
                </a:spcBef>
                <a:spcAft>
                  <a:spcPct val="15000"/>
                </a:spcAft>
                <a:buChar char="••"/>
              </a:pPr>
              <a:r>
                <a:rPr lang="en-ZW" sz="1200" kern="1200" dirty="0"/>
                <a:t>who is your competition? who is your client? </a:t>
              </a:r>
            </a:p>
            <a:p>
              <a:pPr marL="0" lvl="1" algn="l" defTabSz="533400">
                <a:lnSpc>
                  <a:spcPct val="90000"/>
                </a:lnSpc>
                <a:spcBef>
                  <a:spcPct val="0"/>
                </a:spcBef>
                <a:spcAft>
                  <a:spcPct val="15000"/>
                </a:spcAft>
              </a:pPr>
              <a:endParaRPr lang="en-ZW" sz="1200" kern="1200" dirty="0"/>
            </a:p>
          </p:txBody>
        </p:sp>
      </p:grpSp>
      <p:sp>
        <p:nvSpPr>
          <p:cNvPr id="23" name="Shape 22"/>
          <p:cNvSpPr/>
          <p:nvPr/>
        </p:nvSpPr>
        <p:spPr>
          <a:xfrm>
            <a:off x="1552584" y="2702692"/>
            <a:ext cx="3033163" cy="1878436"/>
          </a:xfrm>
          <a:prstGeom prst="leftCircularArrow">
            <a:avLst>
              <a:gd name="adj1" fmla="val 2782"/>
              <a:gd name="adj2" fmla="val 339325"/>
              <a:gd name="adj3" fmla="val 2102714"/>
              <a:gd name="adj4" fmla="val 10353319"/>
              <a:gd name="adj5" fmla="val 324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Circular Arrow 23"/>
          <p:cNvSpPr/>
          <p:nvPr/>
        </p:nvSpPr>
        <p:spPr>
          <a:xfrm>
            <a:off x="4499992" y="1351760"/>
            <a:ext cx="2355917" cy="2084398"/>
          </a:xfrm>
          <a:prstGeom prst="circularArrow">
            <a:avLst>
              <a:gd name="adj1" fmla="val 2236"/>
              <a:gd name="adj2" fmla="val 269327"/>
              <a:gd name="adj3" fmla="val 19260898"/>
              <a:gd name="adj4" fmla="val 10818515"/>
              <a:gd name="adj5" fmla="val 260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Title 1"/>
          <p:cNvSpPr>
            <a:spLocks noGrp="1"/>
          </p:cNvSpPr>
          <p:nvPr>
            <p:ph type="title"/>
          </p:nvPr>
        </p:nvSpPr>
        <p:spPr>
          <a:xfrm>
            <a:off x="107504" y="274638"/>
            <a:ext cx="8579296" cy="922114"/>
          </a:xfr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0000"/>
          </a:bodyPr>
          <a:lstStyle/>
          <a:p>
            <a:r>
              <a:rPr lang="en-ZW" b="1" dirty="0">
                <a:solidFill>
                  <a:schemeClr val="lt1"/>
                </a:solidFill>
                <a:latin typeface="+mn-lt"/>
                <a:ea typeface="+mn-ea"/>
                <a:cs typeface="+mn-cs"/>
              </a:rPr>
              <a:t>Business growth from in force database</a:t>
            </a: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62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
          </p:nvPr>
        </p:nvSpPr>
        <p:spPr>
          <a:xfrm>
            <a:off x="6444208" y="1844824"/>
            <a:ext cx="2242592" cy="4281339"/>
          </a:xfrm>
        </p:spPr>
        <p:txBody>
          <a:bodyPr>
            <a:normAutofit/>
          </a:bodyPr>
          <a:lstStyle/>
          <a:p>
            <a:r>
              <a:rPr lang="en-ZW" sz="1600" dirty="0"/>
              <a:t>Enabling a 360 degree customer view increases customer database efficiency.</a:t>
            </a:r>
          </a:p>
          <a:p>
            <a:r>
              <a:rPr lang="en-ZW" sz="1600" dirty="0"/>
              <a:t>Database matching /cross pollination.</a:t>
            </a:r>
          </a:p>
          <a:p>
            <a:r>
              <a:rPr lang="en-ZW" sz="1600" dirty="0"/>
              <a:t>Lifestyle analysis necessary for distribution strategy development.</a:t>
            </a:r>
          </a:p>
          <a:p>
            <a:r>
              <a:rPr lang="en-ZW" sz="1600" dirty="0"/>
              <a:t>Limited data-metrics limits use of database</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6120680" cy="427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a:solidFill>
                  <a:schemeClr val="lt1"/>
                </a:solidFill>
                <a:latin typeface="+mn-lt"/>
                <a:ea typeface="+mn-ea"/>
                <a:cs typeface="+mn-cs"/>
              </a:rPr>
              <a:t>360 degree customer view</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2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ZW" sz="1800" dirty="0"/>
              <a:t>	Segment database according to  customer behaviours</a:t>
            </a:r>
          </a:p>
          <a:p>
            <a:pPr marL="0" indent="0">
              <a:buNone/>
            </a:pPr>
            <a:endParaRPr lang="en-ZW" dirty="0"/>
          </a:p>
          <a:p>
            <a:pPr marL="0" indent="0">
              <a:buNone/>
            </a:pPr>
            <a:endParaRPr lang="en-ZW" dirty="0"/>
          </a:p>
        </p:txBody>
      </p:sp>
      <p:graphicFrame>
        <p:nvGraphicFramePr>
          <p:cNvPr id="4" name="Diagram 3"/>
          <p:cNvGraphicFramePr/>
          <p:nvPr>
            <p:extLst>
              <p:ext uri="{D42A27DB-BD31-4B8C-83A1-F6EECF244321}">
                <p14:modId xmlns:p14="http://schemas.microsoft.com/office/powerpoint/2010/main" val="793323705"/>
              </p:ext>
            </p:extLst>
          </p:nvPr>
        </p:nvGraphicFramePr>
        <p:xfrm>
          <a:off x="683568"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0000"/>
          </a:bodyPr>
          <a:lstStyle/>
          <a:p>
            <a:r>
              <a:rPr lang="en-ZW" b="1" dirty="0">
                <a:solidFill>
                  <a:schemeClr val="lt1"/>
                </a:solidFill>
                <a:latin typeface="+mn-lt"/>
                <a:ea typeface="+mn-ea"/>
                <a:cs typeface="+mn-cs"/>
              </a:rPr>
              <a:t>New product launch using In-Force </a:t>
            </a:r>
            <a:r>
              <a:rPr lang="en-ZW" b="1" dirty="0"/>
              <a:t>databases </a:t>
            </a:r>
            <a:endParaRPr lang="en-ZW" b="1" dirty="0">
              <a:solidFill>
                <a:schemeClr val="lt1"/>
              </a:solidFill>
              <a:latin typeface="+mn-lt"/>
              <a:ea typeface="+mn-ea"/>
              <a:cs typeface="+mn-cs"/>
            </a:endParaRPr>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6051210"/>
            <a:ext cx="2368979" cy="806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4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ZW" sz="1800" b="1" dirty="0"/>
              <a:t>2.Target the Segment with specific profile</a:t>
            </a:r>
          </a:p>
          <a:p>
            <a:pPr marL="0" indent="0">
              <a:buNone/>
            </a:pPr>
            <a:r>
              <a:rPr lang="en-ZW" sz="1800" dirty="0"/>
              <a:t>Relationship buyers have to be further profiled into subsets.</a:t>
            </a:r>
          </a:p>
          <a:p>
            <a:pPr>
              <a:buFont typeface="Wingdings" pitchFamily="2" charset="2"/>
              <a:buChar char="ü"/>
            </a:pPr>
            <a:r>
              <a:rPr lang="en-ZW" sz="1800" dirty="0"/>
              <a:t>Areas where we have a high uptake rate.</a:t>
            </a:r>
          </a:p>
          <a:p>
            <a:pPr>
              <a:buFont typeface="Wingdings" pitchFamily="2" charset="2"/>
              <a:buChar char="ü"/>
            </a:pPr>
            <a:r>
              <a:rPr lang="en-ZW" sz="1800" dirty="0"/>
              <a:t>Areas where we can provide support </a:t>
            </a:r>
            <a:r>
              <a:rPr lang="en-ZW" sz="1800" dirty="0" err="1"/>
              <a:t>e.g</a:t>
            </a:r>
            <a:r>
              <a:rPr lang="en-ZW" sz="1800" dirty="0"/>
              <a:t>  an office.</a:t>
            </a:r>
          </a:p>
          <a:p>
            <a:pPr>
              <a:buFont typeface="Wingdings" pitchFamily="2" charset="2"/>
              <a:buChar char="ü"/>
            </a:pPr>
            <a:r>
              <a:rPr lang="en-ZW" sz="1800" dirty="0"/>
              <a:t>Clients who have the means to take up the product pay </a:t>
            </a:r>
            <a:r>
              <a:rPr lang="en-ZW" sz="1800" dirty="0" err="1"/>
              <a:t>e.g</a:t>
            </a:r>
            <a:r>
              <a:rPr lang="en-ZW" sz="1800" dirty="0"/>
              <a:t> employed.</a:t>
            </a:r>
          </a:p>
          <a:p>
            <a:pPr>
              <a:buFont typeface="Wingdings" pitchFamily="2" charset="2"/>
              <a:buChar char="ü"/>
            </a:pPr>
            <a:endParaRPr lang="en-ZW" sz="1800" dirty="0"/>
          </a:p>
          <a:p>
            <a:pPr marL="0" indent="0">
              <a:buNone/>
            </a:pPr>
            <a:r>
              <a:rPr lang="en-ZW" sz="1800" b="1" dirty="0"/>
              <a:t>3.Allocate launch strategy targeting specific sub-segment</a:t>
            </a:r>
          </a:p>
          <a:p>
            <a:pPr>
              <a:buFont typeface="Wingdings" pitchFamily="2" charset="2"/>
              <a:buChar char="ü"/>
            </a:pPr>
            <a:r>
              <a:rPr lang="en-ZW" sz="1800" dirty="0"/>
              <a:t>Decide on market activation methods- </a:t>
            </a:r>
            <a:r>
              <a:rPr lang="en-ZW" sz="1800" dirty="0" err="1"/>
              <a:t>roadshows</a:t>
            </a:r>
            <a:r>
              <a:rPr lang="en-ZW" sz="1800" dirty="0"/>
              <a:t>, radio campaigns. Newspapers etc.</a:t>
            </a:r>
          </a:p>
          <a:p>
            <a:pPr>
              <a:buFont typeface="Wingdings" pitchFamily="2" charset="2"/>
              <a:buChar char="ü"/>
            </a:pPr>
            <a:r>
              <a:rPr lang="en-ZW" sz="1800" dirty="0"/>
              <a:t>Consider how the clients were on-boarded onto your database ( medium of communication)</a:t>
            </a:r>
          </a:p>
          <a:p>
            <a:pPr>
              <a:buFont typeface="Wingdings" pitchFamily="2" charset="2"/>
              <a:buChar char="ü"/>
            </a:pPr>
            <a:r>
              <a:rPr lang="en-ZW" sz="1800" dirty="0"/>
              <a:t>Effectiveness of follow up strategy.</a:t>
            </a:r>
          </a:p>
          <a:p>
            <a:pPr marL="0" indent="0">
              <a:buNone/>
            </a:pPr>
            <a:endParaRPr lang="en-ZW" sz="1800" dirty="0"/>
          </a:p>
          <a:p>
            <a:pPr marL="0" indent="0">
              <a:buNone/>
            </a:pPr>
            <a:endParaRPr lang="en-ZW" dirty="0"/>
          </a:p>
        </p:txBody>
      </p:sp>
      <p:sp>
        <p:nvSpPr>
          <p:cNvPr id="5"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0000"/>
          </a:bodyPr>
          <a:lstStyle/>
          <a:p>
            <a:r>
              <a:rPr lang="en-ZW" b="1" dirty="0"/>
              <a:t>New product launch using I</a:t>
            </a:r>
            <a:r>
              <a:rPr lang="en-ZW" b="1" dirty="0">
                <a:solidFill>
                  <a:schemeClr val="lt1"/>
                </a:solidFill>
                <a:latin typeface="+mn-lt"/>
                <a:ea typeface="+mn-ea"/>
                <a:cs typeface="+mn-cs"/>
              </a:rPr>
              <a:t>n-Force databases – (</a:t>
            </a:r>
            <a:r>
              <a:rPr lang="en-ZW" b="1" dirty="0" err="1">
                <a:solidFill>
                  <a:schemeClr val="lt1"/>
                </a:solidFill>
                <a:latin typeface="+mn-lt"/>
                <a:ea typeface="+mn-ea"/>
                <a:cs typeface="+mn-cs"/>
              </a:rPr>
              <a:t>cont</a:t>
            </a:r>
            <a:r>
              <a:rPr lang="en-ZW" b="1" dirty="0">
                <a:solidFill>
                  <a:schemeClr val="lt1"/>
                </a:solidFill>
                <a:latin typeface="+mn-lt"/>
                <a:ea typeface="+mn-ea"/>
                <a:cs typeface="+mn-cs"/>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7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229600" cy="4525963"/>
          </a:xfrm>
        </p:spPr>
        <p:txBody>
          <a:bodyPr>
            <a:noAutofit/>
          </a:bodyPr>
          <a:lstStyle/>
          <a:p>
            <a:pPr>
              <a:buFont typeface="Wingdings" pitchFamily="2" charset="2"/>
              <a:buChar char="ü"/>
            </a:pPr>
            <a:r>
              <a:rPr lang="en-ZW" sz="1600" b="1" dirty="0"/>
              <a:t>Large volumes of data:</a:t>
            </a:r>
          </a:p>
          <a:p>
            <a:pPr marL="0" indent="0">
              <a:buNone/>
            </a:pPr>
            <a:r>
              <a:rPr lang="en-ZW" sz="1600" dirty="0"/>
              <a:t>	Organizations need to be able to process large volumes of data to avail critical 	information to decision makers on demand. various data collection channels have 	made database management a nightmare. Life assurance companies have an average 	of  20,000 MLAs per company .</a:t>
            </a:r>
          </a:p>
          <a:p>
            <a:pPr>
              <a:buFont typeface="Wingdings" pitchFamily="2" charset="2"/>
              <a:buChar char="ü"/>
            </a:pPr>
            <a:r>
              <a:rPr lang="en-ZW" sz="1600" b="1" dirty="0"/>
              <a:t>Protecting customer data</a:t>
            </a:r>
          </a:p>
          <a:p>
            <a:pPr marL="0" indent="0">
              <a:buNone/>
            </a:pPr>
            <a:r>
              <a:rPr lang="en-ZW" sz="1600" b="1" dirty="0"/>
              <a:t>	</a:t>
            </a:r>
            <a:r>
              <a:rPr lang="en-ZW" sz="1600" dirty="0"/>
              <a:t>Data is a key asset for most companies and its privacy is one of the key concerns, 	breach results in  various information is lost and private information abused and 	businesses’ reputations damaged, successful attacks have increased 176% in recent 	times(</a:t>
            </a:r>
            <a:r>
              <a:rPr lang="en-ZW" sz="1600" dirty="0" err="1"/>
              <a:t>Arvind</a:t>
            </a:r>
            <a:r>
              <a:rPr lang="en-ZW" sz="1600" dirty="0"/>
              <a:t> </a:t>
            </a:r>
            <a:r>
              <a:rPr lang="en-ZW" sz="1600" dirty="0" err="1"/>
              <a:t>Rongola</a:t>
            </a:r>
            <a:r>
              <a:rPr lang="en-ZW" sz="1600" dirty="0"/>
              <a:t> :2016) </a:t>
            </a:r>
          </a:p>
          <a:p>
            <a:pPr marL="0" indent="0">
              <a:buNone/>
            </a:pPr>
            <a:r>
              <a:rPr lang="en-ZW" sz="1600" dirty="0"/>
              <a:t>	</a:t>
            </a:r>
            <a:r>
              <a:rPr lang="en-ZW" sz="1600" i="1" dirty="0"/>
              <a:t>“Think about it: if you were running a multi-million dollar company, and your database 	of customer information was stolen, would you want to tell your clients? No. Most 	companies did not until the laws required them to. It's in the best interest of 	organisations - when they're attacked and information is stolen - to tell nobody.” Kevin 	</a:t>
            </a:r>
            <a:r>
              <a:rPr lang="en-ZW" sz="1600" i="1" dirty="0" err="1"/>
              <a:t>Mitnick</a:t>
            </a:r>
            <a:r>
              <a:rPr lang="en-ZW" sz="1600" i="1" dirty="0"/>
              <a:t>  renowned Consultant ,Author, hacker </a:t>
            </a:r>
          </a:p>
          <a:p>
            <a:pPr>
              <a:buFont typeface="Wingdings" pitchFamily="2" charset="2"/>
              <a:buChar char="ü"/>
            </a:pPr>
            <a:r>
              <a:rPr lang="en-ZW" sz="1600" b="1" dirty="0"/>
              <a:t>Data collection and storage</a:t>
            </a:r>
          </a:p>
          <a:p>
            <a:pPr marL="0" indent="0">
              <a:buNone/>
            </a:pPr>
            <a:r>
              <a:rPr lang="en-ZW" sz="1600" dirty="0"/>
              <a:t>	Companies are making efforts to know their customers KYC as part of the RBZ anti 	money laundering efforts , current trends of multi channel as opposed to </a:t>
            </a:r>
            <a:r>
              <a:rPr lang="en-ZW" sz="1600" dirty="0" err="1"/>
              <a:t>omni</a:t>
            </a:r>
            <a:r>
              <a:rPr lang="en-ZW" sz="1600" dirty="0"/>
              <a:t>-	channel data collection methods have resulted in inconsistent customer data and 	increased use of storage space</a:t>
            </a:r>
          </a:p>
          <a:p>
            <a:endParaRPr lang="en-ZW" sz="1600" b="1" dirty="0"/>
          </a:p>
          <a:p>
            <a:endParaRPr lang="en-ZW" sz="1600" dirty="0"/>
          </a:p>
          <a:p>
            <a:endParaRPr lang="en-ZW" sz="1600" dirty="0"/>
          </a:p>
        </p:txBody>
      </p:sp>
      <p:sp>
        <p:nvSpPr>
          <p:cNvPr id="5" name="Title 1"/>
          <p:cNvSpPr>
            <a:spLocks noGrp="1"/>
          </p:cNvSpPr>
          <p:nvPr>
            <p:ph type="title"/>
          </p:nvPr>
        </p:nvSpPr>
        <p:spPr>
          <a:xfrm>
            <a:off x="323528" y="188640"/>
            <a:ext cx="8712968" cy="864096"/>
          </a:xfrm>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0000"/>
          </a:bodyPr>
          <a:lstStyle/>
          <a:p>
            <a:r>
              <a:rPr lang="en-ZW" b="1" dirty="0">
                <a:solidFill>
                  <a:schemeClr val="lt1"/>
                </a:solidFill>
                <a:latin typeface="+mn-lt"/>
                <a:ea typeface="+mn-ea"/>
                <a:cs typeface="+mn-cs"/>
              </a:rPr>
              <a:t>Challenges of in-force data management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02164"/>
            <a:ext cx="2512995" cy="85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55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normAutofit fontScale="55000" lnSpcReduction="20000"/>
          </a:bodyPr>
          <a:lstStyle/>
          <a:p>
            <a:pPr marL="0" indent="0">
              <a:buNone/>
            </a:pPr>
            <a:endParaRPr lang="en-ZW" dirty="0"/>
          </a:p>
          <a:p>
            <a:pPr>
              <a:buFont typeface="Wingdings" pitchFamily="2" charset="2"/>
              <a:buChar char="ü"/>
            </a:pPr>
            <a:r>
              <a:rPr lang="en-ZW" b="1" dirty="0"/>
              <a:t>Lack of knowledgeable human resources.</a:t>
            </a:r>
          </a:p>
          <a:p>
            <a:pPr marL="0" indent="0">
              <a:buNone/>
            </a:pPr>
            <a:r>
              <a:rPr lang="en-ZW" dirty="0"/>
              <a:t>	The Zimbabwean Insurance market  has an absence of qualified and trained 	database managers, partly due to the total absence of the skill in this 	market.</a:t>
            </a:r>
          </a:p>
          <a:p>
            <a:pPr>
              <a:buFont typeface="Wingdings" pitchFamily="2" charset="2"/>
              <a:buChar char="ü"/>
            </a:pPr>
            <a:r>
              <a:rPr lang="en-ZW" b="1" dirty="0"/>
              <a:t>Absence of appropriate systems</a:t>
            </a:r>
          </a:p>
          <a:p>
            <a:pPr marL="0" indent="0">
              <a:buNone/>
            </a:pPr>
            <a:r>
              <a:rPr lang="en-ZW" dirty="0"/>
              <a:t>	Demographic, geographic and psychographic segmentation of databases, 	selection of parameters ,trend analysis all require advanced CRM systems to 	track data and provide accurate information.</a:t>
            </a:r>
          </a:p>
          <a:p>
            <a:pPr>
              <a:buFont typeface="Wingdings" pitchFamily="2" charset="2"/>
              <a:buChar char="ü"/>
            </a:pPr>
            <a:r>
              <a:rPr lang="en-ZW" b="1" dirty="0"/>
              <a:t>Lack of executive buy in </a:t>
            </a:r>
          </a:p>
          <a:p>
            <a:pPr marL="0" indent="0">
              <a:buNone/>
            </a:pPr>
            <a:r>
              <a:rPr lang="en-ZW" dirty="0"/>
              <a:t>	Blue ocean strategies rarely accepted due to novelty of database value 	creation in the market and initial investment required ( proper CRM system)</a:t>
            </a:r>
          </a:p>
          <a:p>
            <a:pPr marL="0" indent="0">
              <a:buNone/>
            </a:pPr>
            <a:r>
              <a:rPr lang="en-ZW" dirty="0"/>
              <a:t>	Develop databases for Diversification.</a:t>
            </a:r>
          </a:p>
          <a:p>
            <a:pPr>
              <a:buFont typeface="Wingdings" pitchFamily="2" charset="2"/>
              <a:buChar char="ü"/>
            </a:pPr>
            <a:r>
              <a:rPr lang="en-ZW" b="1" dirty="0"/>
              <a:t>Data incompatibility</a:t>
            </a:r>
          </a:p>
          <a:p>
            <a:pPr marL="0" indent="0">
              <a:buNone/>
            </a:pPr>
            <a:r>
              <a:rPr lang="en-ZW" dirty="0"/>
              <a:t>	Reason for collection differs from intended use </a:t>
            </a:r>
            <a:r>
              <a:rPr lang="en-ZW" dirty="0" err="1"/>
              <a:t>e.g</a:t>
            </a:r>
            <a:r>
              <a:rPr lang="en-ZW" dirty="0"/>
              <a:t> insurance data used for 	timeshare sales.</a:t>
            </a:r>
          </a:p>
          <a:p>
            <a:pPr marL="0" indent="0">
              <a:buNone/>
            </a:pPr>
            <a:endParaRPr lang="en-ZW" dirty="0"/>
          </a:p>
          <a:p>
            <a:pPr marL="0" indent="0">
              <a:buNone/>
            </a:pPr>
            <a:endParaRPr lang="en-ZW" dirty="0"/>
          </a:p>
        </p:txBody>
      </p:sp>
      <p:sp>
        <p:nvSpPr>
          <p:cNvPr id="5"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0000"/>
          </a:bodyPr>
          <a:lstStyle/>
          <a:p>
            <a:r>
              <a:rPr lang="en-ZW" b="1" dirty="0">
                <a:solidFill>
                  <a:schemeClr val="lt1"/>
                </a:solidFill>
                <a:latin typeface="+mn-lt"/>
                <a:ea typeface="+mn-ea"/>
                <a:cs typeface="+mn-cs"/>
              </a:rPr>
              <a:t>Challenges in maximizing In-Force database potential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73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ZW" dirty="0"/>
              <a:t>Definition</a:t>
            </a:r>
          </a:p>
          <a:p>
            <a:r>
              <a:rPr lang="en-ZW" dirty="0"/>
              <a:t>Why In force Databases</a:t>
            </a:r>
          </a:p>
          <a:p>
            <a:r>
              <a:rPr lang="en-ZW" dirty="0"/>
              <a:t>In force database uses</a:t>
            </a:r>
          </a:p>
          <a:p>
            <a:r>
              <a:rPr lang="en-ZW" dirty="0"/>
              <a:t>Marketing databases</a:t>
            </a:r>
          </a:p>
          <a:p>
            <a:r>
              <a:rPr lang="en-ZW" dirty="0"/>
              <a:t>In force marketing databases </a:t>
            </a:r>
          </a:p>
          <a:p>
            <a:r>
              <a:rPr lang="en-ZW" dirty="0"/>
              <a:t>Business growth</a:t>
            </a:r>
          </a:p>
          <a:p>
            <a:r>
              <a:rPr lang="en-ZW" dirty="0"/>
              <a:t>New product launch</a:t>
            </a:r>
          </a:p>
          <a:p>
            <a:r>
              <a:rPr lang="en-ZW" dirty="0"/>
              <a:t>Challenges of database management</a:t>
            </a:r>
          </a:p>
          <a:p>
            <a:r>
              <a:rPr lang="en-ZW" dirty="0"/>
              <a:t>Challenges of database utilization</a:t>
            </a:r>
          </a:p>
        </p:txBody>
      </p:sp>
      <p:sp>
        <p:nvSpPr>
          <p:cNvPr id="6"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a:t>Presentation Outline </a:t>
            </a:r>
            <a:endParaRPr lang="en-ZW" b="1" dirty="0">
              <a:solidFill>
                <a:schemeClr val="lt1"/>
              </a:solidFill>
              <a:latin typeface="+mn-lt"/>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988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clipdealer.com/381361/previews/4--381361-human%252520symbol%252520surrounded%252520by%252520question%252520marks%252520concept%252520loopable%2525203d%252520ani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78585" y="2967335"/>
            <a:ext cx="5986832" cy="584775"/>
          </a:xfrm>
          <a:prstGeom prst="rect">
            <a:avLst/>
          </a:prstGeom>
          <a:solidFill>
            <a:srgbClr val="00B05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a:ln w="0"/>
                <a:effectLst>
                  <a:reflection blurRad="12700" stA="50000" endPos="50000" dist="5000" dir="5400000" sy="-100000" rotWithShape="0"/>
                </a:effectLst>
              </a:rPr>
              <a:t>Question and answer session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870" y="5410200"/>
            <a:ext cx="3643313"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67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ZW" b="1" dirty="0"/>
              <a:t>In force :</a:t>
            </a:r>
            <a:r>
              <a:rPr lang="en-ZW" dirty="0"/>
              <a:t> Something that is being used  </a:t>
            </a:r>
          </a:p>
          <a:p>
            <a:r>
              <a:rPr lang="en-ZW" b="1" dirty="0"/>
              <a:t>Database:</a:t>
            </a:r>
            <a:r>
              <a:rPr lang="en-ZW" dirty="0"/>
              <a:t> A database is a </a:t>
            </a:r>
            <a:r>
              <a:rPr lang="en-ZW" u="sng" dirty="0"/>
              <a:t>collection</a:t>
            </a:r>
            <a:r>
              <a:rPr lang="en-ZW" dirty="0"/>
              <a:t> of information which is organized so that it can be easily </a:t>
            </a:r>
            <a:r>
              <a:rPr lang="en-ZW" u="sng" dirty="0"/>
              <a:t>accessed, managed and updated</a:t>
            </a:r>
            <a:r>
              <a:rPr lang="en-ZW" dirty="0"/>
              <a:t>.</a:t>
            </a:r>
          </a:p>
          <a:p>
            <a:r>
              <a:rPr lang="en-ZW" b="1" dirty="0"/>
              <a:t>Customer</a:t>
            </a:r>
            <a:r>
              <a:rPr lang="en-ZW" b="1" dirty="0">
                <a:sym typeface="Wingdings" pitchFamily="2" charset="2"/>
              </a:rPr>
              <a:t>:</a:t>
            </a:r>
            <a:r>
              <a:rPr lang="en-ZW" dirty="0">
                <a:sym typeface="Wingdings" pitchFamily="2" charset="2"/>
              </a:rPr>
              <a:t> client /buyer/purchaser is the recipient of a service , good or product from a supplier , provider or vendor via a financial transaction.</a:t>
            </a:r>
            <a:endParaRPr lang="en-ZW" dirty="0"/>
          </a:p>
          <a:p>
            <a:endParaRPr lang="en-ZW" dirty="0"/>
          </a:p>
          <a:p>
            <a:pPr marL="0" indent="0">
              <a:buNone/>
            </a:pPr>
            <a:endParaRPr lang="en-ZW" dirty="0"/>
          </a:p>
          <a:p>
            <a:pPr marL="0" indent="0">
              <a:buNone/>
            </a:pPr>
            <a:endParaRPr lang="en-ZW" dirty="0"/>
          </a:p>
        </p:txBody>
      </p:sp>
      <p:sp>
        <p:nvSpPr>
          <p:cNvPr id="6"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a:t>Definitions </a:t>
            </a:r>
            <a:endParaRPr lang="en-ZW" b="1" dirty="0">
              <a:solidFill>
                <a:schemeClr val="lt1"/>
              </a:solidFill>
              <a:latin typeface="+mn-lt"/>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57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91264" cy="4997152"/>
          </a:xfrm>
        </p:spPr>
        <p:txBody>
          <a:bodyPr>
            <a:normAutofit/>
          </a:bodyPr>
          <a:lstStyle/>
          <a:p>
            <a:endParaRPr lang="en-ZW" dirty="0"/>
          </a:p>
          <a:p>
            <a:endParaRPr lang="en-ZW" dirty="0"/>
          </a:p>
          <a:p>
            <a:endParaRPr lang="en-ZW" dirty="0"/>
          </a:p>
          <a:p>
            <a:endParaRPr lang="en-ZW" dirty="0"/>
          </a:p>
          <a:p>
            <a:endParaRPr lang="en-ZW" dirty="0"/>
          </a:p>
          <a:p>
            <a:endParaRPr lang="en-ZW" dirty="0"/>
          </a:p>
          <a:p>
            <a:endParaRPr lang="en-ZW" sz="1600" dirty="0"/>
          </a:p>
          <a:p>
            <a:endParaRPr lang="en-ZW" sz="1600" dirty="0"/>
          </a:p>
          <a:p>
            <a:r>
              <a:rPr lang="en-ZW" sz="2000" b="1" dirty="0"/>
              <a:t>Resources Committed, Familiarity , Brand Affinity </a:t>
            </a:r>
          </a:p>
          <a:p>
            <a:r>
              <a:rPr lang="en-ZW" sz="2000" b="1" dirty="0"/>
              <a:t>Ease of conviction for existing / in- force clients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416824" cy="407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a:t>Why In-force database??</a:t>
            </a:r>
            <a:endParaRPr lang="en-ZW" b="1" dirty="0">
              <a:solidFill>
                <a:schemeClr val="lt1"/>
              </a:solidFill>
              <a:latin typeface="+mn-lt"/>
              <a:ea typeface="+mn-ea"/>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81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9" y="980728"/>
            <a:ext cx="5760640" cy="4983924"/>
          </a:xfrm>
          <a:prstGeom prst="rect">
            <a:avLst/>
          </a:prstGeom>
        </p:spPr>
      </p:pic>
      <p:sp>
        <p:nvSpPr>
          <p:cNvPr id="6" name="Title 1"/>
          <p:cNvSpPr>
            <a:spLocks noGrp="1"/>
          </p:cNvSpPr>
          <p:nvPr>
            <p:ph type="title"/>
          </p:nvPr>
        </p:nvSpPr>
        <p:spPr>
          <a:xfrm>
            <a:off x="179512" y="25354"/>
            <a:ext cx="8579296" cy="1224136"/>
          </a:xfrm>
        </p:spPr>
        <p:style>
          <a:lnRef idx="1">
            <a:schemeClr val="accent3"/>
          </a:lnRef>
          <a:fillRef idx="3">
            <a:schemeClr val="accent3"/>
          </a:fillRef>
          <a:effectRef idx="2">
            <a:schemeClr val="accent3"/>
          </a:effectRef>
          <a:fontRef idx="minor">
            <a:schemeClr val="lt1"/>
          </a:fontRef>
        </p:style>
        <p:txBody>
          <a:bodyPr>
            <a:normAutofit fontScale="90000"/>
          </a:bodyPr>
          <a:lstStyle/>
          <a:p>
            <a:br>
              <a:rPr lang="en-ZW" b="1" dirty="0"/>
            </a:br>
            <a:r>
              <a:rPr lang="en-ZW" b="1" dirty="0"/>
              <a:t>In force databases use    </a:t>
            </a:r>
            <a:endParaRPr lang="en-ZW" dirty="0"/>
          </a:p>
        </p:txBody>
      </p:sp>
    </p:spTree>
    <p:extLst>
      <p:ext uri="{BB962C8B-B14F-4D97-AF65-F5344CB8AC3E}">
        <p14:creationId xmlns:p14="http://schemas.microsoft.com/office/powerpoint/2010/main" val="26891156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1">
            <a:schemeClr val="accent3"/>
          </a:lnRef>
          <a:fillRef idx="3">
            <a:schemeClr val="accent3"/>
          </a:fillRef>
          <a:effectRef idx="2">
            <a:schemeClr val="accent3"/>
          </a:effectRef>
          <a:fontRef idx="minor">
            <a:schemeClr val="lt1"/>
          </a:fontRef>
        </p:style>
        <p:txBody>
          <a:bodyPr>
            <a:normAutofit fontScale="90000"/>
          </a:bodyPr>
          <a:lstStyle/>
          <a:p>
            <a:br>
              <a:rPr lang="en-ZW" b="1" dirty="0"/>
            </a:br>
            <a:r>
              <a:rPr lang="en-ZW" b="1" dirty="0"/>
              <a:t>Assess and Prioritize Opportunities</a:t>
            </a:r>
            <a:br>
              <a:rPr lang="en-ZW" b="1" dirty="0"/>
            </a:br>
            <a:endParaRPr lang="en-ZW" dirty="0"/>
          </a:p>
        </p:txBody>
      </p:sp>
      <p:sp>
        <p:nvSpPr>
          <p:cNvPr id="3" name="Content Placeholder 2"/>
          <p:cNvSpPr>
            <a:spLocks noGrp="1"/>
          </p:cNvSpPr>
          <p:nvPr>
            <p:ph idx="1"/>
          </p:nvPr>
        </p:nvSpPr>
        <p:spPr/>
        <p:txBody>
          <a:bodyPr>
            <a:normAutofit fontScale="85000" lnSpcReduction="10000"/>
          </a:bodyPr>
          <a:lstStyle/>
          <a:p>
            <a:r>
              <a:rPr lang="en-ZW" dirty="0"/>
              <a:t>Prioritize actions based on considerations such as financial impact, implementation timelines and the enterprise risks involved. i.e. </a:t>
            </a:r>
          </a:p>
          <a:p>
            <a:pPr lvl="1"/>
            <a:r>
              <a:rPr lang="en-ZW" dirty="0"/>
              <a:t>Short- and long-term implications of decisions (e.g., not just the current value of customers' in-force policies but their customer lifetime value, including allowance for any market cyclicality)</a:t>
            </a:r>
          </a:p>
          <a:p>
            <a:pPr lvl="1"/>
            <a:r>
              <a:rPr lang="en-ZW" dirty="0"/>
              <a:t>Other material business issues that affect daily operations (e.g., how the cash-flow position and the profit of the business will be affected)easier product to market routes.</a:t>
            </a:r>
          </a:p>
          <a:p>
            <a:pPr lvl="1"/>
            <a:r>
              <a:rPr lang="en-ZW" dirty="0"/>
              <a:t>P&amp;L and balance sheet impacts( expense of creating and maintaining a database and value derived from it)</a:t>
            </a:r>
          </a:p>
          <a:p>
            <a:pPr lvl="1"/>
            <a:endParaRPr lang="en-ZW"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a:solidFill>
                  <a:schemeClr val="lt1"/>
                </a:solidFill>
                <a:latin typeface="+mn-lt"/>
                <a:ea typeface="+mn-ea"/>
                <a:cs typeface="+mn-cs"/>
              </a:rPr>
              <a:t>Targeted Retention Management</a:t>
            </a:r>
          </a:p>
        </p:txBody>
      </p:sp>
      <p:sp>
        <p:nvSpPr>
          <p:cNvPr id="3" name="Content Placeholder 2"/>
          <p:cNvSpPr>
            <a:spLocks noGrp="1"/>
          </p:cNvSpPr>
          <p:nvPr>
            <p:ph idx="1"/>
          </p:nvPr>
        </p:nvSpPr>
        <p:spPr/>
        <p:txBody>
          <a:bodyPr/>
          <a:lstStyle/>
          <a:p>
            <a:pPr marL="0" indent="0">
              <a:buNone/>
            </a:pPr>
            <a:r>
              <a:rPr lang="en-ZW" dirty="0"/>
              <a:t>Targeted retention management is the process of measuring the value of customers at  segmented level, of identifying policyholder characteristics that drive lapse and surrenders and subsequently implementing measures aimed at retaining positive or high-value customers.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50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ZW" dirty="0"/>
              <a:t>Insurers can then establish mechanisms to focus their retention management activities on higher-value customers.</a:t>
            </a:r>
          </a:p>
          <a:p>
            <a:pPr lvl="1"/>
            <a:endParaRPr lang="en-ZW" dirty="0"/>
          </a:p>
          <a:p>
            <a:pPr lvl="1"/>
            <a:r>
              <a:rPr lang="en-ZW" dirty="0"/>
              <a:t>   Tailor made communication to the high-value policyholders to emphasize the merits of their policy, particularly over time</a:t>
            </a:r>
          </a:p>
          <a:p>
            <a:pPr lvl="1"/>
            <a:r>
              <a:rPr lang="en-ZW" dirty="0"/>
              <a:t>   Script specific responses to inbound telephone surrender inquiries from high-value policyholders that provide compelling messages to persuade them to maintain their policies, yet deliver a different message to less valued customers that may direct them to an alternative product that would benefit both parties, subject to regulatory requirements</a:t>
            </a:r>
          </a:p>
          <a:p>
            <a:pPr lvl="1"/>
            <a:r>
              <a:rPr lang="en-ZW" dirty="0"/>
              <a:t>    Offer loyalty programs (e.g., noninsurance-related products or voucher bundles) that are proactively offered to high-value customers and timed to coincide with high-withdrawal external-factor changes (e.g., significant changes in investment market returns)</a:t>
            </a:r>
          </a:p>
          <a:p>
            <a:pPr lvl="1"/>
            <a:endParaRPr lang="en-ZW" dirty="0"/>
          </a:p>
        </p:txBody>
      </p:sp>
      <p:sp>
        <p:nvSpPr>
          <p:cNvPr id="4"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n-ZW" b="1" dirty="0">
                <a:solidFill>
                  <a:schemeClr val="lt1"/>
                </a:solidFill>
                <a:latin typeface="+mn-lt"/>
                <a:ea typeface="+mn-ea"/>
                <a:cs typeface="+mn-cs"/>
              </a:rPr>
              <a:t>Targeted Retention Management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33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itchFamily="2" charset="2"/>
              <a:buChar char="ü"/>
            </a:pPr>
            <a:r>
              <a:rPr lang="en-ZW" sz="1600" b="1" dirty="0"/>
              <a:t>Planning and Monitoring patient care </a:t>
            </a:r>
          </a:p>
          <a:p>
            <a:pPr marL="0" indent="0">
              <a:buNone/>
            </a:pPr>
            <a:r>
              <a:rPr lang="en-ZW" sz="1600" dirty="0"/>
              <a:t>	Allergy to treatment, planning management of complex cases and handover between 	clinicians and ancillary staff.</a:t>
            </a:r>
          </a:p>
          <a:p>
            <a:pPr>
              <a:buFont typeface="Wingdings" pitchFamily="2" charset="2"/>
              <a:buChar char="ü"/>
            </a:pPr>
            <a:r>
              <a:rPr lang="en-ZW" sz="1600" b="1" dirty="0"/>
              <a:t>Analysis of Quality outcomes</a:t>
            </a:r>
          </a:p>
          <a:p>
            <a:pPr marL="0" indent="0">
              <a:buNone/>
            </a:pPr>
            <a:r>
              <a:rPr lang="en-ZW" sz="1600" dirty="0"/>
              <a:t>	Response to wellness programs and other information interventions through claims 	database analysis.</a:t>
            </a:r>
          </a:p>
          <a:p>
            <a:pPr>
              <a:buFont typeface="Wingdings" pitchFamily="2" charset="2"/>
              <a:buChar char="ü"/>
            </a:pPr>
            <a:r>
              <a:rPr lang="en-ZW" sz="1600" b="1" dirty="0"/>
              <a:t>Operating Managed care programs</a:t>
            </a:r>
          </a:p>
          <a:p>
            <a:pPr marL="0" indent="0">
              <a:buNone/>
            </a:pPr>
            <a:r>
              <a:rPr lang="en-ZW" sz="1600" dirty="0"/>
              <a:t>	Using databases for pre-adjudication of high cost clients , case management clients 	using previous medical information on national databases. No selective U/W </a:t>
            </a:r>
          </a:p>
          <a:p>
            <a:pPr>
              <a:buFont typeface="Wingdings" pitchFamily="2" charset="2"/>
              <a:buChar char="ü"/>
            </a:pPr>
            <a:r>
              <a:rPr lang="en-ZW" sz="1600" b="1" dirty="0"/>
              <a:t>Selective contracting</a:t>
            </a:r>
          </a:p>
          <a:p>
            <a:pPr marL="0" indent="0">
              <a:buNone/>
            </a:pPr>
            <a:r>
              <a:rPr lang="en-ZW" sz="1600" dirty="0"/>
              <a:t>	In-force provider databases allow selective contracting based on adherence to 	stipulated prices </a:t>
            </a:r>
            <a:r>
              <a:rPr lang="en-ZW" sz="1600" dirty="0" err="1"/>
              <a:t>AFHOz</a:t>
            </a:r>
            <a:r>
              <a:rPr lang="en-ZW" sz="1600" dirty="0"/>
              <a:t>, quality of care and continuously profile these.</a:t>
            </a:r>
          </a:p>
          <a:p>
            <a:pPr>
              <a:buFont typeface="Wingdings" pitchFamily="2" charset="2"/>
              <a:buChar char="ü"/>
            </a:pPr>
            <a:r>
              <a:rPr lang="en-ZW" sz="1600" b="1" dirty="0"/>
              <a:t>Strategic planning</a:t>
            </a:r>
          </a:p>
          <a:p>
            <a:pPr marL="0" indent="0">
              <a:buNone/>
            </a:pPr>
            <a:r>
              <a:rPr lang="en-ZW" sz="1600" dirty="0"/>
              <a:t>	Databases important for price and benefit setting ,</a:t>
            </a:r>
          </a:p>
          <a:p>
            <a:pPr marL="0" indent="0">
              <a:buNone/>
            </a:pPr>
            <a:r>
              <a:rPr lang="en-ZW" sz="1600" dirty="0"/>
              <a:t>	Sharing such data with related life and employee benefits companies as part of their 	own price and benefit structuring.</a:t>
            </a:r>
          </a:p>
          <a:p>
            <a:pPr marL="0" indent="0">
              <a:buNone/>
            </a:pPr>
            <a:r>
              <a:rPr lang="en-ZW" sz="1600" b="1" i="1" dirty="0"/>
              <a:t>Source: “Health databases and health databases organizations:” United states department of health journal 2012</a:t>
            </a:r>
          </a:p>
          <a:p>
            <a:pPr marL="0" indent="0">
              <a:buNone/>
            </a:pPr>
            <a:endParaRPr lang="en-ZW" dirty="0"/>
          </a:p>
        </p:txBody>
      </p:sp>
      <p:sp>
        <p:nvSpPr>
          <p:cNvPr id="5"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fontScale="90000"/>
          </a:bodyPr>
          <a:lstStyle/>
          <a:p>
            <a:r>
              <a:rPr lang="en-ZW" b="1" dirty="0">
                <a:solidFill>
                  <a:schemeClr val="lt1"/>
                </a:solidFill>
                <a:latin typeface="+mn-lt"/>
                <a:ea typeface="+mn-ea"/>
                <a:cs typeface="+mn-cs"/>
              </a:rPr>
              <a:t>In-Force database uses – Healthcare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39762"/>
            <a:ext cx="2696227" cy="9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8794</TotalTime>
  <Words>1050</Words>
  <Application>Microsoft Office PowerPoint</Application>
  <PresentationFormat>On-screen Show (4:3)</PresentationFormat>
  <Paragraphs>156</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Wingdings</vt:lpstr>
      <vt:lpstr>Office Theme</vt:lpstr>
      <vt:lpstr>PowerPoint Presentation</vt:lpstr>
      <vt:lpstr>Presentation Outline </vt:lpstr>
      <vt:lpstr>Definitions </vt:lpstr>
      <vt:lpstr>Why In-force database??</vt:lpstr>
      <vt:lpstr> In force databases use    </vt:lpstr>
      <vt:lpstr> Assess and Prioritize Opportunities </vt:lpstr>
      <vt:lpstr>Targeted Retention Management</vt:lpstr>
      <vt:lpstr>Targeted Retention Management</vt:lpstr>
      <vt:lpstr>In-Force database uses – Healthcare </vt:lpstr>
      <vt:lpstr>PowerPoint Presentation</vt:lpstr>
      <vt:lpstr>In-Force marketing database uses</vt:lpstr>
      <vt:lpstr>In-Force marketing database uses </vt:lpstr>
      <vt:lpstr>Ansoff Matrix </vt:lpstr>
      <vt:lpstr>Business growth from in force database</vt:lpstr>
      <vt:lpstr>360 degree customer view</vt:lpstr>
      <vt:lpstr>New product launch using In-Force databases </vt:lpstr>
      <vt:lpstr>New product launch using In-Force databases – (cont) </vt:lpstr>
      <vt:lpstr>Challenges of in-force data management </vt:lpstr>
      <vt:lpstr>Challenges in maximizing In-Force database potential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Nunurai</dc:creator>
  <cp:lastModifiedBy>DELL</cp:lastModifiedBy>
  <cp:revision>60</cp:revision>
  <cp:lastPrinted>2017-08-17T15:21:53Z</cp:lastPrinted>
  <dcterms:created xsi:type="dcterms:W3CDTF">2017-06-22T19:00:43Z</dcterms:created>
  <dcterms:modified xsi:type="dcterms:W3CDTF">2017-08-22T06:03:02Z</dcterms:modified>
</cp:coreProperties>
</file>