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sldIdLst>
    <p:sldId id="256" r:id="rId2"/>
    <p:sldId id="278" r:id="rId3"/>
    <p:sldId id="274" r:id="rId4"/>
    <p:sldId id="276"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90" d="100"/>
          <a:sy n="90" d="100"/>
        </p:scale>
        <p:origin x="-594" y="354"/>
      </p:cViewPr>
      <p:guideLst>
        <p:guide orient="horz" pos="2160"/>
        <p:guide pos="2880"/>
      </p:guideLst>
    </p:cSldViewPr>
  </p:slideViewPr>
  <p:notesTextViewPr>
    <p:cViewPr>
      <p:scale>
        <a:sx n="100" d="100"/>
        <a:sy n="100" d="100"/>
      </p:scale>
      <p:origin x="0" y="0"/>
    </p:cViewPr>
  </p:notesTextViewPr>
  <p:notesViewPr>
    <p:cSldViewPr>
      <p:cViewPr varScale="1">
        <p:scale>
          <a:sx n="59" d="100"/>
          <a:sy n="59" d="100"/>
        </p:scale>
        <p:origin x="-2508" y="-7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W"/>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754397-FDC6-4784-A3E2-D79CB4CB7B2E}" type="datetimeFigureOut">
              <a:rPr lang="en-US" smtClean="0"/>
              <a:pPr/>
              <a:t>8/25/2015</a:t>
            </a:fld>
            <a:endParaRPr lang="en-ZW"/>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ZW"/>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ZW"/>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DE20D7-5BDF-4C76-B1FA-60022A5ADED8}" type="slidenum">
              <a:rPr lang="en-ZW" smtClean="0"/>
              <a:pPr/>
              <a:t>‹#›</a:t>
            </a:fld>
            <a:endParaRPr lang="en-ZW"/>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W"/>
          </a:p>
        </p:txBody>
      </p:sp>
      <p:sp>
        <p:nvSpPr>
          <p:cNvPr id="4" name="Slide Number Placeholder 3"/>
          <p:cNvSpPr>
            <a:spLocks noGrp="1"/>
          </p:cNvSpPr>
          <p:nvPr>
            <p:ph type="sldNum" sz="quarter" idx="10"/>
          </p:nvPr>
        </p:nvSpPr>
        <p:spPr/>
        <p:txBody>
          <a:bodyPr/>
          <a:lstStyle/>
          <a:p>
            <a:fld id="{73DE20D7-5BDF-4C76-B1FA-60022A5ADED8}" type="slidenum">
              <a:rPr lang="en-ZW" smtClean="0"/>
              <a:pPr/>
              <a:t>5</a:t>
            </a:fld>
            <a:endParaRPr lang="en-ZW"/>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ZW" dirty="0" smtClean="0"/>
              <a:t>Triple bottom line( integrated</a:t>
            </a:r>
            <a:r>
              <a:rPr lang="en-ZW" baseline="0" dirty="0" smtClean="0"/>
              <a:t> reporting),</a:t>
            </a:r>
            <a:r>
              <a:rPr lang="en-ZW" baseline="0" smtClean="0"/>
              <a:t>green marketing etc.</a:t>
            </a:r>
            <a:endParaRPr lang="en-ZW" dirty="0"/>
          </a:p>
        </p:txBody>
      </p:sp>
      <p:sp>
        <p:nvSpPr>
          <p:cNvPr id="4" name="Slide Number Placeholder 3"/>
          <p:cNvSpPr>
            <a:spLocks noGrp="1"/>
          </p:cNvSpPr>
          <p:nvPr>
            <p:ph type="sldNum" sz="quarter" idx="10"/>
          </p:nvPr>
        </p:nvSpPr>
        <p:spPr/>
        <p:txBody>
          <a:bodyPr/>
          <a:lstStyle/>
          <a:p>
            <a:fld id="{0188424C-9307-4B95-A98E-70ADF4391D65}" type="slidenum">
              <a:rPr lang="en-ZW" smtClean="0"/>
              <a:pPr/>
              <a:t>8</a:t>
            </a:fld>
            <a:endParaRPr lang="en-ZW"/>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2818AB7C-4953-4876-BA9C-4D70C42B33B3}" type="datetimeFigureOut">
              <a:rPr lang="en-US" smtClean="0"/>
              <a:pPr/>
              <a:t>8/25/2015</a:t>
            </a:fld>
            <a:endParaRPr lang="en-ZW"/>
          </a:p>
        </p:txBody>
      </p:sp>
      <p:sp>
        <p:nvSpPr>
          <p:cNvPr id="17" name="Footer Placeholder 16"/>
          <p:cNvSpPr>
            <a:spLocks noGrp="1"/>
          </p:cNvSpPr>
          <p:nvPr>
            <p:ph type="ftr" sz="quarter" idx="11"/>
          </p:nvPr>
        </p:nvSpPr>
        <p:spPr/>
        <p:txBody>
          <a:bodyPr/>
          <a:lstStyle/>
          <a:p>
            <a:endParaRPr lang="en-ZW"/>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D99FEE9-021C-476E-956F-37FEBE248182}" type="slidenum">
              <a:rPr lang="en-ZW" smtClean="0"/>
              <a:pPr/>
              <a:t>‹#›</a:t>
            </a:fld>
            <a:endParaRPr lang="en-ZW"/>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818AB7C-4953-4876-BA9C-4D70C42B33B3}" type="datetimeFigureOut">
              <a:rPr lang="en-US" smtClean="0"/>
              <a:pPr/>
              <a:t>8/25/2015</a:t>
            </a:fld>
            <a:endParaRPr lang="en-ZW"/>
          </a:p>
        </p:txBody>
      </p:sp>
      <p:sp>
        <p:nvSpPr>
          <p:cNvPr id="5" name="Footer Placeholder 4"/>
          <p:cNvSpPr>
            <a:spLocks noGrp="1"/>
          </p:cNvSpPr>
          <p:nvPr>
            <p:ph type="ftr" sz="quarter" idx="11"/>
          </p:nvPr>
        </p:nvSpPr>
        <p:spPr/>
        <p:txBody>
          <a:bodyPr/>
          <a:lstStyle/>
          <a:p>
            <a:endParaRPr lang="en-ZW"/>
          </a:p>
        </p:txBody>
      </p:sp>
      <p:sp>
        <p:nvSpPr>
          <p:cNvPr id="6" name="Slide Number Placeholder 5"/>
          <p:cNvSpPr>
            <a:spLocks noGrp="1"/>
          </p:cNvSpPr>
          <p:nvPr>
            <p:ph type="sldNum" sz="quarter" idx="12"/>
          </p:nvPr>
        </p:nvSpPr>
        <p:spPr/>
        <p:txBody>
          <a:bodyPr/>
          <a:lstStyle/>
          <a:p>
            <a:fld id="{CD99FEE9-021C-476E-956F-37FEBE248182}" type="slidenum">
              <a:rPr lang="en-ZW" smtClean="0"/>
              <a:pPr/>
              <a:t>‹#›</a:t>
            </a:fld>
            <a:endParaRPr lang="en-ZW"/>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CD99FEE9-021C-476E-956F-37FEBE248182}" type="slidenum">
              <a:rPr lang="en-ZW" smtClean="0"/>
              <a:pPr/>
              <a:t>‹#›</a:t>
            </a:fld>
            <a:endParaRPr lang="en-ZW"/>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818AB7C-4953-4876-BA9C-4D70C42B33B3}" type="datetimeFigureOut">
              <a:rPr lang="en-US" smtClean="0"/>
              <a:pPr/>
              <a:t>8/25/2015</a:t>
            </a:fld>
            <a:endParaRPr lang="en-ZW"/>
          </a:p>
        </p:txBody>
      </p:sp>
      <p:sp>
        <p:nvSpPr>
          <p:cNvPr id="5" name="Footer Placeholder 4"/>
          <p:cNvSpPr>
            <a:spLocks noGrp="1"/>
          </p:cNvSpPr>
          <p:nvPr>
            <p:ph type="ftr" sz="quarter" idx="11"/>
          </p:nvPr>
        </p:nvSpPr>
        <p:spPr/>
        <p:txBody>
          <a:bodyPr/>
          <a:lstStyle/>
          <a:p>
            <a:endParaRPr lang="en-ZW"/>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818AB7C-4953-4876-BA9C-4D70C42B33B3}" type="datetimeFigureOut">
              <a:rPr lang="en-US" smtClean="0"/>
              <a:pPr/>
              <a:t>8/25/2015</a:t>
            </a:fld>
            <a:endParaRPr lang="en-ZW"/>
          </a:p>
        </p:txBody>
      </p:sp>
      <p:sp>
        <p:nvSpPr>
          <p:cNvPr id="5" name="Footer Placeholder 4"/>
          <p:cNvSpPr>
            <a:spLocks noGrp="1"/>
          </p:cNvSpPr>
          <p:nvPr>
            <p:ph type="ftr" sz="quarter" idx="11"/>
          </p:nvPr>
        </p:nvSpPr>
        <p:spPr/>
        <p:txBody>
          <a:bodyPr/>
          <a:lstStyle/>
          <a:p>
            <a:endParaRPr lang="en-ZW"/>
          </a:p>
        </p:txBody>
      </p:sp>
      <p:sp>
        <p:nvSpPr>
          <p:cNvPr id="6" name="Slide Number Placeholder 5"/>
          <p:cNvSpPr>
            <a:spLocks noGrp="1"/>
          </p:cNvSpPr>
          <p:nvPr>
            <p:ph type="sldNum" sz="quarter" idx="12"/>
          </p:nvPr>
        </p:nvSpPr>
        <p:spPr>
          <a:xfrm>
            <a:off x="4361688" y="1026372"/>
            <a:ext cx="457200" cy="441325"/>
          </a:xfrm>
        </p:spPr>
        <p:txBody>
          <a:bodyPr/>
          <a:lstStyle/>
          <a:p>
            <a:fld id="{CD99FEE9-021C-476E-956F-37FEBE248182}" type="slidenum">
              <a:rPr lang="en-ZW" smtClean="0"/>
              <a:pPr/>
              <a:t>‹#›</a:t>
            </a:fld>
            <a:endParaRPr lang="en-ZW"/>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ZW"/>
          </a:p>
        </p:txBody>
      </p:sp>
      <p:sp>
        <p:nvSpPr>
          <p:cNvPr id="4" name="Date Placeholder 3"/>
          <p:cNvSpPr>
            <a:spLocks noGrp="1"/>
          </p:cNvSpPr>
          <p:nvPr>
            <p:ph type="dt" sz="half" idx="10"/>
          </p:nvPr>
        </p:nvSpPr>
        <p:spPr/>
        <p:txBody>
          <a:bodyPr/>
          <a:lstStyle/>
          <a:p>
            <a:fld id="{2818AB7C-4953-4876-BA9C-4D70C42B33B3}" type="datetimeFigureOut">
              <a:rPr lang="en-US" smtClean="0"/>
              <a:pPr/>
              <a:t>8/25/2015</a:t>
            </a:fld>
            <a:endParaRPr lang="en-ZW"/>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D99FEE9-021C-476E-956F-37FEBE248182}" type="slidenum">
              <a:rPr lang="en-ZW" smtClean="0"/>
              <a:pPr/>
              <a:t>‹#›</a:t>
            </a:fld>
            <a:endParaRPr lang="en-ZW"/>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2818AB7C-4953-4876-BA9C-4D70C42B33B3}" type="datetimeFigureOut">
              <a:rPr lang="en-US" smtClean="0"/>
              <a:pPr/>
              <a:t>8/25/2015</a:t>
            </a:fld>
            <a:endParaRPr lang="en-ZW"/>
          </a:p>
        </p:txBody>
      </p:sp>
      <p:sp>
        <p:nvSpPr>
          <p:cNvPr id="6" name="Footer Placeholder 5"/>
          <p:cNvSpPr>
            <a:spLocks noGrp="1"/>
          </p:cNvSpPr>
          <p:nvPr>
            <p:ph type="ftr" sz="quarter" idx="11"/>
          </p:nvPr>
        </p:nvSpPr>
        <p:spPr/>
        <p:txBody>
          <a:bodyPr/>
          <a:lstStyle/>
          <a:p>
            <a:endParaRPr lang="en-ZW"/>
          </a:p>
        </p:txBody>
      </p:sp>
      <p:sp>
        <p:nvSpPr>
          <p:cNvPr id="7" name="Slide Number Placeholder 6"/>
          <p:cNvSpPr>
            <a:spLocks noGrp="1"/>
          </p:cNvSpPr>
          <p:nvPr>
            <p:ph type="sldNum" sz="quarter" idx="12"/>
          </p:nvPr>
        </p:nvSpPr>
        <p:spPr/>
        <p:txBody>
          <a:bodyPr/>
          <a:lstStyle/>
          <a:p>
            <a:fld id="{CD99FEE9-021C-476E-956F-37FEBE248182}" type="slidenum">
              <a:rPr lang="en-ZW" smtClean="0"/>
              <a:pPr/>
              <a:t>‹#›</a:t>
            </a:fld>
            <a:endParaRPr lang="en-ZW"/>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818AB7C-4953-4876-BA9C-4D70C42B33B3}" type="datetimeFigureOut">
              <a:rPr lang="en-US" smtClean="0"/>
              <a:pPr/>
              <a:t>8/25/2015</a:t>
            </a:fld>
            <a:endParaRPr lang="en-ZW"/>
          </a:p>
        </p:txBody>
      </p:sp>
      <p:sp>
        <p:nvSpPr>
          <p:cNvPr id="8" name="Footer Placeholder 7"/>
          <p:cNvSpPr>
            <a:spLocks noGrp="1"/>
          </p:cNvSpPr>
          <p:nvPr>
            <p:ph type="ftr" sz="quarter" idx="11"/>
          </p:nvPr>
        </p:nvSpPr>
        <p:spPr>
          <a:xfrm>
            <a:off x="304800" y="6409944"/>
            <a:ext cx="3581400" cy="365760"/>
          </a:xfrm>
        </p:spPr>
        <p:txBody>
          <a:bodyPr/>
          <a:lstStyle/>
          <a:p>
            <a:endParaRPr lang="en-ZW"/>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CD99FEE9-021C-476E-956F-37FEBE248182}" type="slidenum">
              <a:rPr lang="en-ZW" smtClean="0"/>
              <a:pPr/>
              <a:t>‹#›</a:t>
            </a:fld>
            <a:endParaRPr lang="en-ZW"/>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818AB7C-4953-4876-BA9C-4D70C42B33B3}" type="datetimeFigureOut">
              <a:rPr lang="en-US" smtClean="0"/>
              <a:pPr/>
              <a:t>8/25/2015</a:t>
            </a:fld>
            <a:endParaRPr lang="en-ZW"/>
          </a:p>
        </p:txBody>
      </p:sp>
      <p:sp>
        <p:nvSpPr>
          <p:cNvPr id="4" name="Footer Placeholder 3"/>
          <p:cNvSpPr>
            <a:spLocks noGrp="1"/>
          </p:cNvSpPr>
          <p:nvPr>
            <p:ph type="ftr" sz="quarter" idx="11"/>
          </p:nvPr>
        </p:nvSpPr>
        <p:spPr/>
        <p:txBody>
          <a:bodyPr/>
          <a:lstStyle/>
          <a:p>
            <a:endParaRPr lang="en-ZW"/>
          </a:p>
        </p:txBody>
      </p:sp>
      <p:sp>
        <p:nvSpPr>
          <p:cNvPr id="5" name="Slide Number Placeholder 4"/>
          <p:cNvSpPr>
            <a:spLocks noGrp="1"/>
          </p:cNvSpPr>
          <p:nvPr>
            <p:ph type="sldNum" sz="quarter" idx="12"/>
          </p:nvPr>
        </p:nvSpPr>
        <p:spPr>
          <a:xfrm>
            <a:off x="4343400" y="1036020"/>
            <a:ext cx="457200" cy="441325"/>
          </a:xfrm>
        </p:spPr>
        <p:txBody>
          <a:bodyPr/>
          <a:lstStyle/>
          <a:p>
            <a:fld id="{CD99FEE9-021C-476E-956F-37FEBE248182}" type="slidenum">
              <a:rPr lang="en-ZW" smtClean="0"/>
              <a:pPr/>
              <a:t>‹#›</a:t>
            </a:fld>
            <a:endParaRPr lang="en-ZW"/>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2818AB7C-4953-4876-BA9C-4D70C42B33B3}" type="datetimeFigureOut">
              <a:rPr lang="en-US" smtClean="0"/>
              <a:pPr/>
              <a:t>8/25/2015</a:t>
            </a:fld>
            <a:endParaRPr lang="en-ZW"/>
          </a:p>
        </p:txBody>
      </p:sp>
      <p:sp>
        <p:nvSpPr>
          <p:cNvPr id="3" name="Footer Placeholder 2"/>
          <p:cNvSpPr>
            <a:spLocks noGrp="1"/>
          </p:cNvSpPr>
          <p:nvPr>
            <p:ph type="ftr" sz="quarter" idx="11"/>
          </p:nvPr>
        </p:nvSpPr>
        <p:spPr/>
        <p:txBody>
          <a:bodyPr/>
          <a:lstStyle/>
          <a:p>
            <a:endParaRPr lang="en-ZW"/>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CD99FEE9-021C-476E-956F-37FEBE248182}" type="slidenum">
              <a:rPr lang="en-ZW" smtClean="0"/>
              <a:pPr/>
              <a:t>‹#›</a:t>
            </a:fld>
            <a:endParaRPr lang="en-Z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CD99FEE9-021C-476E-956F-37FEBE248182}" type="slidenum">
              <a:rPr lang="en-ZW" smtClean="0"/>
              <a:pPr/>
              <a:t>‹#›</a:t>
            </a:fld>
            <a:endParaRPr lang="en-ZW"/>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2818AB7C-4953-4876-BA9C-4D70C42B33B3}" type="datetimeFigureOut">
              <a:rPr lang="en-US" smtClean="0"/>
              <a:pPr/>
              <a:t>8/25/2015</a:t>
            </a:fld>
            <a:endParaRPr lang="en-ZW"/>
          </a:p>
        </p:txBody>
      </p:sp>
      <p:sp>
        <p:nvSpPr>
          <p:cNvPr id="6" name="Footer Placeholder 5"/>
          <p:cNvSpPr>
            <a:spLocks noGrp="1"/>
          </p:cNvSpPr>
          <p:nvPr>
            <p:ph type="ftr" sz="quarter" idx="11"/>
          </p:nvPr>
        </p:nvSpPr>
        <p:spPr>
          <a:xfrm>
            <a:off x="301752" y="6410848"/>
            <a:ext cx="3383280" cy="365760"/>
          </a:xfrm>
        </p:spPr>
        <p:txBody>
          <a:bodyPr/>
          <a:lstStyle/>
          <a:p>
            <a:endParaRPr lang="en-ZW"/>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CD99FEE9-021C-476E-956F-37FEBE248182}" type="slidenum">
              <a:rPr lang="en-ZW" smtClean="0"/>
              <a:pPr/>
              <a:t>‹#›</a:t>
            </a:fld>
            <a:endParaRPr lang="en-ZW"/>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2818AB7C-4953-4876-BA9C-4D70C42B33B3}" type="datetimeFigureOut">
              <a:rPr lang="en-US" smtClean="0"/>
              <a:pPr/>
              <a:t>8/25/2015</a:t>
            </a:fld>
            <a:endParaRPr lang="en-ZW"/>
          </a:p>
        </p:txBody>
      </p:sp>
      <p:sp>
        <p:nvSpPr>
          <p:cNvPr id="6" name="Footer Placeholder 5"/>
          <p:cNvSpPr>
            <a:spLocks noGrp="1"/>
          </p:cNvSpPr>
          <p:nvPr>
            <p:ph type="ftr" sz="quarter" idx="11"/>
          </p:nvPr>
        </p:nvSpPr>
        <p:spPr>
          <a:xfrm>
            <a:off x="301752" y="6410848"/>
            <a:ext cx="3584448" cy="365760"/>
          </a:xfrm>
        </p:spPr>
        <p:txBody>
          <a:bodyPr/>
          <a:lstStyle/>
          <a:p>
            <a:endParaRPr lang="en-ZW"/>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2818AB7C-4953-4876-BA9C-4D70C42B33B3}" type="datetimeFigureOut">
              <a:rPr lang="en-US" smtClean="0"/>
              <a:pPr/>
              <a:t>8/25/2015</a:t>
            </a:fld>
            <a:endParaRPr lang="en-ZW"/>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ZW"/>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D99FEE9-021C-476E-956F-37FEBE248182}" type="slidenum">
              <a:rPr lang="en-ZW" smtClean="0"/>
              <a:pPr/>
              <a:t>‹#›</a:t>
            </a:fld>
            <a:endParaRPr lang="en-ZW"/>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92500" lnSpcReduction="20000"/>
          </a:bodyPr>
          <a:lstStyle/>
          <a:p>
            <a:r>
              <a:rPr lang="en-ZW" dirty="0" smtClean="0"/>
              <a:t>“ENTREPRENEURIAL SPACE IN THE INSURANCE SECTOR- A CORPORATE AND RISK MANAGEMENT PERSPECTIVE”</a:t>
            </a:r>
          </a:p>
          <a:p>
            <a:endParaRPr lang="en-ZW" dirty="0" smtClean="0"/>
          </a:p>
          <a:p>
            <a:r>
              <a:rPr lang="en-ZW" dirty="0" smtClean="0"/>
              <a:t>PRESENTED BY: </a:t>
            </a:r>
            <a:r>
              <a:rPr lang="en-ZW" smtClean="0"/>
              <a:t>SHINGIRAI </a:t>
            </a:r>
            <a:r>
              <a:rPr lang="en-ZW" smtClean="0"/>
              <a:t>SIKOMWE(0773744844)</a:t>
            </a:r>
            <a:endParaRPr lang="en-ZW" dirty="0" smtClean="0"/>
          </a:p>
          <a:p>
            <a:r>
              <a:rPr lang="en-ZW" dirty="0" smtClean="0"/>
              <a:t>25 August 2015; Montclair Hotel &amp; Resort, </a:t>
            </a:r>
            <a:r>
              <a:rPr lang="en-ZW" dirty="0" err="1" smtClean="0"/>
              <a:t>Nyanga</a:t>
            </a:r>
            <a:endParaRPr lang="en-ZW" dirty="0"/>
          </a:p>
        </p:txBody>
      </p:sp>
      <p:sp>
        <p:nvSpPr>
          <p:cNvPr id="2" name="Title 1"/>
          <p:cNvSpPr>
            <a:spLocks noGrp="1"/>
          </p:cNvSpPr>
          <p:nvPr>
            <p:ph type="ctrTitle"/>
          </p:nvPr>
        </p:nvSpPr>
        <p:spPr/>
        <p:txBody>
          <a:bodyPr/>
          <a:lstStyle/>
          <a:p>
            <a:r>
              <a:rPr lang="en-ZW" dirty="0" smtClean="0"/>
              <a:t>IIZ WINTER SCHOOL CONFERENCE 2015</a:t>
            </a:r>
            <a:endParaRPr lang="en-ZW"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ENVIRON CONT’</a:t>
            </a:r>
            <a:endParaRPr lang="en-ZW" dirty="0"/>
          </a:p>
        </p:txBody>
      </p:sp>
      <p:sp>
        <p:nvSpPr>
          <p:cNvPr id="3" name="Content Placeholder 2"/>
          <p:cNvSpPr>
            <a:spLocks noGrp="1"/>
          </p:cNvSpPr>
          <p:nvPr>
            <p:ph sz="half" idx="1"/>
          </p:nvPr>
        </p:nvSpPr>
        <p:spPr/>
        <p:txBody>
          <a:bodyPr>
            <a:normAutofit fontScale="92500"/>
          </a:bodyPr>
          <a:lstStyle/>
          <a:p>
            <a:r>
              <a:rPr lang="en-US" b="1" dirty="0"/>
              <a:t>Competitive </a:t>
            </a:r>
            <a:r>
              <a:rPr lang="en-US" b="1" dirty="0" smtClean="0"/>
              <a:t>Environment</a:t>
            </a:r>
          </a:p>
          <a:p>
            <a:pPr>
              <a:buNone/>
            </a:pPr>
            <a:endParaRPr lang="en-US" dirty="0"/>
          </a:p>
          <a:p>
            <a:pPr lvl="0">
              <a:buNone/>
            </a:pPr>
            <a:r>
              <a:rPr lang="en-US" sz="2400" dirty="0"/>
              <a:t>Aggressive “take no prisoners” competition; highly </a:t>
            </a:r>
            <a:endParaRPr lang="en-ZW" sz="2400" dirty="0"/>
          </a:p>
          <a:p>
            <a:pPr>
              <a:buNone/>
            </a:pPr>
            <a:r>
              <a:rPr lang="en-US" sz="2400" dirty="0"/>
              <a:t>Innovative </a:t>
            </a:r>
            <a:r>
              <a:rPr lang="en-US" sz="2400" dirty="0" smtClean="0"/>
              <a:t>competitors; competition </a:t>
            </a:r>
            <a:r>
              <a:rPr lang="en-US" sz="2400" dirty="0"/>
              <a:t>from non-traditional sources with non-traditional tactics; threats from niche players; competitors who are also customers or partners.</a:t>
            </a:r>
            <a:endParaRPr lang="en-ZW" sz="2400" dirty="0"/>
          </a:p>
          <a:p>
            <a:pPr>
              <a:buNone/>
            </a:pPr>
            <a:endParaRPr lang="en-ZW" sz="2400" dirty="0"/>
          </a:p>
        </p:txBody>
      </p:sp>
      <p:sp>
        <p:nvSpPr>
          <p:cNvPr id="4" name="Content Placeholder 3"/>
          <p:cNvSpPr>
            <a:spLocks noGrp="1"/>
          </p:cNvSpPr>
          <p:nvPr>
            <p:ph sz="half" idx="2"/>
          </p:nvPr>
        </p:nvSpPr>
        <p:spPr/>
        <p:txBody>
          <a:bodyPr>
            <a:normAutofit fontScale="92500"/>
          </a:bodyPr>
          <a:lstStyle/>
          <a:p>
            <a:r>
              <a:rPr lang="en-US" b="1" dirty="0" err="1"/>
              <a:t>Labour</a:t>
            </a:r>
            <a:r>
              <a:rPr lang="en-US" b="1" dirty="0"/>
              <a:t> environment </a:t>
            </a:r>
            <a:endParaRPr lang="en-US" b="1" dirty="0" smtClean="0"/>
          </a:p>
          <a:p>
            <a:pPr>
              <a:buNone/>
            </a:pPr>
            <a:endParaRPr lang="en-US" dirty="0"/>
          </a:p>
          <a:p>
            <a:pPr lvl="0">
              <a:buNone/>
            </a:pPr>
            <a:r>
              <a:rPr lang="en-US" sz="2600" dirty="0" smtClean="0"/>
              <a:t>Growing </a:t>
            </a:r>
            <a:r>
              <a:rPr lang="en-US" sz="2600" dirty="0"/>
              <a:t>scarcity of </a:t>
            </a:r>
            <a:r>
              <a:rPr lang="en-US" sz="2600" dirty="0" smtClean="0"/>
              <a:t>skilled workers</a:t>
            </a:r>
            <a:r>
              <a:rPr lang="en-US" sz="2600" dirty="0"/>
              <a:t>; employees more</a:t>
            </a:r>
            <a:endParaRPr lang="en-ZW" sz="2600" dirty="0"/>
          </a:p>
          <a:p>
            <a:pPr>
              <a:buNone/>
            </a:pPr>
            <a:r>
              <a:rPr lang="en-US" sz="2600" dirty="0" smtClean="0"/>
              <a:t>                                              </a:t>
            </a:r>
            <a:r>
              <a:rPr lang="en-US" sz="2600" dirty="0"/>
              <a:t>mobile 	 and  less loyal; higher employee benefit costs; </a:t>
            </a:r>
            <a:endParaRPr lang="en-ZW" sz="2600" dirty="0"/>
          </a:p>
          <a:p>
            <a:pPr>
              <a:buNone/>
            </a:pPr>
            <a:r>
              <a:rPr lang="en-US" sz="2600" dirty="0"/>
              <a:t>                                                reliance on Contract </a:t>
            </a:r>
            <a:r>
              <a:rPr lang="en-US" sz="2600" dirty="0" err="1"/>
              <a:t>labour</a:t>
            </a:r>
            <a:r>
              <a:rPr lang="en-US" sz="2600" dirty="0"/>
              <a:t>.</a:t>
            </a:r>
            <a:endParaRPr lang="en-ZW" sz="2600" dirty="0"/>
          </a:p>
          <a:p>
            <a:pPr>
              <a:buNone/>
            </a:pPr>
            <a:endParaRPr lang="en-ZW"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ENVIRON CONT</a:t>
            </a:r>
            <a:endParaRPr lang="en-ZW" dirty="0"/>
          </a:p>
        </p:txBody>
      </p:sp>
      <p:sp>
        <p:nvSpPr>
          <p:cNvPr id="3" name="Content Placeholder 2"/>
          <p:cNvSpPr>
            <a:spLocks noGrp="1"/>
          </p:cNvSpPr>
          <p:nvPr>
            <p:ph sz="half" idx="1"/>
          </p:nvPr>
        </p:nvSpPr>
        <p:spPr>
          <a:xfrm>
            <a:off x="304800" y="1676400"/>
            <a:ext cx="4038600" cy="4297363"/>
          </a:xfrm>
        </p:spPr>
        <p:txBody>
          <a:bodyPr>
            <a:normAutofit fontScale="92500"/>
          </a:bodyPr>
          <a:lstStyle/>
          <a:p>
            <a:r>
              <a:rPr lang="en-US" b="1" dirty="0"/>
              <a:t>Resource </a:t>
            </a:r>
            <a:r>
              <a:rPr lang="en-US" b="1" dirty="0" smtClean="0"/>
              <a:t>Environment</a:t>
            </a:r>
          </a:p>
          <a:p>
            <a:pPr>
              <a:buNone/>
            </a:pPr>
            <a:endParaRPr lang="en-US" dirty="0"/>
          </a:p>
          <a:p>
            <a:pPr lvl="0">
              <a:buNone/>
            </a:pPr>
            <a:r>
              <a:rPr lang="en-US" sz="3000" dirty="0"/>
              <a:t>Increasing resource </a:t>
            </a:r>
            <a:r>
              <a:rPr lang="en-US" sz="3000" dirty="0" smtClean="0"/>
              <a:t>scarcity; resources </a:t>
            </a:r>
            <a:r>
              <a:rPr lang="en-US" sz="3000" dirty="0"/>
              <a:t>increasingly </a:t>
            </a:r>
            <a:endParaRPr lang="en-ZW" sz="3000" dirty="0"/>
          </a:p>
          <a:p>
            <a:pPr>
              <a:buNone/>
            </a:pPr>
            <a:r>
              <a:rPr lang="en-US" sz="3000" dirty="0"/>
              <a:t>specialized; </a:t>
            </a:r>
            <a:endParaRPr lang="en-US" sz="3000" dirty="0" smtClean="0"/>
          </a:p>
          <a:p>
            <a:pPr>
              <a:buNone/>
            </a:pPr>
            <a:r>
              <a:rPr lang="en-US" sz="3000" dirty="0" smtClean="0"/>
              <a:t>unknown </a:t>
            </a:r>
            <a:r>
              <a:rPr lang="en-US" sz="3000" dirty="0"/>
              <a:t>sources of supply; more rapid resource obsolescence</a:t>
            </a:r>
            <a:endParaRPr lang="en-ZW" sz="3000" dirty="0"/>
          </a:p>
        </p:txBody>
      </p:sp>
      <p:sp>
        <p:nvSpPr>
          <p:cNvPr id="4" name="Content Placeholder 3"/>
          <p:cNvSpPr>
            <a:spLocks noGrp="1"/>
          </p:cNvSpPr>
          <p:nvPr>
            <p:ph sz="half" idx="2"/>
          </p:nvPr>
        </p:nvSpPr>
        <p:spPr/>
        <p:txBody>
          <a:bodyPr>
            <a:normAutofit fontScale="92500"/>
          </a:bodyPr>
          <a:lstStyle/>
          <a:p>
            <a:r>
              <a:rPr lang="en-US" b="1" dirty="0"/>
              <a:t>Customer </a:t>
            </a:r>
            <a:r>
              <a:rPr lang="en-US" b="1" dirty="0" smtClean="0"/>
              <a:t>Environment</a:t>
            </a:r>
          </a:p>
          <a:p>
            <a:pPr>
              <a:buNone/>
            </a:pPr>
            <a:endParaRPr lang="en-US" dirty="0"/>
          </a:p>
          <a:p>
            <a:pPr lvl="0"/>
            <a:r>
              <a:rPr lang="en-US" dirty="0"/>
              <a:t>More demanding and complex customers; markets that are </a:t>
            </a:r>
            <a:endParaRPr lang="en-ZW" dirty="0"/>
          </a:p>
          <a:p>
            <a:pPr>
              <a:buNone/>
            </a:pPr>
            <a:r>
              <a:rPr lang="en-US" dirty="0"/>
              <a:t>more fragmented and more narrowly segmented; emphasis on investing in and capturing a customer’s life time value.</a:t>
            </a:r>
            <a:endParaRPr lang="en-ZW" dirty="0"/>
          </a:p>
          <a:p>
            <a:pPr>
              <a:buNone/>
            </a:pPr>
            <a:endParaRPr lang="en-ZW"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ENVIRON CONT</a:t>
            </a:r>
            <a:endParaRPr lang="en-ZW" dirty="0"/>
          </a:p>
        </p:txBody>
      </p:sp>
      <p:sp>
        <p:nvSpPr>
          <p:cNvPr id="3" name="Content Placeholder 2"/>
          <p:cNvSpPr>
            <a:spLocks noGrp="1"/>
          </p:cNvSpPr>
          <p:nvPr>
            <p:ph sz="half" idx="1"/>
          </p:nvPr>
        </p:nvSpPr>
        <p:spPr/>
        <p:txBody>
          <a:bodyPr>
            <a:normAutofit fontScale="92500" lnSpcReduction="20000"/>
          </a:bodyPr>
          <a:lstStyle/>
          <a:p>
            <a:r>
              <a:rPr lang="en-US" b="1" dirty="0"/>
              <a:t>Legal and </a:t>
            </a:r>
            <a:r>
              <a:rPr lang="en-US" b="1" dirty="0" smtClean="0"/>
              <a:t>Regulatory </a:t>
            </a:r>
          </a:p>
          <a:p>
            <a:pPr>
              <a:buNone/>
            </a:pPr>
            <a:endParaRPr lang="en-US" b="1" dirty="0"/>
          </a:p>
          <a:p>
            <a:pPr lvl="0">
              <a:buNone/>
            </a:pPr>
            <a:r>
              <a:rPr lang="en-US" dirty="0"/>
              <a:t>More aggressive regulation; virtually unlimited product </a:t>
            </a:r>
            <a:endParaRPr lang="en-ZW" dirty="0"/>
          </a:p>
          <a:p>
            <a:pPr>
              <a:buNone/>
            </a:pPr>
            <a:r>
              <a:rPr lang="en-US" dirty="0"/>
              <a:t>liability; Environmental regulatory compliance costs, growing emphasis on free and fair trade; increasing environmental regulation and associated compliance costs; mandated employee benefits</a:t>
            </a:r>
            <a:endParaRPr lang="en-ZW" b="1" dirty="0"/>
          </a:p>
        </p:txBody>
      </p:sp>
      <p:sp>
        <p:nvSpPr>
          <p:cNvPr id="4" name="Content Placeholder 3"/>
          <p:cNvSpPr>
            <a:spLocks noGrp="1"/>
          </p:cNvSpPr>
          <p:nvPr>
            <p:ph sz="half" idx="2"/>
          </p:nvPr>
        </p:nvSpPr>
        <p:spPr/>
        <p:txBody>
          <a:bodyPr>
            <a:normAutofit fontScale="92500" lnSpcReduction="20000"/>
          </a:bodyPr>
          <a:lstStyle/>
          <a:p>
            <a:r>
              <a:rPr lang="en-US" b="1" dirty="0"/>
              <a:t>Global </a:t>
            </a:r>
            <a:r>
              <a:rPr lang="en-US" b="1" dirty="0" smtClean="0"/>
              <a:t>Environment</a:t>
            </a:r>
          </a:p>
          <a:p>
            <a:pPr>
              <a:buNone/>
            </a:pPr>
            <a:endParaRPr lang="en-US" b="1" dirty="0"/>
          </a:p>
          <a:p>
            <a:pPr lvl="0">
              <a:buNone/>
            </a:pPr>
            <a:r>
              <a:rPr lang="en-US" dirty="0"/>
              <a:t>Real-time communication, production, and distribution </a:t>
            </a:r>
            <a:endParaRPr lang="en-ZW" dirty="0"/>
          </a:p>
          <a:p>
            <a:pPr>
              <a:buNone/>
            </a:pPr>
            <a:r>
              <a:rPr lang="en-US" dirty="0"/>
              <a:t>Virtually anywhere in the world; more sophisticated suppliers, customers, and competitors located around the world; competitive advantage achieved through global outsourcing and international strategic alliances</a:t>
            </a:r>
            <a:endParaRPr lang="en-ZW" b="1"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 The 5 Domains</a:t>
            </a:r>
            <a:endParaRPr lang="en-ZW" dirty="0"/>
          </a:p>
        </p:txBody>
      </p:sp>
      <p:sp>
        <p:nvSpPr>
          <p:cNvPr id="4" name="Text Placeholder 3"/>
          <p:cNvSpPr>
            <a:spLocks noGrp="1"/>
          </p:cNvSpPr>
          <p:nvPr>
            <p:ph type="body" idx="2"/>
          </p:nvPr>
        </p:nvSpPr>
        <p:spPr/>
        <p:txBody>
          <a:bodyPr>
            <a:normAutofit fontScale="92500" lnSpcReduction="10000"/>
          </a:bodyPr>
          <a:lstStyle/>
          <a:p>
            <a:r>
              <a:rPr lang="en-US" sz="2000" b="1" dirty="0"/>
              <a:t>The quest for competitive advantage requires that the company and managers within continually reinvent themselves. Specifically,  advantage derives from five key company capabilities. These include:</a:t>
            </a:r>
            <a:endParaRPr lang="en-ZW" sz="2000" b="1" dirty="0"/>
          </a:p>
          <a:p>
            <a:endParaRPr lang="en-ZW" dirty="0"/>
          </a:p>
        </p:txBody>
      </p:sp>
      <p:sp>
        <p:nvSpPr>
          <p:cNvPr id="3" name="Content Placeholder 2"/>
          <p:cNvSpPr>
            <a:spLocks noGrp="1"/>
          </p:cNvSpPr>
          <p:nvPr>
            <p:ph sz="quarter" idx="1"/>
          </p:nvPr>
        </p:nvSpPr>
        <p:spPr/>
        <p:txBody>
          <a:bodyPr>
            <a:normAutofit/>
          </a:bodyPr>
          <a:lstStyle/>
          <a:p>
            <a:r>
              <a:rPr lang="en-US" b="1" dirty="0"/>
              <a:t>Adaptability</a:t>
            </a:r>
            <a:r>
              <a:rPr lang="en-US" dirty="0"/>
              <a:t> – </a:t>
            </a:r>
            <a:endParaRPr lang="en-US" dirty="0" smtClean="0"/>
          </a:p>
          <a:p>
            <a:pPr>
              <a:buNone/>
            </a:pPr>
            <a:r>
              <a:rPr lang="en-US" sz="2800" dirty="0" smtClean="0"/>
              <a:t>the </a:t>
            </a:r>
            <a:r>
              <a:rPr lang="en-US" sz="2800" dirty="0"/>
              <a:t>ability to adjust, </a:t>
            </a:r>
            <a:r>
              <a:rPr lang="en-US" sz="2800" dirty="0" smtClean="0"/>
              <a:t>on timely </a:t>
            </a:r>
            <a:r>
              <a:rPr lang="en-US" sz="2800" dirty="0"/>
              <a:t>basis, to new technologies, new customer needs, new regulatory rules, and other changes in conditions without losing focus or causing significant disruption of core operations and commitments</a:t>
            </a:r>
            <a:endParaRPr lang="en-ZW" sz="2800"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The 5 </a:t>
            </a:r>
            <a:r>
              <a:rPr lang="en-ZW" dirty="0" err="1" smtClean="0"/>
              <a:t>dormains</a:t>
            </a:r>
            <a:r>
              <a:rPr lang="en-ZW" dirty="0" smtClean="0"/>
              <a:t> cont’</a:t>
            </a:r>
            <a:endParaRPr lang="en-ZW" dirty="0"/>
          </a:p>
        </p:txBody>
      </p:sp>
      <p:sp>
        <p:nvSpPr>
          <p:cNvPr id="3" name="Content Placeholder 2"/>
          <p:cNvSpPr>
            <a:spLocks noGrp="1"/>
          </p:cNvSpPr>
          <p:nvPr>
            <p:ph sz="half" idx="1"/>
          </p:nvPr>
        </p:nvSpPr>
        <p:spPr/>
        <p:txBody>
          <a:bodyPr>
            <a:normAutofit fontScale="92500" lnSpcReduction="20000"/>
          </a:bodyPr>
          <a:lstStyle/>
          <a:p>
            <a:pPr lvl="0"/>
            <a:r>
              <a:rPr lang="en-US" b="1" dirty="0"/>
              <a:t>Flexibility </a:t>
            </a:r>
            <a:r>
              <a:rPr lang="en-US" dirty="0"/>
              <a:t>– </a:t>
            </a:r>
            <a:endParaRPr lang="en-US" dirty="0" smtClean="0"/>
          </a:p>
          <a:p>
            <a:pPr lvl="0">
              <a:buNone/>
            </a:pPr>
            <a:r>
              <a:rPr lang="en-US" sz="3000" dirty="0" smtClean="0"/>
              <a:t>the </a:t>
            </a:r>
            <a:r>
              <a:rPr lang="en-US" sz="3000" dirty="0"/>
              <a:t>ability to design company strategies, processes, operational approaches that can simultaneously meet the diverse and evolving requirements of customers, distributors, suppliers, financiers, regulators, and other key stakeholders.</a:t>
            </a:r>
            <a:endParaRPr lang="en-ZW" sz="3000" dirty="0"/>
          </a:p>
          <a:p>
            <a:endParaRPr lang="en-ZW" dirty="0"/>
          </a:p>
        </p:txBody>
      </p:sp>
      <p:sp>
        <p:nvSpPr>
          <p:cNvPr id="4" name="Content Placeholder 3"/>
          <p:cNvSpPr>
            <a:spLocks noGrp="1"/>
          </p:cNvSpPr>
          <p:nvPr>
            <p:ph sz="half" idx="2"/>
          </p:nvPr>
        </p:nvSpPr>
        <p:spPr/>
        <p:txBody>
          <a:bodyPr>
            <a:normAutofit fontScale="92500" lnSpcReduction="20000"/>
          </a:bodyPr>
          <a:lstStyle/>
          <a:p>
            <a:pPr lvl="0"/>
            <a:r>
              <a:rPr lang="en-US" b="1" dirty="0"/>
              <a:t>Speed </a:t>
            </a:r>
            <a:r>
              <a:rPr lang="en-US" dirty="0" smtClean="0"/>
              <a:t>– </a:t>
            </a:r>
          </a:p>
          <a:p>
            <a:pPr lvl="0">
              <a:buNone/>
            </a:pPr>
            <a:r>
              <a:rPr lang="en-US" sz="3000" dirty="0" smtClean="0"/>
              <a:t>the </a:t>
            </a:r>
            <a:r>
              <a:rPr lang="en-US" sz="3000" dirty="0"/>
              <a:t>ability to act quickly on emerging opportunities to develop new products and services more rapidly, and to make critical operational decisions without lengthy deliberations</a:t>
            </a:r>
            <a:r>
              <a:rPr lang="en-US" dirty="0"/>
              <a:t>.</a:t>
            </a:r>
            <a:endParaRPr lang="en-ZW" dirty="0"/>
          </a:p>
          <a:p>
            <a:endParaRPr lang="en-ZW"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The 5 </a:t>
            </a:r>
            <a:r>
              <a:rPr lang="en-ZW" dirty="0" err="1" smtClean="0"/>
              <a:t>dormains</a:t>
            </a:r>
            <a:r>
              <a:rPr lang="en-ZW" dirty="0" smtClean="0"/>
              <a:t> cont</a:t>
            </a:r>
            <a:endParaRPr lang="en-ZW" dirty="0"/>
          </a:p>
        </p:txBody>
      </p:sp>
      <p:sp>
        <p:nvSpPr>
          <p:cNvPr id="3" name="Content Placeholder 2"/>
          <p:cNvSpPr>
            <a:spLocks noGrp="1"/>
          </p:cNvSpPr>
          <p:nvPr>
            <p:ph sz="half" idx="1"/>
          </p:nvPr>
        </p:nvSpPr>
        <p:spPr/>
        <p:txBody>
          <a:bodyPr/>
          <a:lstStyle/>
          <a:p>
            <a:pPr lvl="0"/>
            <a:r>
              <a:rPr lang="en-US" b="1" dirty="0"/>
              <a:t>Aggressiveness </a:t>
            </a:r>
            <a:r>
              <a:rPr lang="en-US" dirty="0" smtClean="0"/>
              <a:t>–</a:t>
            </a:r>
          </a:p>
          <a:p>
            <a:pPr lvl="0">
              <a:buNone/>
            </a:pPr>
            <a:r>
              <a:rPr lang="en-US" dirty="0" smtClean="0"/>
              <a:t> </a:t>
            </a:r>
            <a:r>
              <a:rPr lang="en-US" dirty="0"/>
              <a:t>an intense, focused and proactive approach to eliminating competitors, delighting customers, and growing employees;</a:t>
            </a:r>
            <a:endParaRPr lang="en-ZW" dirty="0"/>
          </a:p>
          <a:p>
            <a:endParaRPr lang="en-ZW" dirty="0"/>
          </a:p>
        </p:txBody>
      </p:sp>
      <p:sp>
        <p:nvSpPr>
          <p:cNvPr id="4" name="Content Placeholder 3"/>
          <p:cNvSpPr>
            <a:spLocks noGrp="1"/>
          </p:cNvSpPr>
          <p:nvPr>
            <p:ph sz="half" idx="2"/>
          </p:nvPr>
        </p:nvSpPr>
        <p:spPr/>
        <p:txBody>
          <a:bodyPr/>
          <a:lstStyle/>
          <a:p>
            <a:r>
              <a:rPr lang="en-US" b="1" dirty="0"/>
              <a:t>Innovativeness </a:t>
            </a:r>
            <a:r>
              <a:rPr lang="en-US" dirty="0"/>
              <a:t>– a continuous priority placed on developing and launching new products, services, processes, markets, and technologies, and on leading the marketplace</a:t>
            </a:r>
            <a:endParaRPr lang="en-ZW"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2"/>
          <a:srcRect/>
          <a:stretch>
            <a:fillRect/>
          </a:stretch>
        </p:blipFill>
        <p:spPr bwMode="auto">
          <a:xfrm>
            <a:off x="533400" y="381000"/>
            <a:ext cx="8248052" cy="6240499"/>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8600" y="228600"/>
          <a:ext cx="8915400" cy="7135014"/>
        </p:xfrm>
        <a:graphic>
          <a:graphicData uri="http://schemas.openxmlformats.org/drawingml/2006/table">
            <a:tbl>
              <a:tblPr/>
              <a:tblGrid>
                <a:gridCol w="1403740"/>
                <a:gridCol w="1549770"/>
                <a:gridCol w="1623208"/>
                <a:gridCol w="1564965"/>
                <a:gridCol w="1576782"/>
                <a:gridCol w="1196935"/>
              </a:tblGrid>
              <a:tr h="293773">
                <a:tc gridSpan="4">
                  <a:txBody>
                    <a:bodyPr/>
                    <a:lstStyle/>
                    <a:p>
                      <a:pPr marL="8890" marR="0" algn="just">
                        <a:lnSpc>
                          <a:spcPct val="150000"/>
                        </a:lnSpc>
                        <a:spcBef>
                          <a:spcPts val="0"/>
                        </a:spcBef>
                        <a:spcAft>
                          <a:spcPts val="0"/>
                        </a:spcAft>
                      </a:pPr>
                      <a:r>
                        <a:rPr lang="en-US" sz="1400" b="1" dirty="0">
                          <a:latin typeface="Times New Roman"/>
                          <a:ea typeface="Times New Roman"/>
                          <a:cs typeface="Times New Roman"/>
                        </a:rPr>
                        <a:t>Categories of Organizational Constraints on Corporate Entrepreneurship </a:t>
                      </a:r>
                      <a:endParaRPr lang="en-ZW" sz="1400" dirty="0">
                        <a:latin typeface="Arial"/>
                        <a:ea typeface="Times New Roman"/>
                        <a:cs typeface="Times New Roman"/>
                      </a:endParaRPr>
                    </a:p>
                  </a:txBody>
                  <a:tcPr marL="0" marR="0" marT="0" marB="0" anchor="ctr">
                    <a:lnL>
                      <a:noFill/>
                    </a:lnL>
                    <a:lnR>
                      <a:noFill/>
                    </a:lnR>
                    <a:lnT>
                      <a:noFill/>
                    </a:lnT>
                    <a:lnB>
                      <a:noFill/>
                    </a:lnB>
                  </a:tcPr>
                </a:tc>
                <a:tc hMerge="1">
                  <a:txBody>
                    <a:bodyPr/>
                    <a:lstStyle/>
                    <a:p>
                      <a:endParaRPr lang="en-ZW"/>
                    </a:p>
                  </a:txBody>
                  <a:tcPr/>
                </a:tc>
                <a:tc hMerge="1">
                  <a:txBody>
                    <a:bodyPr/>
                    <a:lstStyle/>
                    <a:p>
                      <a:endParaRPr lang="en-ZW"/>
                    </a:p>
                  </a:txBody>
                  <a:tcPr/>
                </a:tc>
                <a:tc hMerge="1">
                  <a:txBody>
                    <a:bodyPr/>
                    <a:lstStyle/>
                    <a:p>
                      <a:endParaRPr lang="en-ZW"/>
                    </a:p>
                  </a:txBody>
                  <a:tcPr/>
                </a:tc>
                <a:tc>
                  <a:txBody>
                    <a:bodyPr/>
                    <a:lstStyle/>
                    <a:p>
                      <a:pPr marL="0" marR="0" algn="just">
                        <a:lnSpc>
                          <a:spcPct val="150000"/>
                        </a:lnSpc>
                        <a:spcBef>
                          <a:spcPts val="0"/>
                        </a:spcBef>
                        <a:spcAft>
                          <a:spcPts val="0"/>
                        </a:spcAft>
                      </a:pPr>
                      <a:endParaRPr lang="en-ZW" sz="1400">
                        <a:latin typeface="Arial"/>
                        <a:ea typeface="Times New Roman"/>
                        <a:cs typeface="Times New Roman"/>
                      </a:endParaRPr>
                    </a:p>
                  </a:txBody>
                  <a:tcPr marL="0" marR="0" marT="0" marB="0" anchor="ctr">
                    <a:lnL>
                      <a:noFill/>
                    </a:lnL>
                    <a:lnR>
                      <a:noFill/>
                    </a:lnR>
                    <a:lnT>
                      <a:noFill/>
                    </a:lnT>
                    <a:lnB>
                      <a:noFill/>
                    </a:lnB>
                  </a:tcPr>
                </a:tc>
                <a:tc>
                  <a:txBody>
                    <a:bodyPr/>
                    <a:lstStyle/>
                    <a:p>
                      <a:pPr marL="0" marR="0" algn="just">
                        <a:lnSpc>
                          <a:spcPct val="150000"/>
                        </a:lnSpc>
                        <a:spcBef>
                          <a:spcPts val="0"/>
                        </a:spcBef>
                        <a:spcAft>
                          <a:spcPts val="0"/>
                        </a:spcAft>
                      </a:pPr>
                      <a:endParaRPr lang="en-ZW" sz="1400">
                        <a:latin typeface="Arial"/>
                        <a:ea typeface="Times New Roman"/>
                        <a:cs typeface="Times New Roman"/>
                      </a:endParaRPr>
                    </a:p>
                  </a:txBody>
                  <a:tcPr marL="0" marR="0" marT="0" marB="0" anchor="ctr">
                    <a:lnL>
                      <a:noFill/>
                    </a:lnL>
                    <a:lnR>
                      <a:noFill/>
                    </a:lnR>
                    <a:lnT>
                      <a:noFill/>
                    </a:lnT>
                    <a:lnB>
                      <a:noFill/>
                    </a:lnB>
                  </a:tcPr>
                </a:tc>
              </a:tr>
              <a:tr h="293773">
                <a:tc>
                  <a:txBody>
                    <a:bodyPr/>
                    <a:lstStyle/>
                    <a:p>
                      <a:pPr marL="0" marR="0" algn="just">
                        <a:lnSpc>
                          <a:spcPct val="150000"/>
                        </a:lnSpc>
                        <a:spcBef>
                          <a:spcPts val="0"/>
                        </a:spcBef>
                        <a:spcAft>
                          <a:spcPts val="0"/>
                        </a:spcAft>
                      </a:pPr>
                      <a:endParaRPr lang="en-US" sz="1400">
                        <a:latin typeface="Times New Roman"/>
                        <a:ea typeface="Times New Roman"/>
                        <a:cs typeface="Times New Roman"/>
                      </a:endParaRPr>
                    </a:p>
                  </a:txBody>
                  <a:tcPr marL="0" marR="0" marT="0" marB="0" anchor="ctr">
                    <a:lnL>
                      <a:noFill/>
                    </a:lnL>
                    <a:lnR>
                      <a:noFill/>
                    </a:lnR>
                    <a:lnT>
                      <a:noFill/>
                    </a:lnT>
                    <a:lnB>
                      <a:noFill/>
                    </a:lnB>
                  </a:tcPr>
                </a:tc>
                <a:tc>
                  <a:txBody>
                    <a:bodyPr/>
                    <a:lstStyle/>
                    <a:p>
                      <a:pPr marL="0" marR="0" algn="just">
                        <a:lnSpc>
                          <a:spcPct val="150000"/>
                        </a:lnSpc>
                        <a:spcBef>
                          <a:spcPts val="0"/>
                        </a:spcBef>
                        <a:spcAft>
                          <a:spcPts val="0"/>
                        </a:spcAft>
                      </a:pPr>
                      <a:endParaRPr lang="en-US" sz="1400">
                        <a:latin typeface="Times New Roman"/>
                        <a:ea typeface="Times New Roman"/>
                        <a:cs typeface="Times New Roman"/>
                      </a:endParaRPr>
                    </a:p>
                  </a:txBody>
                  <a:tcPr marL="0" marR="0" marT="0" marB="0" anchor="ctr">
                    <a:lnL>
                      <a:noFill/>
                    </a:lnL>
                    <a:lnR>
                      <a:noFill/>
                    </a:lnR>
                    <a:lnT>
                      <a:noFill/>
                    </a:lnT>
                    <a:lnB>
                      <a:noFill/>
                    </a:lnB>
                  </a:tcPr>
                </a:tc>
                <a:tc>
                  <a:txBody>
                    <a:bodyPr/>
                    <a:lstStyle/>
                    <a:p>
                      <a:pPr marL="146050" marR="0" algn="just">
                        <a:lnSpc>
                          <a:spcPct val="150000"/>
                        </a:lnSpc>
                        <a:spcBef>
                          <a:spcPts val="0"/>
                        </a:spcBef>
                        <a:spcAft>
                          <a:spcPts val="0"/>
                        </a:spcAft>
                      </a:pPr>
                      <a:r>
                        <a:rPr lang="en-US" sz="1400" b="1" i="1">
                          <a:latin typeface="Times New Roman"/>
                          <a:ea typeface="Times New Roman"/>
                          <a:cs typeface="Times New Roman"/>
                        </a:rPr>
                        <a:t>Strategic </a:t>
                      </a:r>
                      <a:endParaRPr lang="en-ZW" sz="1400">
                        <a:latin typeface="Arial"/>
                        <a:ea typeface="Times New Roman"/>
                        <a:cs typeface="Times New Roman"/>
                      </a:endParaRPr>
                    </a:p>
                  </a:txBody>
                  <a:tcPr marL="0" marR="0" marT="0" marB="0" anchor="ctr">
                    <a:lnL>
                      <a:noFill/>
                    </a:lnL>
                    <a:lnR>
                      <a:noFill/>
                    </a:lnR>
                    <a:lnT>
                      <a:noFill/>
                    </a:lnT>
                    <a:lnB>
                      <a:noFill/>
                    </a:lnB>
                  </a:tcPr>
                </a:tc>
                <a:tc>
                  <a:txBody>
                    <a:bodyPr/>
                    <a:lstStyle/>
                    <a:p>
                      <a:pPr marL="123190" marR="0" algn="just">
                        <a:lnSpc>
                          <a:spcPct val="150000"/>
                        </a:lnSpc>
                        <a:spcBef>
                          <a:spcPts val="0"/>
                        </a:spcBef>
                        <a:spcAft>
                          <a:spcPts val="0"/>
                        </a:spcAft>
                      </a:pPr>
                      <a:r>
                        <a:rPr lang="en-US" sz="1400" b="1" i="1">
                          <a:latin typeface="Times New Roman"/>
                          <a:ea typeface="Times New Roman"/>
                          <a:cs typeface="Times New Roman"/>
                        </a:rPr>
                        <a:t>Policies and </a:t>
                      </a:r>
                      <a:endParaRPr lang="en-ZW" sz="1400">
                        <a:latin typeface="Arial"/>
                        <a:ea typeface="Times New Roman"/>
                        <a:cs typeface="Times New Roman"/>
                      </a:endParaRPr>
                    </a:p>
                  </a:txBody>
                  <a:tcPr marL="0" marR="0" marT="0" marB="0" anchor="ctr">
                    <a:lnL>
                      <a:noFill/>
                    </a:lnL>
                    <a:lnR>
                      <a:noFill/>
                    </a:lnR>
                    <a:lnT>
                      <a:noFill/>
                    </a:lnT>
                    <a:lnB>
                      <a:noFill/>
                    </a:lnB>
                  </a:tcPr>
                </a:tc>
                <a:tc>
                  <a:txBody>
                    <a:bodyPr/>
                    <a:lstStyle/>
                    <a:p>
                      <a:pPr marL="0" marR="0" algn="just">
                        <a:lnSpc>
                          <a:spcPct val="150000"/>
                        </a:lnSpc>
                        <a:spcBef>
                          <a:spcPts val="0"/>
                        </a:spcBef>
                        <a:spcAft>
                          <a:spcPts val="0"/>
                        </a:spcAft>
                      </a:pPr>
                      <a:endParaRPr lang="en-ZW" sz="1400">
                        <a:latin typeface="Arial"/>
                        <a:ea typeface="Times New Roman"/>
                        <a:cs typeface="Times New Roman"/>
                      </a:endParaRPr>
                    </a:p>
                  </a:txBody>
                  <a:tcPr marL="0" marR="0" marT="0" marB="0" anchor="ctr">
                    <a:lnL>
                      <a:noFill/>
                    </a:lnL>
                    <a:lnR>
                      <a:noFill/>
                    </a:lnR>
                    <a:lnT>
                      <a:noFill/>
                    </a:lnT>
                    <a:lnB>
                      <a:noFill/>
                    </a:lnB>
                  </a:tcPr>
                </a:tc>
                <a:tc>
                  <a:txBody>
                    <a:bodyPr/>
                    <a:lstStyle/>
                    <a:p>
                      <a:pPr marL="0" marR="0" algn="just">
                        <a:lnSpc>
                          <a:spcPct val="150000"/>
                        </a:lnSpc>
                        <a:spcBef>
                          <a:spcPts val="0"/>
                        </a:spcBef>
                        <a:spcAft>
                          <a:spcPts val="0"/>
                        </a:spcAft>
                      </a:pPr>
                      <a:endParaRPr lang="en-ZW" sz="1400">
                        <a:latin typeface="Arial"/>
                        <a:ea typeface="Times New Roman"/>
                        <a:cs typeface="Times New Roman"/>
                      </a:endParaRPr>
                    </a:p>
                  </a:txBody>
                  <a:tcPr marL="0" marR="0" marT="0" marB="0" anchor="ctr">
                    <a:lnL>
                      <a:noFill/>
                    </a:lnL>
                    <a:lnR>
                      <a:noFill/>
                    </a:lnR>
                    <a:lnT>
                      <a:noFill/>
                    </a:lnT>
                    <a:lnB>
                      <a:noFill/>
                    </a:lnB>
                  </a:tcPr>
                </a:tc>
              </a:tr>
              <a:tr h="293773">
                <a:tc>
                  <a:txBody>
                    <a:bodyPr/>
                    <a:lstStyle/>
                    <a:p>
                      <a:pPr marL="8890" marR="0" algn="just">
                        <a:lnSpc>
                          <a:spcPct val="150000"/>
                        </a:lnSpc>
                        <a:spcBef>
                          <a:spcPts val="0"/>
                        </a:spcBef>
                        <a:spcAft>
                          <a:spcPts val="0"/>
                        </a:spcAft>
                      </a:pPr>
                      <a:r>
                        <a:rPr lang="en-US" sz="1400" b="1" i="1">
                          <a:latin typeface="Times New Roman"/>
                          <a:ea typeface="Times New Roman"/>
                          <a:cs typeface="Times New Roman"/>
                        </a:rPr>
                        <a:t>Systems </a:t>
                      </a:r>
                      <a:endParaRPr lang="en-ZW" sz="1400">
                        <a:latin typeface="Arial"/>
                        <a:ea typeface="Times New Roman"/>
                        <a:cs typeface="Times New Roman"/>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132080" marR="0" algn="just">
                        <a:lnSpc>
                          <a:spcPct val="150000"/>
                        </a:lnSpc>
                        <a:spcBef>
                          <a:spcPts val="0"/>
                        </a:spcBef>
                        <a:spcAft>
                          <a:spcPts val="0"/>
                        </a:spcAft>
                      </a:pPr>
                      <a:r>
                        <a:rPr lang="en-US" sz="1400" b="1" i="1">
                          <a:latin typeface="Times New Roman"/>
                          <a:ea typeface="Times New Roman"/>
                          <a:cs typeface="Times New Roman"/>
                        </a:rPr>
                        <a:t>Structures </a:t>
                      </a:r>
                      <a:endParaRPr lang="en-ZW" sz="1400">
                        <a:latin typeface="Arial"/>
                        <a:ea typeface="Times New Roman"/>
                        <a:cs typeface="Times New Roman"/>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146050" marR="0" algn="just">
                        <a:lnSpc>
                          <a:spcPct val="150000"/>
                        </a:lnSpc>
                        <a:spcBef>
                          <a:spcPts val="0"/>
                        </a:spcBef>
                        <a:spcAft>
                          <a:spcPts val="0"/>
                        </a:spcAft>
                      </a:pPr>
                      <a:r>
                        <a:rPr lang="en-US" sz="1400" b="1" i="1">
                          <a:latin typeface="Times New Roman"/>
                          <a:ea typeface="Times New Roman"/>
                          <a:cs typeface="Times New Roman"/>
                        </a:rPr>
                        <a:t>Direction </a:t>
                      </a:r>
                      <a:endParaRPr lang="en-ZW" sz="1400">
                        <a:latin typeface="Arial"/>
                        <a:ea typeface="Times New Roman"/>
                        <a:cs typeface="Times New Roman"/>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123190" marR="0" algn="just">
                        <a:lnSpc>
                          <a:spcPct val="150000"/>
                        </a:lnSpc>
                        <a:spcBef>
                          <a:spcPts val="0"/>
                        </a:spcBef>
                        <a:spcAft>
                          <a:spcPts val="0"/>
                        </a:spcAft>
                      </a:pPr>
                      <a:r>
                        <a:rPr lang="en-US" sz="1400" b="1" i="1">
                          <a:latin typeface="Times New Roman"/>
                          <a:ea typeface="Times New Roman"/>
                          <a:cs typeface="Times New Roman"/>
                        </a:rPr>
                        <a:t>Procedures </a:t>
                      </a:r>
                      <a:endParaRPr lang="en-ZW" sz="1400">
                        <a:latin typeface="Arial"/>
                        <a:ea typeface="Times New Roman"/>
                        <a:cs typeface="Times New Roman"/>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114300" marR="0" algn="just">
                        <a:lnSpc>
                          <a:spcPct val="150000"/>
                        </a:lnSpc>
                        <a:spcBef>
                          <a:spcPts val="0"/>
                        </a:spcBef>
                        <a:spcAft>
                          <a:spcPts val="0"/>
                        </a:spcAft>
                      </a:pPr>
                      <a:r>
                        <a:rPr lang="en-US" sz="1400" b="1" i="1">
                          <a:latin typeface="Times New Roman"/>
                          <a:ea typeface="Times New Roman"/>
                          <a:cs typeface="Times New Roman"/>
                        </a:rPr>
                        <a:t>People </a:t>
                      </a:r>
                      <a:endParaRPr lang="en-ZW" sz="1400">
                        <a:latin typeface="Arial"/>
                        <a:ea typeface="Times New Roman"/>
                        <a:cs typeface="Times New Roman"/>
                      </a:endParaRPr>
                    </a:p>
                  </a:txBody>
                  <a:tcPr marL="0" marR="0" marT="0" marB="0" anchor="ctr">
                    <a:lnL>
                      <a:noFill/>
                    </a:lnL>
                    <a:lnR>
                      <a:noFill/>
                    </a:lnR>
                    <a:lnT>
                      <a:noFill/>
                    </a:lnT>
                    <a:lnB>
                      <a:noFill/>
                    </a:lnB>
                  </a:tcPr>
                </a:tc>
                <a:tc>
                  <a:txBody>
                    <a:bodyPr/>
                    <a:lstStyle/>
                    <a:p>
                      <a:pPr marL="104775" marR="0" algn="just">
                        <a:lnSpc>
                          <a:spcPct val="150000"/>
                        </a:lnSpc>
                        <a:spcBef>
                          <a:spcPts val="0"/>
                        </a:spcBef>
                        <a:spcAft>
                          <a:spcPts val="0"/>
                        </a:spcAft>
                      </a:pPr>
                      <a:r>
                        <a:rPr lang="en-US" sz="1400" b="1" i="1">
                          <a:latin typeface="Times New Roman"/>
                          <a:ea typeface="Times New Roman"/>
                          <a:cs typeface="Times New Roman"/>
                        </a:rPr>
                        <a:t>Culture </a:t>
                      </a:r>
                      <a:endParaRPr lang="en-ZW" sz="1400">
                        <a:latin typeface="Arial"/>
                        <a:ea typeface="Times New Roman"/>
                        <a:cs typeface="Times New Roman"/>
                      </a:endParaRPr>
                    </a:p>
                  </a:txBody>
                  <a:tcPr marL="0" marR="0" marT="0" marB="0" anchor="ctr">
                    <a:lnL>
                      <a:noFill/>
                    </a:lnL>
                    <a:lnR>
                      <a:noFill/>
                    </a:lnR>
                    <a:lnT>
                      <a:noFill/>
                    </a:lnT>
                    <a:lnB>
                      <a:noFill/>
                    </a:lnB>
                  </a:tcPr>
                </a:tc>
              </a:tr>
              <a:tr h="293773">
                <a:tc>
                  <a:txBody>
                    <a:bodyPr/>
                    <a:lstStyle/>
                    <a:p>
                      <a:pPr marL="8890" marR="0" algn="just">
                        <a:lnSpc>
                          <a:spcPct val="150000"/>
                        </a:lnSpc>
                        <a:spcBef>
                          <a:spcPts val="0"/>
                        </a:spcBef>
                        <a:spcAft>
                          <a:spcPts val="0"/>
                        </a:spcAft>
                      </a:pPr>
                      <a:r>
                        <a:rPr lang="en-US" sz="1400">
                          <a:latin typeface="Times New Roman"/>
                          <a:ea typeface="Times New Roman"/>
                          <a:cs typeface="Times New Roman"/>
                        </a:rPr>
                        <a:t>• Misdirected </a:t>
                      </a:r>
                      <a:endParaRPr lang="en-ZW" sz="1400">
                        <a:latin typeface="Arial"/>
                        <a:ea typeface="Times New Roman"/>
                        <a:cs typeface="Times New Roman"/>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132080" marR="0" algn="just">
                        <a:lnSpc>
                          <a:spcPct val="150000"/>
                        </a:lnSpc>
                        <a:spcBef>
                          <a:spcPts val="0"/>
                        </a:spcBef>
                        <a:spcAft>
                          <a:spcPts val="0"/>
                        </a:spcAft>
                      </a:pPr>
                      <a:r>
                        <a:rPr lang="en-US" sz="1400">
                          <a:latin typeface="Times New Roman"/>
                          <a:ea typeface="Times New Roman"/>
                          <a:cs typeface="Times New Roman"/>
                        </a:rPr>
                        <a:t>• Too many </a:t>
                      </a:r>
                      <a:endParaRPr lang="en-ZW" sz="1400">
                        <a:latin typeface="Arial"/>
                        <a:ea typeface="Times New Roman"/>
                        <a:cs typeface="Times New Roman"/>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146050" marR="0" algn="just">
                        <a:lnSpc>
                          <a:spcPct val="150000"/>
                        </a:lnSpc>
                        <a:spcBef>
                          <a:spcPts val="0"/>
                        </a:spcBef>
                        <a:spcAft>
                          <a:spcPts val="0"/>
                        </a:spcAft>
                      </a:pPr>
                      <a:r>
                        <a:rPr lang="en-US" sz="1400">
                          <a:latin typeface="Times New Roman"/>
                          <a:ea typeface="Times New Roman"/>
                          <a:cs typeface="Times New Roman"/>
                        </a:rPr>
                        <a:t>• Absence of </a:t>
                      </a:r>
                      <a:endParaRPr lang="en-ZW" sz="1400">
                        <a:latin typeface="Arial"/>
                        <a:ea typeface="Times New Roman"/>
                        <a:cs typeface="Times New Roman"/>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123190" marR="0" algn="just">
                        <a:lnSpc>
                          <a:spcPct val="150000"/>
                        </a:lnSpc>
                        <a:spcBef>
                          <a:spcPts val="0"/>
                        </a:spcBef>
                        <a:spcAft>
                          <a:spcPts val="0"/>
                        </a:spcAft>
                      </a:pPr>
                      <a:r>
                        <a:rPr lang="en-US" sz="1400">
                          <a:latin typeface="Times New Roman"/>
                          <a:ea typeface="Times New Roman"/>
                          <a:cs typeface="Times New Roman"/>
                        </a:rPr>
                        <a:t>• Long, complex </a:t>
                      </a:r>
                      <a:endParaRPr lang="en-ZW" sz="1400">
                        <a:latin typeface="Arial"/>
                        <a:ea typeface="Times New Roman"/>
                        <a:cs typeface="Times New Roman"/>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114300" marR="0" algn="just">
                        <a:lnSpc>
                          <a:spcPct val="150000"/>
                        </a:lnSpc>
                        <a:spcBef>
                          <a:spcPts val="0"/>
                        </a:spcBef>
                        <a:spcAft>
                          <a:spcPts val="0"/>
                        </a:spcAft>
                      </a:pPr>
                      <a:r>
                        <a:rPr lang="en-US" sz="1400">
                          <a:latin typeface="Times New Roman"/>
                          <a:ea typeface="Times New Roman"/>
                          <a:cs typeface="Times New Roman"/>
                        </a:rPr>
                        <a:t>• Fear of failure </a:t>
                      </a:r>
                      <a:endParaRPr lang="en-ZW" sz="1400">
                        <a:latin typeface="Arial"/>
                        <a:ea typeface="Times New Roman"/>
                        <a:cs typeface="Times New Roman"/>
                      </a:endParaRPr>
                    </a:p>
                  </a:txBody>
                  <a:tcPr marL="0" marR="0" marT="0" marB="0" anchor="ctr">
                    <a:lnL>
                      <a:noFill/>
                    </a:lnL>
                    <a:lnR>
                      <a:noFill/>
                    </a:lnR>
                    <a:lnT>
                      <a:noFill/>
                    </a:lnT>
                    <a:lnB>
                      <a:noFill/>
                    </a:lnB>
                  </a:tcPr>
                </a:tc>
                <a:tc>
                  <a:txBody>
                    <a:bodyPr/>
                    <a:lstStyle/>
                    <a:p>
                      <a:pPr marL="104775" marR="0" algn="just">
                        <a:lnSpc>
                          <a:spcPct val="150000"/>
                        </a:lnSpc>
                        <a:spcBef>
                          <a:spcPts val="0"/>
                        </a:spcBef>
                        <a:spcAft>
                          <a:spcPts val="0"/>
                        </a:spcAft>
                      </a:pPr>
                      <a:r>
                        <a:rPr lang="en-US" sz="1400">
                          <a:latin typeface="Times New Roman"/>
                          <a:ea typeface="Times New Roman"/>
                          <a:cs typeface="Times New Roman"/>
                        </a:rPr>
                        <a:t>• ill-defined </a:t>
                      </a:r>
                      <a:endParaRPr lang="en-ZW" sz="1400">
                        <a:latin typeface="Arial"/>
                        <a:ea typeface="Times New Roman"/>
                        <a:cs typeface="Times New Roman"/>
                      </a:endParaRPr>
                    </a:p>
                  </a:txBody>
                  <a:tcPr marL="0" marR="0" marT="0" marB="0" anchor="ctr">
                    <a:lnL>
                      <a:noFill/>
                    </a:lnL>
                    <a:lnR>
                      <a:noFill/>
                    </a:lnR>
                    <a:lnT>
                      <a:noFill/>
                    </a:lnT>
                    <a:lnB>
                      <a:noFill/>
                    </a:lnB>
                  </a:tcPr>
                </a:tc>
              </a:tr>
              <a:tr h="293773">
                <a:tc>
                  <a:txBody>
                    <a:bodyPr/>
                    <a:lstStyle/>
                    <a:p>
                      <a:pPr marL="91440" marR="0" algn="just">
                        <a:lnSpc>
                          <a:spcPct val="150000"/>
                        </a:lnSpc>
                        <a:spcBef>
                          <a:spcPts val="0"/>
                        </a:spcBef>
                        <a:spcAft>
                          <a:spcPts val="0"/>
                        </a:spcAft>
                      </a:pPr>
                      <a:r>
                        <a:rPr lang="en-US" sz="1400">
                          <a:latin typeface="Times New Roman"/>
                          <a:ea typeface="Times New Roman"/>
                          <a:cs typeface="Times New Roman"/>
                        </a:rPr>
                        <a:t>reward and </a:t>
                      </a:r>
                      <a:endParaRPr lang="en-ZW" sz="1400">
                        <a:latin typeface="Arial"/>
                        <a:ea typeface="Times New Roman"/>
                        <a:cs typeface="Times New Roman"/>
                      </a:endParaRPr>
                    </a:p>
                  </a:txBody>
                  <a:tcPr marL="0" marR="0" marT="0" marB="0" anchor="ctr">
                    <a:lnL>
                      <a:noFill/>
                    </a:lnL>
                    <a:lnR>
                      <a:noFill/>
                    </a:lnR>
                    <a:lnT>
                      <a:noFill/>
                    </a:lnT>
                    <a:lnB>
                      <a:noFill/>
                    </a:lnB>
                  </a:tcPr>
                </a:tc>
                <a:tc>
                  <a:txBody>
                    <a:bodyPr/>
                    <a:lstStyle/>
                    <a:p>
                      <a:pPr marL="200660" marR="0" algn="just">
                        <a:lnSpc>
                          <a:spcPct val="150000"/>
                        </a:lnSpc>
                        <a:spcBef>
                          <a:spcPts val="0"/>
                        </a:spcBef>
                        <a:spcAft>
                          <a:spcPts val="0"/>
                        </a:spcAft>
                      </a:pPr>
                      <a:r>
                        <a:rPr lang="en-US" sz="1400">
                          <a:latin typeface="Times New Roman"/>
                          <a:ea typeface="Times New Roman"/>
                          <a:cs typeface="Times New Roman"/>
                        </a:rPr>
                        <a:t>hierarchical </a:t>
                      </a:r>
                      <a:endParaRPr lang="en-ZW" sz="1400">
                        <a:latin typeface="Arial"/>
                        <a:ea typeface="Times New Roman"/>
                        <a:cs typeface="Times New Roman"/>
                      </a:endParaRPr>
                    </a:p>
                  </a:txBody>
                  <a:tcPr marL="0" marR="0" marT="0" marB="0" anchor="ctr">
                    <a:lnL>
                      <a:noFill/>
                    </a:lnL>
                    <a:lnR>
                      <a:noFill/>
                    </a:lnR>
                    <a:lnT>
                      <a:noFill/>
                    </a:lnT>
                    <a:lnB>
                      <a:noFill/>
                    </a:lnB>
                  </a:tcPr>
                </a:tc>
                <a:tc>
                  <a:txBody>
                    <a:bodyPr/>
                    <a:lstStyle/>
                    <a:p>
                      <a:pPr marL="228600" marR="0" algn="just">
                        <a:lnSpc>
                          <a:spcPct val="150000"/>
                        </a:lnSpc>
                        <a:spcBef>
                          <a:spcPts val="0"/>
                        </a:spcBef>
                        <a:spcAft>
                          <a:spcPts val="0"/>
                        </a:spcAft>
                      </a:pPr>
                      <a:r>
                        <a:rPr lang="en-US" sz="1400">
                          <a:latin typeface="Times New Roman"/>
                          <a:ea typeface="Times New Roman"/>
                          <a:cs typeface="Times New Roman"/>
                        </a:rPr>
                        <a:t>innovation goals </a:t>
                      </a:r>
                      <a:endParaRPr lang="en-ZW" sz="1400">
                        <a:latin typeface="Arial"/>
                        <a:ea typeface="Times New Roman"/>
                        <a:cs typeface="Times New Roman"/>
                      </a:endParaRPr>
                    </a:p>
                  </a:txBody>
                  <a:tcPr marL="0" marR="0" marT="0" marB="0" anchor="ctr">
                    <a:lnL>
                      <a:noFill/>
                    </a:lnL>
                    <a:lnR>
                      <a:noFill/>
                    </a:lnR>
                    <a:lnT>
                      <a:noFill/>
                    </a:lnT>
                    <a:lnB>
                      <a:noFill/>
                    </a:lnB>
                  </a:tcPr>
                </a:tc>
                <a:tc>
                  <a:txBody>
                    <a:bodyPr/>
                    <a:lstStyle/>
                    <a:p>
                      <a:pPr marL="210185" marR="0" algn="just">
                        <a:lnSpc>
                          <a:spcPct val="150000"/>
                        </a:lnSpc>
                        <a:spcBef>
                          <a:spcPts val="0"/>
                        </a:spcBef>
                        <a:spcAft>
                          <a:spcPts val="0"/>
                        </a:spcAft>
                      </a:pPr>
                      <a:r>
                        <a:rPr lang="en-US" sz="1400">
                          <a:latin typeface="Times New Roman"/>
                          <a:ea typeface="Times New Roman"/>
                          <a:cs typeface="Times New Roman"/>
                        </a:rPr>
                        <a:t>approval cycles </a:t>
                      </a:r>
                      <a:endParaRPr lang="en-ZW" sz="1400">
                        <a:latin typeface="Arial"/>
                        <a:ea typeface="Times New Roman"/>
                        <a:cs typeface="Times New Roman"/>
                      </a:endParaRPr>
                    </a:p>
                  </a:txBody>
                  <a:tcPr marL="0" marR="0" marT="0" marB="0" anchor="ctr">
                    <a:lnL>
                      <a:noFill/>
                    </a:lnL>
                    <a:lnR>
                      <a:noFill/>
                    </a:lnR>
                    <a:lnT>
                      <a:noFill/>
                    </a:lnT>
                    <a:lnB>
                      <a:noFill/>
                    </a:lnB>
                  </a:tcPr>
                </a:tc>
                <a:tc>
                  <a:txBody>
                    <a:bodyPr/>
                    <a:lstStyle/>
                    <a:p>
                      <a:pPr marL="114300" marR="0" algn="just">
                        <a:lnSpc>
                          <a:spcPct val="150000"/>
                        </a:lnSpc>
                        <a:spcBef>
                          <a:spcPts val="0"/>
                        </a:spcBef>
                        <a:spcAft>
                          <a:spcPts val="0"/>
                        </a:spcAft>
                      </a:pPr>
                      <a:r>
                        <a:rPr lang="en-US" sz="1400">
                          <a:latin typeface="Times New Roman"/>
                          <a:ea typeface="Times New Roman"/>
                          <a:cs typeface="Times New Roman"/>
                        </a:rPr>
                        <a:t>• Resistance to </a:t>
                      </a:r>
                      <a:endParaRPr lang="en-ZW" sz="1400">
                        <a:latin typeface="Arial"/>
                        <a:ea typeface="Times New Roman"/>
                        <a:cs typeface="Times New Roman"/>
                      </a:endParaRPr>
                    </a:p>
                  </a:txBody>
                  <a:tcPr marL="0" marR="0" marT="0" marB="0" anchor="ctr">
                    <a:lnL>
                      <a:noFill/>
                    </a:lnL>
                    <a:lnR>
                      <a:noFill/>
                    </a:lnR>
                    <a:lnT>
                      <a:noFill/>
                    </a:lnT>
                    <a:lnB>
                      <a:noFill/>
                    </a:lnB>
                  </a:tcPr>
                </a:tc>
                <a:tc>
                  <a:txBody>
                    <a:bodyPr/>
                    <a:lstStyle/>
                    <a:p>
                      <a:pPr marL="205740" marR="0" algn="just">
                        <a:lnSpc>
                          <a:spcPct val="150000"/>
                        </a:lnSpc>
                        <a:spcBef>
                          <a:spcPts val="0"/>
                        </a:spcBef>
                        <a:spcAft>
                          <a:spcPts val="0"/>
                        </a:spcAft>
                      </a:pPr>
                      <a:r>
                        <a:rPr lang="en-US" sz="1400">
                          <a:latin typeface="Times New Roman"/>
                          <a:ea typeface="Times New Roman"/>
                          <a:cs typeface="Times New Roman"/>
                        </a:rPr>
                        <a:t>values </a:t>
                      </a:r>
                      <a:endParaRPr lang="en-ZW" sz="1400">
                        <a:latin typeface="Arial"/>
                        <a:ea typeface="Times New Roman"/>
                        <a:cs typeface="Times New Roman"/>
                      </a:endParaRPr>
                    </a:p>
                  </a:txBody>
                  <a:tcPr marL="0" marR="0" marT="0" marB="0" anchor="ctr">
                    <a:lnL>
                      <a:noFill/>
                    </a:lnL>
                    <a:lnR>
                      <a:noFill/>
                    </a:lnR>
                    <a:lnT>
                      <a:noFill/>
                    </a:lnT>
                    <a:lnB>
                      <a:noFill/>
                    </a:lnB>
                  </a:tcPr>
                </a:tc>
              </a:tr>
              <a:tr h="293773">
                <a:tc>
                  <a:txBody>
                    <a:bodyPr/>
                    <a:lstStyle/>
                    <a:p>
                      <a:pPr marL="91440" marR="0" algn="just">
                        <a:lnSpc>
                          <a:spcPct val="150000"/>
                        </a:lnSpc>
                        <a:spcBef>
                          <a:spcPts val="0"/>
                        </a:spcBef>
                        <a:spcAft>
                          <a:spcPts val="0"/>
                        </a:spcAft>
                      </a:pPr>
                      <a:r>
                        <a:rPr lang="en-US" sz="1400">
                          <a:latin typeface="Times New Roman"/>
                          <a:ea typeface="Times New Roman"/>
                          <a:cs typeface="Times New Roman"/>
                        </a:rPr>
                        <a:t>evaluation </a:t>
                      </a:r>
                      <a:endParaRPr lang="en-ZW" sz="1400">
                        <a:latin typeface="Arial"/>
                        <a:ea typeface="Times New Roman"/>
                        <a:cs typeface="Times New Roman"/>
                      </a:endParaRPr>
                    </a:p>
                  </a:txBody>
                  <a:tcPr marL="0" marR="0" marT="0" marB="0" anchor="ctr">
                    <a:lnL>
                      <a:noFill/>
                    </a:lnL>
                    <a:lnR>
                      <a:noFill/>
                    </a:lnR>
                    <a:lnT>
                      <a:noFill/>
                    </a:lnT>
                    <a:lnB>
                      <a:noFill/>
                    </a:lnB>
                  </a:tcPr>
                </a:tc>
                <a:tc>
                  <a:txBody>
                    <a:bodyPr/>
                    <a:lstStyle/>
                    <a:p>
                      <a:pPr marL="200660" marR="0" algn="just">
                        <a:lnSpc>
                          <a:spcPct val="150000"/>
                        </a:lnSpc>
                        <a:spcBef>
                          <a:spcPts val="0"/>
                        </a:spcBef>
                        <a:spcAft>
                          <a:spcPts val="0"/>
                        </a:spcAft>
                      </a:pPr>
                      <a:r>
                        <a:rPr lang="en-US" sz="1400">
                          <a:latin typeface="Times New Roman"/>
                          <a:ea typeface="Times New Roman"/>
                          <a:cs typeface="Times New Roman"/>
                        </a:rPr>
                        <a:t>levels </a:t>
                      </a:r>
                      <a:endParaRPr lang="en-ZW" sz="1400">
                        <a:latin typeface="Arial"/>
                        <a:ea typeface="Times New Roman"/>
                        <a:cs typeface="Times New Roman"/>
                      </a:endParaRPr>
                    </a:p>
                  </a:txBody>
                  <a:tcPr marL="0" marR="0" marT="0" marB="0" anchor="ctr">
                    <a:lnL>
                      <a:noFill/>
                    </a:lnL>
                    <a:lnR>
                      <a:noFill/>
                    </a:lnR>
                    <a:lnT>
                      <a:noFill/>
                    </a:lnT>
                    <a:lnB>
                      <a:noFill/>
                    </a:lnB>
                  </a:tcPr>
                </a:tc>
                <a:tc>
                  <a:txBody>
                    <a:bodyPr/>
                    <a:lstStyle/>
                    <a:p>
                      <a:pPr marL="146050" marR="0" algn="just">
                        <a:lnSpc>
                          <a:spcPct val="150000"/>
                        </a:lnSpc>
                        <a:spcBef>
                          <a:spcPts val="0"/>
                        </a:spcBef>
                        <a:spcAft>
                          <a:spcPts val="0"/>
                        </a:spcAft>
                      </a:pPr>
                      <a:r>
                        <a:rPr lang="en-US" sz="1400">
                          <a:latin typeface="Times New Roman"/>
                          <a:ea typeface="Times New Roman"/>
                          <a:cs typeface="Times New Roman"/>
                        </a:rPr>
                        <a:t>• No formal </a:t>
                      </a:r>
                      <a:endParaRPr lang="en-ZW" sz="1400">
                        <a:latin typeface="Arial"/>
                        <a:ea typeface="Times New Roman"/>
                        <a:cs typeface="Times New Roman"/>
                      </a:endParaRPr>
                    </a:p>
                  </a:txBody>
                  <a:tcPr marL="0" marR="0" marT="0" marB="0" anchor="ctr">
                    <a:lnL>
                      <a:noFill/>
                    </a:lnL>
                    <a:lnR>
                      <a:noFill/>
                    </a:lnR>
                    <a:lnT>
                      <a:noFill/>
                    </a:lnT>
                    <a:lnB>
                      <a:noFill/>
                    </a:lnB>
                  </a:tcPr>
                </a:tc>
                <a:tc>
                  <a:txBody>
                    <a:bodyPr/>
                    <a:lstStyle/>
                    <a:p>
                      <a:pPr marL="123190" marR="0" algn="just">
                        <a:lnSpc>
                          <a:spcPct val="150000"/>
                        </a:lnSpc>
                        <a:spcBef>
                          <a:spcPts val="0"/>
                        </a:spcBef>
                        <a:spcAft>
                          <a:spcPts val="0"/>
                        </a:spcAft>
                      </a:pPr>
                      <a:r>
                        <a:rPr lang="en-US" sz="1400">
                          <a:latin typeface="Times New Roman"/>
                          <a:ea typeface="Times New Roman"/>
                          <a:cs typeface="Times New Roman"/>
                        </a:rPr>
                        <a:t>• Extensive </a:t>
                      </a:r>
                      <a:endParaRPr lang="en-ZW" sz="1400">
                        <a:latin typeface="Arial"/>
                        <a:ea typeface="Times New Roman"/>
                        <a:cs typeface="Times New Roman"/>
                      </a:endParaRPr>
                    </a:p>
                  </a:txBody>
                  <a:tcPr marL="0" marR="0" marT="0" marB="0" anchor="ctr">
                    <a:lnL>
                      <a:noFill/>
                    </a:lnL>
                    <a:lnR>
                      <a:noFill/>
                    </a:lnR>
                    <a:lnT>
                      <a:noFill/>
                    </a:lnT>
                    <a:lnB>
                      <a:noFill/>
                    </a:lnB>
                  </a:tcPr>
                </a:tc>
                <a:tc>
                  <a:txBody>
                    <a:bodyPr/>
                    <a:lstStyle/>
                    <a:p>
                      <a:pPr marL="196215" marR="0" algn="just">
                        <a:lnSpc>
                          <a:spcPct val="150000"/>
                        </a:lnSpc>
                        <a:spcBef>
                          <a:spcPts val="0"/>
                        </a:spcBef>
                        <a:spcAft>
                          <a:spcPts val="0"/>
                        </a:spcAft>
                      </a:pPr>
                      <a:r>
                        <a:rPr lang="en-US" sz="1400">
                          <a:latin typeface="Times New Roman"/>
                          <a:ea typeface="Times New Roman"/>
                          <a:cs typeface="Times New Roman"/>
                        </a:rPr>
                        <a:t>change </a:t>
                      </a:r>
                      <a:endParaRPr lang="en-ZW" sz="1400">
                        <a:latin typeface="Arial"/>
                        <a:ea typeface="Times New Roman"/>
                        <a:cs typeface="Times New Roman"/>
                      </a:endParaRPr>
                    </a:p>
                  </a:txBody>
                  <a:tcPr marL="0" marR="0" marT="0" marB="0" anchor="ctr">
                    <a:lnL>
                      <a:noFill/>
                    </a:lnL>
                    <a:lnR>
                      <a:noFill/>
                    </a:lnR>
                    <a:lnT>
                      <a:noFill/>
                    </a:lnT>
                    <a:lnB>
                      <a:noFill/>
                    </a:lnB>
                  </a:tcPr>
                </a:tc>
                <a:tc>
                  <a:txBody>
                    <a:bodyPr/>
                    <a:lstStyle/>
                    <a:p>
                      <a:pPr marL="104775" marR="0" algn="just">
                        <a:lnSpc>
                          <a:spcPct val="150000"/>
                        </a:lnSpc>
                        <a:spcBef>
                          <a:spcPts val="0"/>
                        </a:spcBef>
                        <a:spcAft>
                          <a:spcPts val="0"/>
                        </a:spcAft>
                      </a:pPr>
                      <a:r>
                        <a:rPr lang="en-US" sz="1400">
                          <a:latin typeface="Times New Roman"/>
                          <a:ea typeface="Times New Roman"/>
                          <a:cs typeface="Times New Roman"/>
                        </a:rPr>
                        <a:t>• Lack of </a:t>
                      </a:r>
                      <a:endParaRPr lang="en-ZW" sz="1400">
                        <a:latin typeface="Arial"/>
                        <a:ea typeface="Times New Roman"/>
                        <a:cs typeface="Times New Roman"/>
                      </a:endParaRPr>
                    </a:p>
                  </a:txBody>
                  <a:tcPr marL="0" marR="0" marT="0" marB="0" anchor="ctr">
                    <a:lnL>
                      <a:noFill/>
                    </a:lnL>
                    <a:lnR>
                      <a:noFill/>
                    </a:lnR>
                    <a:lnT>
                      <a:noFill/>
                    </a:lnT>
                    <a:lnB>
                      <a:noFill/>
                    </a:lnB>
                  </a:tcPr>
                </a:tc>
              </a:tr>
              <a:tr h="293773">
                <a:tc>
                  <a:txBody>
                    <a:bodyPr/>
                    <a:lstStyle/>
                    <a:p>
                      <a:pPr marL="91440" marR="0" algn="just">
                        <a:lnSpc>
                          <a:spcPct val="150000"/>
                        </a:lnSpc>
                        <a:spcBef>
                          <a:spcPts val="0"/>
                        </a:spcBef>
                        <a:spcAft>
                          <a:spcPts val="0"/>
                        </a:spcAft>
                      </a:pPr>
                      <a:r>
                        <a:rPr lang="en-US" sz="1400">
                          <a:latin typeface="Times New Roman"/>
                          <a:ea typeface="Times New Roman"/>
                          <a:cs typeface="Times New Roman"/>
                        </a:rPr>
                        <a:t>systems </a:t>
                      </a:r>
                      <a:endParaRPr lang="en-ZW" sz="1400">
                        <a:latin typeface="Arial"/>
                        <a:ea typeface="Times New Roman"/>
                        <a:cs typeface="Times New Roman"/>
                      </a:endParaRPr>
                    </a:p>
                  </a:txBody>
                  <a:tcPr marL="0" marR="0" marT="0" marB="0" anchor="ctr">
                    <a:lnL>
                      <a:noFill/>
                    </a:lnL>
                    <a:lnR>
                      <a:noFill/>
                    </a:lnR>
                    <a:lnT>
                      <a:noFill/>
                    </a:lnT>
                    <a:lnB>
                      <a:noFill/>
                    </a:lnB>
                  </a:tcPr>
                </a:tc>
                <a:tc>
                  <a:txBody>
                    <a:bodyPr/>
                    <a:lstStyle/>
                    <a:p>
                      <a:pPr marL="132080" marR="0" algn="just">
                        <a:lnSpc>
                          <a:spcPct val="150000"/>
                        </a:lnSpc>
                        <a:spcBef>
                          <a:spcPts val="0"/>
                        </a:spcBef>
                        <a:spcAft>
                          <a:spcPts val="0"/>
                        </a:spcAft>
                      </a:pPr>
                      <a:r>
                        <a:rPr lang="en-US" sz="1400">
                          <a:latin typeface="Times New Roman"/>
                          <a:ea typeface="Times New Roman"/>
                          <a:cs typeface="Times New Roman"/>
                        </a:rPr>
                        <a:t>• Overly narrow </a:t>
                      </a:r>
                      <a:endParaRPr lang="en-ZW" sz="1400">
                        <a:latin typeface="Arial"/>
                        <a:ea typeface="Times New Roman"/>
                        <a:cs typeface="Times New Roman"/>
                      </a:endParaRPr>
                    </a:p>
                  </a:txBody>
                  <a:tcPr marL="0" marR="0" marT="0" marB="0" anchor="ctr">
                    <a:lnL>
                      <a:noFill/>
                    </a:lnL>
                    <a:lnR>
                      <a:noFill/>
                    </a:lnR>
                    <a:lnT>
                      <a:noFill/>
                    </a:lnT>
                    <a:lnB>
                      <a:noFill/>
                    </a:lnB>
                  </a:tcPr>
                </a:tc>
                <a:tc>
                  <a:txBody>
                    <a:bodyPr/>
                    <a:lstStyle/>
                    <a:p>
                      <a:pPr marL="228600" marR="0" algn="just">
                        <a:lnSpc>
                          <a:spcPct val="150000"/>
                        </a:lnSpc>
                        <a:spcBef>
                          <a:spcPts val="0"/>
                        </a:spcBef>
                        <a:spcAft>
                          <a:spcPts val="0"/>
                        </a:spcAft>
                      </a:pPr>
                      <a:r>
                        <a:rPr lang="en-US" sz="1400">
                          <a:latin typeface="Times New Roman"/>
                          <a:ea typeface="Times New Roman"/>
                          <a:cs typeface="Times New Roman"/>
                        </a:rPr>
                        <a:t>strategy for </a:t>
                      </a:r>
                      <a:endParaRPr lang="en-ZW" sz="1400">
                        <a:latin typeface="Arial"/>
                        <a:ea typeface="Times New Roman"/>
                        <a:cs typeface="Times New Roman"/>
                      </a:endParaRPr>
                    </a:p>
                  </a:txBody>
                  <a:tcPr marL="0" marR="0" marT="0" marB="0" anchor="ctr">
                    <a:lnL>
                      <a:noFill/>
                    </a:lnL>
                    <a:lnR>
                      <a:noFill/>
                    </a:lnR>
                    <a:lnT>
                      <a:noFill/>
                    </a:lnT>
                    <a:lnB>
                      <a:noFill/>
                    </a:lnB>
                  </a:tcPr>
                </a:tc>
                <a:tc>
                  <a:txBody>
                    <a:bodyPr/>
                    <a:lstStyle/>
                    <a:p>
                      <a:pPr marL="210185" marR="0" algn="just">
                        <a:lnSpc>
                          <a:spcPct val="150000"/>
                        </a:lnSpc>
                        <a:spcBef>
                          <a:spcPts val="0"/>
                        </a:spcBef>
                        <a:spcAft>
                          <a:spcPts val="0"/>
                        </a:spcAft>
                      </a:pPr>
                      <a:r>
                        <a:rPr lang="en-US" sz="1400">
                          <a:latin typeface="Times New Roman"/>
                          <a:ea typeface="Times New Roman"/>
                          <a:cs typeface="Times New Roman"/>
                        </a:rPr>
                        <a:t>red-tape and </a:t>
                      </a:r>
                      <a:endParaRPr lang="en-ZW" sz="1400">
                        <a:latin typeface="Arial"/>
                        <a:ea typeface="Times New Roman"/>
                        <a:cs typeface="Times New Roman"/>
                      </a:endParaRPr>
                    </a:p>
                  </a:txBody>
                  <a:tcPr marL="0" marR="0" marT="0" marB="0" anchor="ctr">
                    <a:lnL>
                      <a:noFill/>
                    </a:lnL>
                    <a:lnR>
                      <a:noFill/>
                    </a:lnR>
                    <a:lnT>
                      <a:noFill/>
                    </a:lnT>
                    <a:lnB>
                      <a:noFill/>
                    </a:lnB>
                  </a:tcPr>
                </a:tc>
                <a:tc>
                  <a:txBody>
                    <a:bodyPr/>
                    <a:lstStyle/>
                    <a:p>
                      <a:pPr marL="114300" marR="0" algn="just">
                        <a:lnSpc>
                          <a:spcPct val="150000"/>
                        </a:lnSpc>
                        <a:spcBef>
                          <a:spcPts val="0"/>
                        </a:spcBef>
                        <a:spcAft>
                          <a:spcPts val="0"/>
                        </a:spcAft>
                      </a:pPr>
                      <a:r>
                        <a:rPr lang="en-US" sz="1400">
                          <a:latin typeface="Times New Roman"/>
                          <a:ea typeface="Times New Roman"/>
                          <a:cs typeface="Times New Roman"/>
                        </a:rPr>
                        <a:t>• Parochial bias </a:t>
                      </a:r>
                      <a:endParaRPr lang="en-ZW" sz="1400">
                        <a:latin typeface="Arial"/>
                        <a:ea typeface="Times New Roman"/>
                        <a:cs typeface="Times New Roman"/>
                      </a:endParaRPr>
                    </a:p>
                  </a:txBody>
                  <a:tcPr marL="0" marR="0" marT="0" marB="0" anchor="ctr">
                    <a:lnL>
                      <a:noFill/>
                    </a:lnL>
                    <a:lnR>
                      <a:noFill/>
                    </a:lnR>
                    <a:lnT>
                      <a:noFill/>
                    </a:lnT>
                    <a:lnB>
                      <a:noFill/>
                    </a:lnB>
                  </a:tcPr>
                </a:tc>
                <a:tc>
                  <a:txBody>
                    <a:bodyPr/>
                    <a:lstStyle/>
                    <a:p>
                      <a:pPr marL="205740" marR="0" algn="just">
                        <a:lnSpc>
                          <a:spcPct val="150000"/>
                        </a:lnSpc>
                        <a:spcBef>
                          <a:spcPts val="0"/>
                        </a:spcBef>
                        <a:spcAft>
                          <a:spcPts val="0"/>
                        </a:spcAft>
                      </a:pPr>
                      <a:r>
                        <a:rPr lang="en-US" sz="1400">
                          <a:latin typeface="Times New Roman"/>
                          <a:ea typeface="Times New Roman"/>
                          <a:cs typeface="Times New Roman"/>
                        </a:rPr>
                        <a:t>consensus </a:t>
                      </a:r>
                      <a:endParaRPr lang="en-ZW" sz="1400">
                        <a:latin typeface="Arial"/>
                        <a:ea typeface="Times New Roman"/>
                        <a:cs typeface="Times New Roman"/>
                      </a:endParaRPr>
                    </a:p>
                  </a:txBody>
                  <a:tcPr marL="0" marR="0" marT="0" marB="0" anchor="ctr">
                    <a:lnL>
                      <a:noFill/>
                    </a:lnL>
                    <a:lnR>
                      <a:noFill/>
                    </a:lnR>
                    <a:lnT>
                      <a:noFill/>
                    </a:lnT>
                    <a:lnB>
                      <a:noFill/>
                    </a:lnB>
                  </a:tcPr>
                </a:tc>
              </a:tr>
              <a:tr h="293773">
                <a:tc>
                  <a:txBody>
                    <a:bodyPr/>
                    <a:lstStyle/>
                    <a:p>
                      <a:pPr marL="8890" marR="0" algn="just">
                        <a:lnSpc>
                          <a:spcPct val="150000"/>
                        </a:lnSpc>
                        <a:spcBef>
                          <a:spcPts val="0"/>
                        </a:spcBef>
                        <a:spcAft>
                          <a:spcPts val="0"/>
                        </a:spcAft>
                      </a:pPr>
                      <a:r>
                        <a:rPr lang="en-US" sz="1400">
                          <a:latin typeface="Times New Roman"/>
                          <a:ea typeface="Times New Roman"/>
                          <a:cs typeface="Times New Roman"/>
                        </a:rPr>
                        <a:t>• Oppressive </a:t>
                      </a:r>
                      <a:endParaRPr lang="en-ZW" sz="1400">
                        <a:latin typeface="Arial"/>
                        <a:ea typeface="Times New Roman"/>
                        <a:cs typeface="Times New Roman"/>
                      </a:endParaRPr>
                    </a:p>
                  </a:txBody>
                  <a:tcPr marL="0" marR="0" marT="0" marB="0" anchor="ctr">
                    <a:lnL>
                      <a:noFill/>
                    </a:lnL>
                    <a:lnR>
                      <a:noFill/>
                    </a:lnR>
                    <a:lnT>
                      <a:noFill/>
                    </a:lnT>
                    <a:lnB>
                      <a:noFill/>
                    </a:lnB>
                  </a:tcPr>
                </a:tc>
                <a:tc>
                  <a:txBody>
                    <a:bodyPr/>
                    <a:lstStyle/>
                    <a:p>
                      <a:pPr marL="200660" marR="0" algn="just">
                        <a:lnSpc>
                          <a:spcPct val="150000"/>
                        </a:lnSpc>
                        <a:spcBef>
                          <a:spcPts val="0"/>
                        </a:spcBef>
                        <a:spcAft>
                          <a:spcPts val="0"/>
                        </a:spcAft>
                      </a:pPr>
                      <a:r>
                        <a:rPr lang="en-US" sz="1400">
                          <a:latin typeface="Times New Roman"/>
                          <a:ea typeface="Times New Roman"/>
                          <a:cs typeface="Times New Roman"/>
                        </a:rPr>
                        <a:t>span of control </a:t>
                      </a:r>
                      <a:endParaRPr lang="en-ZW" sz="1400">
                        <a:latin typeface="Arial"/>
                        <a:ea typeface="Times New Roman"/>
                        <a:cs typeface="Times New Roman"/>
                      </a:endParaRPr>
                    </a:p>
                  </a:txBody>
                  <a:tcPr marL="0" marR="0" marT="0" marB="0" anchor="ctr">
                    <a:lnL>
                      <a:noFill/>
                    </a:lnL>
                    <a:lnR>
                      <a:noFill/>
                    </a:lnR>
                    <a:lnT>
                      <a:noFill/>
                    </a:lnT>
                    <a:lnB>
                      <a:noFill/>
                    </a:lnB>
                  </a:tcPr>
                </a:tc>
                <a:tc>
                  <a:txBody>
                    <a:bodyPr/>
                    <a:lstStyle/>
                    <a:p>
                      <a:pPr marL="228600" marR="0" algn="just">
                        <a:lnSpc>
                          <a:spcPct val="150000"/>
                        </a:lnSpc>
                        <a:spcBef>
                          <a:spcPts val="0"/>
                        </a:spcBef>
                        <a:spcAft>
                          <a:spcPts val="0"/>
                        </a:spcAft>
                      </a:pPr>
                      <a:r>
                        <a:rPr lang="en-US" sz="1400">
                          <a:latin typeface="Times New Roman"/>
                          <a:ea typeface="Times New Roman"/>
                          <a:cs typeface="Times New Roman"/>
                        </a:rPr>
                        <a:t>entrepreneurship </a:t>
                      </a:r>
                      <a:endParaRPr lang="en-ZW" sz="1400">
                        <a:latin typeface="Arial"/>
                        <a:ea typeface="Times New Roman"/>
                        <a:cs typeface="Times New Roman"/>
                      </a:endParaRPr>
                    </a:p>
                  </a:txBody>
                  <a:tcPr marL="0" marR="0" marT="0" marB="0" anchor="ctr">
                    <a:lnL>
                      <a:noFill/>
                    </a:lnL>
                    <a:lnR>
                      <a:noFill/>
                    </a:lnR>
                    <a:lnT>
                      <a:noFill/>
                    </a:lnT>
                    <a:lnB>
                      <a:noFill/>
                    </a:lnB>
                  </a:tcPr>
                </a:tc>
                <a:tc>
                  <a:txBody>
                    <a:bodyPr/>
                    <a:lstStyle/>
                    <a:p>
                      <a:pPr marL="210185" marR="0" algn="just">
                        <a:lnSpc>
                          <a:spcPct val="150000"/>
                        </a:lnSpc>
                        <a:spcBef>
                          <a:spcPts val="0"/>
                        </a:spcBef>
                        <a:spcAft>
                          <a:spcPts val="0"/>
                        </a:spcAft>
                      </a:pPr>
                      <a:r>
                        <a:rPr lang="en-US" sz="1400">
                          <a:latin typeface="Times New Roman"/>
                          <a:ea typeface="Times New Roman"/>
                          <a:cs typeface="Times New Roman"/>
                        </a:rPr>
                        <a:t>documentation </a:t>
                      </a:r>
                      <a:endParaRPr lang="en-ZW" sz="1400">
                        <a:latin typeface="Arial"/>
                        <a:ea typeface="Times New Roman"/>
                        <a:cs typeface="Times New Roman"/>
                      </a:endParaRPr>
                    </a:p>
                  </a:txBody>
                  <a:tcPr marL="0" marR="0" marT="0" marB="0" anchor="ctr">
                    <a:lnL>
                      <a:noFill/>
                    </a:lnL>
                    <a:lnR>
                      <a:noFill/>
                    </a:lnR>
                    <a:lnT>
                      <a:noFill/>
                    </a:lnT>
                    <a:lnB>
                      <a:noFill/>
                    </a:lnB>
                  </a:tcPr>
                </a:tc>
                <a:tc rowSpan="2">
                  <a:txBody>
                    <a:bodyPr/>
                    <a:lstStyle/>
                    <a:p>
                      <a:pPr marL="114300" marR="0" algn="just">
                        <a:lnSpc>
                          <a:spcPct val="150000"/>
                        </a:lnSpc>
                        <a:spcBef>
                          <a:spcPts val="0"/>
                        </a:spcBef>
                        <a:spcAft>
                          <a:spcPts val="0"/>
                        </a:spcAft>
                      </a:pPr>
                      <a:r>
                        <a:rPr lang="en-US" sz="1400" dirty="0">
                          <a:latin typeface="Times New Roman"/>
                          <a:ea typeface="Times New Roman"/>
                          <a:cs typeface="Times New Roman"/>
                        </a:rPr>
                        <a:t>• "Turf" protection </a:t>
                      </a:r>
                      <a:r>
                        <a:rPr lang="en-US" sz="1400" dirty="0" smtClean="0">
                          <a:latin typeface="Times New Roman"/>
                          <a:ea typeface="Times New Roman"/>
                          <a:cs typeface="Times New Roman"/>
                        </a:rPr>
                        <a:t>(NIH</a:t>
                      </a:r>
                      <a:r>
                        <a:rPr lang="en-US" sz="1400" baseline="0" dirty="0" smtClean="0">
                          <a:latin typeface="Times New Roman"/>
                          <a:ea typeface="Times New Roman"/>
                          <a:cs typeface="Times New Roman"/>
                        </a:rPr>
                        <a:t> SYNDROME)</a:t>
                      </a:r>
                      <a:endParaRPr lang="en-ZW" sz="1400" dirty="0">
                        <a:latin typeface="Arial"/>
                        <a:ea typeface="Times New Roman"/>
                        <a:cs typeface="Times New Roman"/>
                      </a:endParaRPr>
                    </a:p>
                  </a:txBody>
                  <a:tcPr marL="0" marR="0" marT="0" marB="0" anchor="ctr">
                    <a:lnL>
                      <a:noFill/>
                    </a:lnL>
                    <a:lnR>
                      <a:noFill/>
                    </a:lnR>
                    <a:lnT>
                      <a:noFill/>
                    </a:lnT>
                    <a:lnB>
                      <a:noFill/>
                    </a:lnB>
                  </a:tcPr>
                </a:tc>
                <a:tc>
                  <a:txBody>
                    <a:bodyPr/>
                    <a:lstStyle/>
                    <a:p>
                      <a:pPr marL="205740" marR="0" algn="just">
                        <a:lnSpc>
                          <a:spcPct val="150000"/>
                        </a:lnSpc>
                        <a:spcBef>
                          <a:spcPts val="0"/>
                        </a:spcBef>
                        <a:spcAft>
                          <a:spcPts val="0"/>
                        </a:spcAft>
                      </a:pPr>
                      <a:r>
                        <a:rPr lang="en-US" sz="1400">
                          <a:latin typeface="Times New Roman"/>
                          <a:ea typeface="Times New Roman"/>
                          <a:cs typeface="Times New Roman"/>
                        </a:rPr>
                        <a:t>over value </a:t>
                      </a:r>
                      <a:endParaRPr lang="en-ZW" sz="1400">
                        <a:latin typeface="Arial"/>
                        <a:ea typeface="Times New Roman"/>
                        <a:cs typeface="Times New Roman"/>
                      </a:endParaRPr>
                    </a:p>
                  </a:txBody>
                  <a:tcPr marL="0" marR="0" marT="0" marB="0" anchor="ctr">
                    <a:lnL>
                      <a:noFill/>
                    </a:lnL>
                    <a:lnR>
                      <a:noFill/>
                    </a:lnR>
                    <a:lnT>
                      <a:noFill/>
                    </a:lnT>
                    <a:lnB>
                      <a:noFill/>
                    </a:lnB>
                  </a:tcPr>
                </a:tc>
              </a:tr>
              <a:tr h="293773">
                <a:tc>
                  <a:txBody>
                    <a:bodyPr/>
                    <a:lstStyle/>
                    <a:p>
                      <a:pPr marL="91440" marR="0" algn="just">
                        <a:lnSpc>
                          <a:spcPct val="150000"/>
                        </a:lnSpc>
                        <a:spcBef>
                          <a:spcPts val="0"/>
                        </a:spcBef>
                        <a:spcAft>
                          <a:spcPts val="0"/>
                        </a:spcAft>
                      </a:pPr>
                      <a:r>
                        <a:rPr lang="en-US" sz="1400">
                          <a:latin typeface="Times New Roman"/>
                          <a:ea typeface="Times New Roman"/>
                          <a:cs typeface="Times New Roman"/>
                        </a:rPr>
                        <a:t>control </a:t>
                      </a:r>
                      <a:endParaRPr lang="en-ZW" sz="1400">
                        <a:latin typeface="Arial"/>
                        <a:ea typeface="Times New Roman"/>
                        <a:cs typeface="Times New Roman"/>
                      </a:endParaRPr>
                    </a:p>
                  </a:txBody>
                  <a:tcPr marL="0" marR="0" marT="0" marB="0" anchor="ctr">
                    <a:lnL>
                      <a:noFill/>
                    </a:lnL>
                    <a:lnR>
                      <a:noFill/>
                    </a:lnR>
                    <a:lnT>
                      <a:noFill/>
                    </a:lnT>
                    <a:lnB>
                      <a:noFill/>
                    </a:lnB>
                  </a:tcPr>
                </a:tc>
                <a:tc>
                  <a:txBody>
                    <a:bodyPr/>
                    <a:lstStyle/>
                    <a:p>
                      <a:pPr marL="132080" marR="0" algn="just">
                        <a:lnSpc>
                          <a:spcPct val="150000"/>
                        </a:lnSpc>
                        <a:spcBef>
                          <a:spcPts val="0"/>
                        </a:spcBef>
                        <a:spcAft>
                          <a:spcPts val="0"/>
                        </a:spcAft>
                      </a:pPr>
                      <a:r>
                        <a:rPr lang="en-US" sz="1400">
                          <a:latin typeface="Times New Roman"/>
                          <a:ea typeface="Times New Roman"/>
                          <a:cs typeface="Times New Roman"/>
                        </a:rPr>
                        <a:t>• Responsibility </a:t>
                      </a:r>
                      <a:endParaRPr lang="en-ZW" sz="1400">
                        <a:latin typeface="Arial"/>
                        <a:ea typeface="Times New Roman"/>
                        <a:cs typeface="Times New Roman"/>
                      </a:endParaRPr>
                    </a:p>
                  </a:txBody>
                  <a:tcPr marL="0" marR="0" marT="0" marB="0" anchor="ctr">
                    <a:lnL>
                      <a:noFill/>
                    </a:lnL>
                    <a:lnR>
                      <a:noFill/>
                    </a:lnR>
                    <a:lnT>
                      <a:noFill/>
                    </a:lnT>
                    <a:lnB>
                      <a:noFill/>
                    </a:lnB>
                  </a:tcPr>
                </a:tc>
                <a:tc>
                  <a:txBody>
                    <a:bodyPr/>
                    <a:lstStyle/>
                    <a:p>
                      <a:pPr marL="146050" marR="0" algn="just">
                        <a:lnSpc>
                          <a:spcPct val="150000"/>
                        </a:lnSpc>
                        <a:spcBef>
                          <a:spcPts val="0"/>
                        </a:spcBef>
                        <a:spcAft>
                          <a:spcPts val="0"/>
                        </a:spcAft>
                      </a:pPr>
                      <a:r>
                        <a:rPr lang="en-US" sz="1400">
                          <a:latin typeface="Times New Roman"/>
                          <a:ea typeface="Times New Roman"/>
                          <a:cs typeface="Times New Roman"/>
                        </a:rPr>
                        <a:t>• No vision from </a:t>
                      </a:r>
                      <a:endParaRPr lang="en-ZW" sz="1400">
                        <a:latin typeface="Arial"/>
                        <a:ea typeface="Times New Roman"/>
                        <a:cs typeface="Times New Roman"/>
                      </a:endParaRPr>
                    </a:p>
                  </a:txBody>
                  <a:tcPr marL="0" marR="0" marT="0" marB="0" anchor="ctr">
                    <a:lnL>
                      <a:noFill/>
                    </a:lnL>
                    <a:lnR>
                      <a:noFill/>
                    </a:lnR>
                    <a:lnT>
                      <a:noFill/>
                    </a:lnT>
                    <a:lnB>
                      <a:noFill/>
                    </a:lnB>
                  </a:tcPr>
                </a:tc>
                <a:tc>
                  <a:txBody>
                    <a:bodyPr/>
                    <a:lstStyle/>
                    <a:p>
                      <a:pPr marL="210185" marR="0" algn="just">
                        <a:lnSpc>
                          <a:spcPct val="150000"/>
                        </a:lnSpc>
                        <a:spcBef>
                          <a:spcPts val="0"/>
                        </a:spcBef>
                        <a:spcAft>
                          <a:spcPts val="0"/>
                        </a:spcAft>
                      </a:pPr>
                      <a:r>
                        <a:rPr lang="en-US" sz="1400">
                          <a:latin typeface="Times New Roman"/>
                          <a:ea typeface="Times New Roman"/>
                          <a:cs typeface="Times New Roman"/>
                        </a:rPr>
                        <a:t>requirements </a:t>
                      </a:r>
                      <a:endParaRPr lang="en-ZW" sz="1400">
                        <a:latin typeface="Arial"/>
                        <a:ea typeface="Times New Roman"/>
                        <a:cs typeface="Times New Roman"/>
                      </a:endParaRPr>
                    </a:p>
                  </a:txBody>
                  <a:tcPr marL="0" marR="0" marT="0" marB="0" anchor="ctr">
                    <a:lnL>
                      <a:noFill/>
                    </a:lnL>
                    <a:lnR>
                      <a:noFill/>
                    </a:lnR>
                    <a:lnT>
                      <a:noFill/>
                    </a:lnT>
                    <a:lnB>
                      <a:noFill/>
                    </a:lnB>
                  </a:tcPr>
                </a:tc>
                <a:tc vMerge="1">
                  <a:txBody>
                    <a:bodyPr/>
                    <a:lstStyle/>
                    <a:p>
                      <a:endParaRPr lang="en-ZW"/>
                    </a:p>
                  </a:txBody>
                  <a:tcPr/>
                </a:tc>
                <a:tc>
                  <a:txBody>
                    <a:bodyPr/>
                    <a:lstStyle/>
                    <a:p>
                      <a:pPr marL="205740" marR="0" algn="just">
                        <a:lnSpc>
                          <a:spcPct val="150000"/>
                        </a:lnSpc>
                        <a:spcBef>
                          <a:spcPts val="0"/>
                        </a:spcBef>
                        <a:spcAft>
                          <a:spcPts val="0"/>
                        </a:spcAft>
                      </a:pPr>
                      <a:r>
                        <a:rPr lang="en-US" sz="1400">
                          <a:latin typeface="Times New Roman"/>
                          <a:ea typeface="Times New Roman"/>
                          <a:cs typeface="Times New Roman"/>
                        </a:rPr>
                        <a:t>and norm </a:t>
                      </a:r>
                      <a:endParaRPr lang="en-ZW" sz="1400">
                        <a:latin typeface="Arial"/>
                        <a:ea typeface="Times New Roman"/>
                        <a:cs typeface="Times New Roman"/>
                      </a:endParaRPr>
                    </a:p>
                  </a:txBody>
                  <a:tcPr marL="0" marR="0" marT="0" marB="0" anchor="ctr">
                    <a:lnL>
                      <a:noFill/>
                    </a:lnL>
                    <a:lnR>
                      <a:noFill/>
                    </a:lnR>
                    <a:lnT>
                      <a:noFill/>
                    </a:lnT>
                    <a:lnB>
                      <a:noFill/>
                    </a:lnB>
                  </a:tcPr>
                </a:tc>
              </a:tr>
              <a:tr h="293773">
                <a:tc>
                  <a:txBody>
                    <a:bodyPr/>
                    <a:lstStyle/>
                    <a:p>
                      <a:pPr marL="91440" marR="0" algn="just">
                        <a:lnSpc>
                          <a:spcPct val="150000"/>
                        </a:lnSpc>
                        <a:spcBef>
                          <a:spcPts val="0"/>
                        </a:spcBef>
                        <a:spcAft>
                          <a:spcPts val="0"/>
                        </a:spcAft>
                      </a:pPr>
                      <a:r>
                        <a:rPr lang="en-US" sz="1400">
                          <a:latin typeface="Times New Roman"/>
                          <a:ea typeface="Times New Roman"/>
                          <a:cs typeface="Times New Roman"/>
                        </a:rPr>
                        <a:t>systems </a:t>
                      </a:r>
                      <a:endParaRPr lang="en-ZW" sz="1400">
                        <a:latin typeface="Arial"/>
                        <a:ea typeface="Times New Roman"/>
                        <a:cs typeface="Times New Roman"/>
                      </a:endParaRPr>
                    </a:p>
                  </a:txBody>
                  <a:tcPr marL="0" marR="0" marT="0" marB="0" anchor="ctr">
                    <a:lnL>
                      <a:noFill/>
                    </a:lnL>
                    <a:lnR>
                      <a:noFill/>
                    </a:lnR>
                    <a:lnT>
                      <a:noFill/>
                    </a:lnT>
                    <a:lnB>
                      <a:noFill/>
                    </a:lnB>
                  </a:tcPr>
                </a:tc>
                <a:tc>
                  <a:txBody>
                    <a:bodyPr/>
                    <a:lstStyle/>
                    <a:p>
                      <a:pPr marL="200660" marR="0" algn="just">
                        <a:lnSpc>
                          <a:spcPct val="150000"/>
                        </a:lnSpc>
                        <a:spcBef>
                          <a:spcPts val="0"/>
                        </a:spcBef>
                        <a:spcAft>
                          <a:spcPts val="0"/>
                        </a:spcAft>
                      </a:pPr>
                      <a:r>
                        <a:rPr lang="en-US" sz="1400">
                          <a:latin typeface="Times New Roman"/>
                          <a:ea typeface="Times New Roman"/>
                          <a:cs typeface="Times New Roman"/>
                        </a:rPr>
                        <a:t>without </a:t>
                      </a:r>
                      <a:endParaRPr lang="en-ZW" sz="1400">
                        <a:latin typeface="Arial"/>
                        <a:ea typeface="Times New Roman"/>
                        <a:cs typeface="Times New Roman"/>
                      </a:endParaRPr>
                    </a:p>
                  </a:txBody>
                  <a:tcPr marL="0" marR="0" marT="0" marB="0" anchor="ctr">
                    <a:lnL>
                      <a:noFill/>
                    </a:lnL>
                    <a:lnR>
                      <a:noFill/>
                    </a:lnR>
                    <a:lnT>
                      <a:noFill/>
                    </a:lnT>
                    <a:lnB>
                      <a:noFill/>
                    </a:lnB>
                  </a:tcPr>
                </a:tc>
                <a:tc>
                  <a:txBody>
                    <a:bodyPr/>
                    <a:lstStyle/>
                    <a:p>
                      <a:pPr marL="228600" marR="0" algn="just">
                        <a:lnSpc>
                          <a:spcPct val="150000"/>
                        </a:lnSpc>
                        <a:spcBef>
                          <a:spcPts val="0"/>
                        </a:spcBef>
                        <a:spcAft>
                          <a:spcPts val="0"/>
                        </a:spcAft>
                      </a:pPr>
                      <a:r>
                        <a:rPr lang="en-US" sz="1400">
                          <a:latin typeface="Times New Roman"/>
                          <a:ea typeface="Times New Roman"/>
                          <a:cs typeface="Times New Roman"/>
                        </a:rPr>
                        <a:t>the top </a:t>
                      </a:r>
                      <a:endParaRPr lang="en-ZW" sz="1400">
                        <a:latin typeface="Arial"/>
                        <a:ea typeface="Times New Roman"/>
                        <a:cs typeface="Times New Roman"/>
                      </a:endParaRPr>
                    </a:p>
                  </a:txBody>
                  <a:tcPr marL="0" marR="0" marT="0" marB="0" anchor="ctr">
                    <a:lnL>
                      <a:noFill/>
                    </a:lnL>
                    <a:lnR>
                      <a:noFill/>
                    </a:lnR>
                    <a:lnT>
                      <a:noFill/>
                    </a:lnT>
                    <a:lnB>
                      <a:noFill/>
                    </a:lnB>
                  </a:tcPr>
                </a:tc>
                <a:tc>
                  <a:txBody>
                    <a:bodyPr/>
                    <a:lstStyle/>
                    <a:p>
                      <a:pPr marL="123190" marR="0" algn="just">
                        <a:lnSpc>
                          <a:spcPct val="150000"/>
                        </a:lnSpc>
                        <a:spcBef>
                          <a:spcPts val="0"/>
                        </a:spcBef>
                        <a:spcAft>
                          <a:spcPts val="0"/>
                        </a:spcAft>
                      </a:pPr>
                      <a:r>
                        <a:rPr lang="en-US" sz="1400">
                          <a:latin typeface="Times New Roman"/>
                          <a:ea typeface="Times New Roman"/>
                          <a:cs typeface="Times New Roman"/>
                        </a:rPr>
                        <a:t>• Over-reliance on </a:t>
                      </a:r>
                      <a:endParaRPr lang="en-ZW" sz="1400">
                        <a:latin typeface="Arial"/>
                        <a:ea typeface="Times New Roman"/>
                        <a:cs typeface="Times New Roman"/>
                      </a:endParaRPr>
                    </a:p>
                  </a:txBody>
                  <a:tcPr marL="0" marR="0" marT="0" marB="0" anchor="ctr">
                    <a:lnL>
                      <a:noFill/>
                    </a:lnL>
                    <a:lnR>
                      <a:noFill/>
                    </a:lnR>
                    <a:lnT>
                      <a:noFill/>
                    </a:lnT>
                    <a:lnB>
                      <a:noFill/>
                    </a:lnB>
                  </a:tcPr>
                </a:tc>
                <a:tc>
                  <a:txBody>
                    <a:bodyPr/>
                    <a:lstStyle/>
                    <a:p>
                      <a:pPr marL="114300" marR="0" algn="just">
                        <a:lnSpc>
                          <a:spcPct val="150000"/>
                        </a:lnSpc>
                        <a:spcBef>
                          <a:spcPts val="0"/>
                        </a:spcBef>
                        <a:spcAft>
                          <a:spcPts val="0"/>
                        </a:spcAft>
                      </a:pPr>
                      <a:r>
                        <a:rPr lang="en-US" sz="1400">
                          <a:latin typeface="Times New Roman"/>
                          <a:ea typeface="Times New Roman"/>
                          <a:cs typeface="Times New Roman"/>
                        </a:rPr>
                        <a:t>• Complacency </a:t>
                      </a:r>
                      <a:endParaRPr lang="en-ZW" sz="1400">
                        <a:latin typeface="Arial"/>
                        <a:ea typeface="Times New Roman"/>
                        <a:cs typeface="Times New Roman"/>
                      </a:endParaRPr>
                    </a:p>
                  </a:txBody>
                  <a:tcPr marL="0" marR="0" marT="0" marB="0" anchor="ctr">
                    <a:lnL>
                      <a:noFill/>
                    </a:lnL>
                    <a:lnR>
                      <a:noFill/>
                    </a:lnR>
                    <a:lnT>
                      <a:noFill/>
                    </a:lnT>
                    <a:lnB>
                      <a:noFill/>
                    </a:lnB>
                  </a:tcPr>
                </a:tc>
                <a:tc>
                  <a:txBody>
                    <a:bodyPr/>
                    <a:lstStyle/>
                    <a:p>
                      <a:pPr marL="205740" marR="0" algn="just">
                        <a:lnSpc>
                          <a:spcPct val="150000"/>
                        </a:lnSpc>
                        <a:spcBef>
                          <a:spcPts val="0"/>
                        </a:spcBef>
                        <a:spcAft>
                          <a:spcPts val="0"/>
                        </a:spcAft>
                      </a:pPr>
                      <a:r>
                        <a:rPr lang="en-US" sz="1400">
                          <a:latin typeface="Times New Roman"/>
                          <a:ea typeface="Times New Roman"/>
                          <a:cs typeface="Times New Roman"/>
                        </a:rPr>
                        <a:t>priorities </a:t>
                      </a:r>
                      <a:endParaRPr lang="en-ZW" sz="1400">
                        <a:latin typeface="Arial"/>
                        <a:ea typeface="Times New Roman"/>
                        <a:cs typeface="Times New Roman"/>
                      </a:endParaRPr>
                    </a:p>
                  </a:txBody>
                  <a:tcPr marL="0" marR="0" marT="0" marB="0" anchor="ctr">
                    <a:lnL>
                      <a:noFill/>
                    </a:lnL>
                    <a:lnR>
                      <a:noFill/>
                    </a:lnR>
                    <a:lnT>
                      <a:noFill/>
                    </a:lnT>
                    <a:lnB>
                      <a:noFill/>
                    </a:lnB>
                  </a:tcPr>
                </a:tc>
              </a:tr>
              <a:tr h="293773">
                <a:tc>
                  <a:txBody>
                    <a:bodyPr/>
                    <a:lstStyle/>
                    <a:p>
                      <a:pPr marL="8890" marR="0" algn="just">
                        <a:lnSpc>
                          <a:spcPct val="150000"/>
                        </a:lnSpc>
                        <a:spcBef>
                          <a:spcPts val="0"/>
                        </a:spcBef>
                        <a:spcAft>
                          <a:spcPts val="0"/>
                        </a:spcAft>
                      </a:pPr>
                      <a:r>
                        <a:rPr lang="en-US" sz="1400">
                          <a:latin typeface="Times New Roman"/>
                          <a:ea typeface="Times New Roman"/>
                          <a:cs typeface="Times New Roman"/>
                        </a:rPr>
                        <a:t>• Inflexible </a:t>
                      </a:r>
                      <a:endParaRPr lang="en-ZW" sz="1400">
                        <a:latin typeface="Arial"/>
                        <a:ea typeface="Times New Roman"/>
                        <a:cs typeface="Times New Roman"/>
                      </a:endParaRPr>
                    </a:p>
                  </a:txBody>
                  <a:tcPr marL="0" marR="0" marT="0" marB="0" anchor="ctr">
                    <a:lnL>
                      <a:noFill/>
                    </a:lnL>
                    <a:lnR>
                      <a:noFill/>
                    </a:lnR>
                    <a:lnT>
                      <a:noFill/>
                    </a:lnT>
                    <a:lnB>
                      <a:noFill/>
                    </a:lnB>
                  </a:tcPr>
                </a:tc>
                <a:tc>
                  <a:txBody>
                    <a:bodyPr/>
                    <a:lstStyle/>
                    <a:p>
                      <a:pPr marL="200660" marR="0" algn="just">
                        <a:lnSpc>
                          <a:spcPct val="150000"/>
                        </a:lnSpc>
                        <a:spcBef>
                          <a:spcPts val="0"/>
                        </a:spcBef>
                        <a:spcAft>
                          <a:spcPts val="0"/>
                        </a:spcAft>
                      </a:pPr>
                      <a:r>
                        <a:rPr lang="en-US" sz="1400">
                          <a:latin typeface="Times New Roman"/>
                          <a:ea typeface="Times New Roman"/>
                          <a:cs typeface="Times New Roman"/>
                        </a:rPr>
                        <a:t>authority </a:t>
                      </a:r>
                      <a:endParaRPr lang="en-ZW" sz="1400">
                        <a:latin typeface="Arial"/>
                        <a:ea typeface="Times New Roman"/>
                        <a:cs typeface="Times New Roman"/>
                      </a:endParaRPr>
                    </a:p>
                  </a:txBody>
                  <a:tcPr marL="0" marR="0" marT="0" marB="0" anchor="ctr">
                    <a:lnL>
                      <a:noFill/>
                    </a:lnL>
                    <a:lnR>
                      <a:noFill/>
                    </a:lnR>
                    <a:lnT>
                      <a:noFill/>
                    </a:lnT>
                    <a:lnB>
                      <a:noFill/>
                    </a:lnB>
                  </a:tcPr>
                </a:tc>
                <a:tc>
                  <a:txBody>
                    <a:bodyPr/>
                    <a:lstStyle/>
                    <a:p>
                      <a:pPr marL="146050" marR="0" algn="just">
                        <a:lnSpc>
                          <a:spcPct val="150000"/>
                        </a:lnSpc>
                        <a:spcBef>
                          <a:spcPts val="0"/>
                        </a:spcBef>
                        <a:spcAft>
                          <a:spcPts val="0"/>
                        </a:spcAft>
                      </a:pPr>
                      <a:r>
                        <a:rPr lang="en-US" sz="1400">
                          <a:latin typeface="Times New Roman"/>
                          <a:ea typeface="Times New Roman"/>
                          <a:cs typeface="Times New Roman"/>
                        </a:rPr>
                        <a:t>• Lack of </a:t>
                      </a:r>
                      <a:endParaRPr lang="en-ZW" sz="1400">
                        <a:latin typeface="Arial"/>
                        <a:ea typeface="Times New Roman"/>
                        <a:cs typeface="Times New Roman"/>
                      </a:endParaRPr>
                    </a:p>
                  </a:txBody>
                  <a:tcPr marL="0" marR="0" marT="0" marB="0" anchor="ctr">
                    <a:lnL>
                      <a:noFill/>
                    </a:lnL>
                    <a:lnR>
                      <a:noFill/>
                    </a:lnR>
                    <a:lnT>
                      <a:noFill/>
                    </a:lnT>
                    <a:lnB>
                      <a:noFill/>
                    </a:lnB>
                  </a:tcPr>
                </a:tc>
                <a:tc>
                  <a:txBody>
                    <a:bodyPr/>
                    <a:lstStyle/>
                    <a:p>
                      <a:pPr marL="210185" marR="0" algn="just">
                        <a:lnSpc>
                          <a:spcPct val="150000"/>
                        </a:lnSpc>
                        <a:spcBef>
                          <a:spcPts val="0"/>
                        </a:spcBef>
                        <a:spcAft>
                          <a:spcPts val="0"/>
                        </a:spcAft>
                      </a:pPr>
                      <a:r>
                        <a:rPr lang="en-US" sz="1400">
                          <a:latin typeface="Times New Roman"/>
                          <a:ea typeface="Times New Roman"/>
                          <a:cs typeface="Times New Roman"/>
                        </a:rPr>
                        <a:t>established rules </a:t>
                      </a:r>
                      <a:endParaRPr lang="en-ZW" sz="1400">
                        <a:latin typeface="Arial"/>
                        <a:ea typeface="Times New Roman"/>
                        <a:cs typeface="Times New Roman"/>
                      </a:endParaRPr>
                    </a:p>
                  </a:txBody>
                  <a:tcPr marL="0" marR="0" marT="0" marB="0" anchor="ctr">
                    <a:lnL>
                      <a:noFill/>
                    </a:lnL>
                    <a:lnR>
                      <a:noFill/>
                    </a:lnR>
                    <a:lnT>
                      <a:noFill/>
                    </a:lnT>
                    <a:lnB>
                      <a:noFill/>
                    </a:lnB>
                  </a:tcPr>
                </a:tc>
                <a:tc>
                  <a:txBody>
                    <a:bodyPr/>
                    <a:lstStyle/>
                    <a:p>
                      <a:pPr marL="114300" marR="0" algn="just">
                        <a:lnSpc>
                          <a:spcPct val="150000"/>
                        </a:lnSpc>
                        <a:spcBef>
                          <a:spcPts val="0"/>
                        </a:spcBef>
                        <a:spcAft>
                          <a:spcPts val="0"/>
                        </a:spcAft>
                      </a:pPr>
                      <a:r>
                        <a:rPr lang="en-US" sz="1400">
                          <a:latin typeface="Times New Roman"/>
                          <a:ea typeface="Times New Roman"/>
                          <a:cs typeface="Times New Roman"/>
                        </a:rPr>
                        <a:t>• Short-term </a:t>
                      </a:r>
                      <a:endParaRPr lang="en-ZW" sz="1400">
                        <a:latin typeface="Arial"/>
                        <a:ea typeface="Times New Roman"/>
                        <a:cs typeface="Times New Roman"/>
                      </a:endParaRPr>
                    </a:p>
                  </a:txBody>
                  <a:tcPr marL="0" marR="0" marT="0" marB="0" anchor="ctr">
                    <a:lnL>
                      <a:noFill/>
                    </a:lnL>
                    <a:lnR>
                      <a:noFill/>
                    </a:lnR>
                    <a:lnT>
                      <a:noFill/>
                    </a:lnT>
                    <a:lnB>
                      <a:noFill/>
                    </a:lnB>
                  </a:tcPr>
                </a:tc>
                <a:tc>
                  <a:txBody>
                    <a:bodyPr/>
                    <a:lstStyle/>
                    <a:p>
                      <a:pPr marL="104775" marR="0" algn="just">
                        <a:lnSpc>
                          <a:spcPct val="150000"/>
                        </a:lnSpc>
                        <a:spcBef>
                          <a:spcPts val="0"/>
                        </a:spcBef>
                        <a:spcAft>
                          <a:spcPts val="0"/>
                        </a:spcAft>
                      </a:pPr>
                      <a:r>
                        <a:rPr lang="en-US" sz="1400">
                          <a:latin typeface="Times New Roman"/>
                          <a:ea typeface="Times New Roman"/>
                          <a:cs typeface="Times New Roman"/>
                        </a:rPr>
                        <a:t>• Lack of fit of </a:t>
                      </a:r>
                      <a:endParaRPr lang="en-ZW" sz="1400">
                        <a:latin typeface="Arial"/>
                        <a:ea typeface="Times New Roman"/>
                        <a:cs typeface="Times New Roman"/>
                      </a:endParaRPr>
                    </a:p>
                  </a:txBody>
                  <a:tcPr marL="0" marR="0" marT="0" marB="0" anchor="ctr">
                    <a:lnL>
                      <a:noFill/>
                    </a:lnL>
                    <a:lnR>
                      <a:noFill/>
                    </a:lnR>
                    <a:lnT>
                      <a:noFill/>
                    </a:lnT>
                    <a:lnB>
                      <a:noFill/>
                    </a:lnB>
                  </a:tcPr>
                </a:tc>
              </a:tr>
              <a:tr h="293773">
                <a:tc>
                  <a:txBody>
                    <a:bodyPr/>
                    <a:lstStyle/>
                    <a:p>
                      <a:pPr marL="91440" marR="0" algn="just">
                        <a:lnSpc>
                          <a:spcPct val="150000"/>
                        </a:lnSpc>
                        <a:spcBef>
                          <a:spcPts val="0"/>
                        </a:spcBef>
                        <a:spcAft>
                          <a:spcPts val="0"/>
                        </a:spcAft>
                      </a:pPr>
                      <a:r>
                        <a:rPr lang="en-US" sz="1400">
                          <a:latin typeface="Times New Roman"/>
                          <a:ea typeface="Times New Roman"/>
                          <a:cs typeface="Times New Roman"/>
                        </a:rPr>
                        <a:t>budgeting </a:t>
                      </a:r>
                      <a:endParaRPr lang="en-ZW" sz="1400">
                        <a:latin typeface="Arial"/>
                        <a:ea typeface="Times New Roman"/>
                        <a:cs typeface="Times New Roman"/>
                      </a:endParaRPr>
                    </a:p>
                  </a:txBody>
                  <a:tcPr marL="0" marR="0" marT="0" marB="0" anchor="ctr">
                    <a:lnL>
                      <a:noFill/>
                    </a:lnL>
                    <a:lnR>
                      <a:noFill/>
                    </a:lnR>
                    <a:lnT>
                      <a:noFill/>
                    </a:lnT>
                    <a:lnB>
                      <a:noFill/>
                    </a:lnB>
                  </a:tcPr>
                </a:tc>
                <a:tc>
                  <a:txBody>
                    <a:bodyPr/>
                    <a:lstStyle/>
                    <a:p>
                      <a:pPr marL="132080" marR="0" algn="just">
                        <a:lnSpc>
                          <a:spcPct val="150000"/>
                        </a:lnSpc>
                        <a:spcBef>
                          <a:spcPts val="0"/>
                        </a:spcBef>
                        <a:spcAft>
                          <a:spcPts val="0"/>
                        </a:spcAft>
                      </a:pPr>
                      <a:r>
                        <a:rPr lang="en-US" sz="1400">
                          <a:latin typeface="Times New Roman"/>
                          <a:ea typeface="Times New Roman"/>
                          <a:cs typeface="Times New Roman"/>
                        </a:rPr>
                        <a:t>• Top-down </a:t>
                      </a:r>
                      <a:endParaRPr lang="en-ZW" sz="1400">
                        <a:latin typeface="Arial"/>
                        <a:ea typeface="Times New Roman"/>
                        <a:cs typeface="Times New Roman"/>
                      </a:endParaRPr>
                    </a:p>
                  </a:txBody>
                  <a:tcPr marL="0" marR="0" marT="0" marB="0" anchor="ctr">
                    <a:lnL>
                      <a:noFill/>
                    </a:lnL>
                    <a:lnR>
                      <a:noFill/>
                    </a:lnR>
                    <a:lnT>
                      <a:noFill/>
                    </a:lnT>
                    <a:lnB>
                      <a:noFill/>
                    </a:lnB>
                  </a:tcPr>
                </a:tc>
                <a:tc>
                  <a:txBody>
                    <a:bodyPr/>
                    <a:lstStyle/>
                    <a:p>
                      <a:pPr marL="228600" marR="0" algn="just">
                        <a:lnSpc>
                          <a:spcPct val="150000"/>
                        </a:lnSpc>
                        <a:spcBef>
                          <a:spcPts val="0"/>
                        </a:spcBef>
                        <a:spcAft>
                          <a:spcPts val="0"/>
                        </a:spcAft>
                      </a:pPr>
                      <a:r>
                        <a:rPr lang="en-US" sz="1400">
                          <a:latin typeface="Times New Roman"/>
                          <a:ea typeface="Times New Roman"/>
                          <a:cs typeface="Times New Roman"/>
                        </a:rPr>
                        <a:t>commitment </a:t>
                      </a:r>
                      <a:endParaRPr lang="en-ZW" sz="1400">
                        <a:latin typeface="Arial"/>
                        <a:ea typeface="Times New Roman"/>
                        <a:cs typeface="Times New Roman"/>
                      </a:endParaRPr>
                    </a:p>
                  </a:txBody>
                  <a:tcPr marL="0" marR="0" marT="0" marB="0" anchor="ctr">
                    <a:lnL>
                      <a:noFill/>
                    </a:lnL>
                    <a:lnR>
                      <a:noFill/>
                    </a:lnR>
                    <a:lnT>
                      <a:noFill/>
                    </a:lnT>
                    <a:lnB>
                      <a:noFill/>
                    </a:lnB>
                  </a:tcPr>
                </a:tc>
                <a:tc>
                  <a:txBody>
                    <a:bodyPr/>
                    <a:lstStyle/>
                    <a:p>
                      <a:pPr marL="210185" marR="0" algn="just">
                        <a:lnSpc>
                          <a:spcPct val="150000"/>
                        </a:lnSpc>
                        <a:spcBef>
                          <a:spcPts val="0"/>
                        </a:spcBef>
                        <a:spcAft>
                          <a:spcPts val="0"/>
                        </a:spcAft>
                      </a:pPr>
                      <a:r>
                        <a:rPr lang="en-US" sz="1400">
                          <a:latin typeface="Times New Roman"/>
                          <a:ea typeface="Times New Roman"/>
                          <a:cs typeface="Times New Roman"/>
                        </a:rPr>
                        <a:t>of thumb </a:t>
                      </a:r>
                      <a:endParaRPr lang="en-ZW" sz="1400">
                        <a:latin typeface="Arial"/>
                        <a:ea typeface="Times New Roman"/>
                        <a:cs typeface="Times New Roman"/>
                      </a:endParaRPr>
                    </a:p>
                  </a:txBody>
                  <a:tcPr marL="0" marR="0" marT="0" marB="0" anchor="ctr">
                    <a:lnL>
                      <a:noFill/>
                    </a:lnL>
                    <a:lnR>
                      <a:noFill/>
                    </a:lnR>
                    <a:lnT>
                      <a:noFill/>
                    </a:lnT>
                    <a:lnB>
                      <a:noFill/>
                    </a:lnB>
                  </a:tcPr>
                </a:tc>
                <a:tc>
                  <a:txBody>
                    <a:bodyPr/>
                    <a:lstStyle/>
                    <a:p>
                      <a:pPr marL="196215" marR="0" algn="just">
                        <a:lnSpc>
                          <a:spcPct val="150000"/>
                        </a:lnSpc>
                        <a:spcBef>
                          <a:spcPts val="0"/>
                        </a:spcBef>
                        <a:spcAft>
                          <a:spcPts val="0"/>
                        </a:spcAft>
                      </a:pPr>
                      <a:r>
                        <a:rPr lang="en-US" sz="1400">
                          <a:latin typeface="Times New Roman"/>
                          <a:ea typeface="Times New Roman"/>
                          <a:cs typeface="Times New Roman"/>
                        </a:rPr>
                        <a:t>orientation </a:t>
                      </a:r>
                      <a:endParaRPr lang="en-ZW" sz="1400">
                        <a:latin typeface="Arial"/>
                        <a:ea typeface="Times New Roman"/>
                        <a:cs typeface="Times New Roman"/>
                      </a:endParaRPr>
                    </a:p>
                  </a:txBody>
                  <a:tcPr marL="0" marR="0" marT="0" marB="0" anchor="ctr">
                    <a:lnL>
                      <a:noFill/>
                    </a:lnL>
                    <a:lnR>
                      <a:noFill/>
                    </a:lnR>
                    <a:lnT>
                      <a:noFill/>
                    </a:lnT>
                    <a:lnB>
                      <a:noFill/>
                    </a:lnB>
                  </a:tcPr>
                </a:tc>
                <a:tc>
                  <a:txBody>
                    <a:bodyPr/>
                    <a:lstStyle/>
                    <a:p>
                      <a:pPr marL="205740" marR="0" algn="just">
                        <a:lnSpc>
                          <a:spcPct val="150000"/>
                        </a:lnSpc>
                        <a:spcBef>
                          <a:spcPts val="0"/>
                        </a:spcBef>
                        <a:spcAft>
                          <a:spcPts val="0"/>
                        </a:spcAft>
                      </a:pPr>
                      <a:r>
                        <a:rPr lang="en-US" sz="1400">
                          <a:latin typeface="Times New Roman"/>
                          <a:ea typeface="Times New Roman"/>
                          <a:cs typeface="Times New Roman"/>
                        </a:rPr>
                        <a:t>values with </a:t>
                      </a:r>
                      <a:endParaRPr lang="en-ZW" sz="1400">
                        <a:latin typeface="Arial"/>
                        <a:ea typeface="Times New Roman"/>
                        <a:cs typeface="Times New Roman"/>
                      </a:endParaRPr>
                    </a:p>
                  </a:txBody>
                  <a:tcPr marL="0" marR="0" marT="0" marB="0" anchor="ctr">
                    <a:lnL>
                      <a:noFill/>
                    </a:lnL>
                    <a:lnR>
                      <a:noFill/>
                    </a:lnR>
                    <a:lnT>
                      <a:noFill/>
                    </a:lnT>
                    <a:lnB>
                      <a:noFill/>
                    </a:lnB>
                  </a:tcPr>
                </a:tc>
              </a:tr>
              <a:tr h="293773">
                <a:tc>
                  <a:txBody>
                    <a:bodyPr/>
                    <a:lstStyle/>
                    <a:p>
                      <a:pPr marL="91440" marR="0" algn="just">
                        <a:lnSpc>
                          <a:spcPct val="150000"/>
                        </a:lnSpc>
                        <a:spcBef>
                          <a:spcPts val="0"/>
                        </a:spcBef>
                        <a:spcAft>
                          <a:spcPts val="0"/>
                        </a:spcAft>
                      </a:pPr>
                      <a:r>
                        <a:rPr lang="en-US" sz="1400">
                          <a:latin typeface="Times New Roman"/>
                          <a:ea typeface="Times New Roman"/>
                          <a:cs typeface="Times New Roman"/>
                        </a:rPr>
                        <a:t>systems </a:t>
                      </a:r>
                      <a:endParaRPr lang="en-ZW" sz="1400">
                        <a:latin typeface="Arial"/>
                        <a:ea typeface="Times New Roman"/>
                        <a:cs typeface="Times New Roman"/>
                      </a:endParaRPr>
                    </a:p>
                  </a:txBody>
                  <a:tcPr marL="0" marR="0" marT="0" marB="0" anchor="ctr">
                    <a:lnL>
                      <a:noFill/>
                    </a:lnL>
                    <a:lnR>
                      <a:noFill/>
                    </a:lnR>
                    <a:lnT>
                      <a:noFill/>
                    </a:lnT>
                    <a:lnB>
                      <a:noFill/>
                    </a:lnB>
                  </a:tcPr>
                </a:tc>
                <a:tc>
                  <a:txBody>
                    <a:bodyPr/>
                    <a:lstStyle/>
                    <a:p>
                      <a:pPr marL="200660" marR="0" algn="just">
                        <a:lnSpc>
                          <a:spcPct val="150000"/>
                        </a:lnSpc>
                        <a:spcBef>
                          <a:spcPts val="0"/>
                        </a:spcBef>
                        <a:spcAft>
                          <a:spcPts val="0"/>
                        </a:spcAft>
                      </a:pPr>
                      <a:r>
                        <a:rPr lang="en-US" sz="1400">
                          <a:latin typeface="Times New Roman"/>
                          <a:ea typeface="Times New Roman"/>
                          <a:cs typeface="Times New Roman"/>
                        </a:rPr>
                        <a:t>management </a:t>
                      </a:r>
                      <a:endParaRPr lang="en-ZW" sz="1400">
                        <a:latin typeface="Arial"/>
                        <a:ea typeface="Times New Roman"/>
                        <a:cs typeface="Times New Roman"/>
                      </a:endParaRPr>
                    </a:p>
                  </a:txBody>
                  <a:tcPr marL="0" marR="0" marT="0" marB="0" anchor="ctr">
                    <a:lnL>
                      <a:noFill/>
                    </a:lnL>
                    <a:lnR>
                      <a:noFill/>
                    </a:lnR>
                    <a:lnT>
                      <a:noFill/>
                    </a:lnT>
                    <a:lnB>
                      <a:noFill/>
                    </a:lnB>
                  </a:tcPr>
                </a:tc>
                <a:tc>
                  <a:txBody>
                    <a:bodyPr/>
                    <a:lstStyle/>
                    <a:p>
                      <a:pPr marL="228600" marR="0" algn="just">
                        <a:lnSpc>
                          <a:spcPct val="150000"/>
                        </a:lnSpc>
                        <a:spcBef>
                          <a:spcPts val="0"/>
                        </a:spcBef>
                        <a:spcAft>
                          <a:spcPts val="0"/>
                        </a:spcAft>
                      </a:pPr>
                      <a:r>
                        <a:rPr lang="en-US" sz="1400">
                          <a:latin typeface="Times New Roman"/>
                          <a:ea typeface="Times New Roman"/>
                          <a:cs typeface="Times New Roman"/>
                        </a:rPr>
                        <a:t>from senior </a:t>
                      </a:r>
                      <a:endParaRPr lang="en-ZW" sz="1400">
                        <a:latin typeface="Arial"/>
                        <a:ea typeface="Times New Roman"/>
                        <a:cs typeface="Times New Roman"/>
                      </a:endParaRPr>
                    </a:p>
                  </a:txBody>
                  <a:tcPr marL="0" marR="0" marT="0" marB="0" anchor="ctr">
                    <a:lnL>
                      <a:noFill/>
                    </a:lnL>
                    <a:lnR>
                      <a:noFill/>
                    </a:lnR>
                    <a:lnT>
                      <a:noFill/>
                    </a:lnT>
                    <a:lnB>
                      <a:noFill/>
                    </a:lnB>
                  </a:tcPr>
                </a:tc>
                <a:tc>
                  <a:txBody>
                    <a:bodyPr/>
                    <a:lstStyle/>
                    <a:p>
                      <a:pPr marL="123190" marR="0" algn="just">
                        <a:lnSpc>
                          <a:spcPct val="150000"/>
                        </a:lnSpc>
                        <a:spcBef>
                          <a:spcPts val="0"/>
                        </a:spcBef>
                        <a:spcAft>
                          <a:spcPts val="0"/>
                        </a:spcAft>
                      </a:pPr>
                      <a:r>
                        <a:rPr lang="en-US" sz="1400">
                          <a:latin typeface="Times New Roman"/>
                          <a:ea typeface="Times New Roman"/>
                          <a:cs typeface="Times New Roman"/>
                        </a:rPr>
                        <a:t>• Unrealistic </a:t>
                      </a:r>
                      <a:endParaRPr lang="en-ZW" sz="1400">
                        <a:latin typeface="Arial"/>
                        <a:ea typeface="Times New Roman"/>
                        <a:cs typeface="Times New Roman"/>
                      </a:endParaRPr>
                    </a:p>
                  </a:txBody>
                  <a:tcPr marL="0" marR="0" marT="0" marB="0" anchor="ctr">
                    <a:lnL>
                      <a:noFill/>
                    </a:lnL>
                    <a:lnR>
                      <a:noFill/>
                    </a:lnR>
                    <a:lnT>
                      <a:noFill/>
                    </a:lnT>
                    <a:lnB>
                      <a:noFill/>
                    </a:lnB>
                  </a:tcPr>
                </a:tc>
                <a:tc>
                  <a:txBody>
                    <a:bodyPr/>
                    <a:lstStyle/>
                    <a:p>
                      <a:pPr marL="114300" marR="0" algn="just">
                        <a:lnSpc>
                          <a:spcPct val="150000"/>
                        </a:lnSpc>
                        <a:spcBef>
                          <a:spcPts val="0"/>
                        </a:spcBef>
                        <a:spcAft>
                          <a:spcPts val="0"/>
                        </a:spcAft>
                      </a:pPr>
                      <a:r>
                        <a:rPr lang="en-US" sz="1400">
                          <a:latin typeface="Times New Roman"/>
                          <a:ea typeface="Times New Roman"/>
                          <a:cs typeface="Times New Roman"/>
                        </a:rPr>
                        <a:t>• Inappropriate </a:t>
                      </a:r>
                      <a:endParaRPr lang="en-ZW" sz="1400">
                        <a:latin typeface="Arial"/>
                        <a:ea typeface="Times New Roman"/>
                        <a:cs typeface="Times New Roman"/>
                      </a:endParaRPr>
                    </a:p>
                  </a:txBody>
                  <a:tcPr marL="0" marR="0" marT="0" marB="0" anchor="ctr">
                    <a:lnL>
                      <a:noFill/>
                    </a:lnL>
                    <a:lnR>
                      <a:noFill/>
                    </a:lnR>
                    <a:lnT>
                      <a:noFill/>
                    </a:lnT>
                    <a:lnB>
                      <a:noFill/>
                    </a:lnB>
                  </a:tcPr>
                </a:tc>
                <a:tc>
                  <a:txBody>
                    <a:bodyPr/>
                    <a:lstStyle/>
                    <a:p>
                      <a:pPr marL="205740" marR="0" algn="just">
                        <a:lnSpc>
                          <a:spcPct val="150000"/>
                        </a:lnSpc>
                        <a:spcBef>
                          <a:spcPts val="0"/>
                        </a:spcBef>
                        <a:spcAft>
                          <a:spcPts val="0"/>
                        </a:spcAft>
                      </a:pPr>
                      <a:r>
                        <a:rPr lang="en-US" sz="1400">
                          <a:latin typeface="Times New Roman"/>
                          <a:ea typeface="Times New Roman"/>
                          <a:cs typeface="Times New Roman"/>
                        </a:rPr>
                        <a:t>current </a:t>
                      </a:r>
                      <a:endParaRPr lang="en-ZW" sz="1400">
                        <a:latin typeface="Arial"/>
                        <a:ea typeface="Times New Roman"/>
                        <a:cs typeface="Times New Roman"/>
                      </a:endParaRPr>
                    </a:p>
                  </a:txBody>
                  <a:tcPr marL="0" marR="0" marT="0" marB="0" anchor="ctr">
                    <a:lnL>
                      <a:noFill/>
                    </a:lnL>
                    <a:lnR>
                      <a:noFill/>
                    </a:lnR>
                    <a:lnT>
                      <a:noFill/>
                    </a:lnT>
                    <a:lnB>
                      <a:noFill/>
                    </a:lnB>
                  </a:tcPr>
                </a:tc>
              </a:tr>
              <a:tr h="293773">
                <a:tc>
                  <a:txBody>
                    <a:bodyPr/>
                    <a:lstStyle/>
                    <a:p>
                      <a:pPr marL="8890" marR="0" algn="just">
                        <a:lnSpc>
                          <a:spcPct val="150000"/>
                        </a:lnSpc>
                        <a:spcBef>
                          <a:spcPts val="0"/>
                        </a:spcBef>
                        <a:spcAft>
                          <a:spcPts val="0"/>
                        </a:spcAft>
                      </a:pPr>
                      <a:r>
                        <a:rPr lang="en-US" sz="1400">
                          <a:latin typeface="Times New Roman"/>
                          <a:ea typeface="Times New Roman"/>
                          <a:cs typeface="Times New Roman"/>
                        </a:rPr>
                        <a:t>• Arbitrary cost </a:t>
                      </a:r>
                      <a:endParaRPr lang="en-ZW" sz="1400">
                        <a:latin typeface="Arial"/>
                        <a:ea typeface="Times New Roman"/>
                        <a:cs typeface="Times New Roman"/>
                      </a:endParaRPr>
                    </a:p>
                  </a:txBody>
                  <a:tcPr marL="0" marR="0" marT="0" marB="0" anchor="ctr">
                    <a:lnL>
                      <a:noFill/>
                    </a:lnL>
                    <a:lnR>
                      <a:noFill/>
                    </a:lnR>
                    <a:lnT>
                      <a:noFill/>
                    </a:lnT>
                    <a:lnB>
                      <a:noFill/>
                    </a:lnB>
                  </a:tcPr>
                </a:tc>
                <a:tc>
                  <a:txBody>
                    <a:bodyPr/>
                    <a:lstStyle/>
                    <a:p>
                      <a:pPr marL="132080" marR="0" algn="just">
                        <a:lnSpc>
                          <a:spcPct val="150000"/>
                        </a:lnSpc>
                        <a:spcBef>
                          <a:spcPts val="0"/>
                        </a:spcBef>
                        <a:spcAft>
                          <a:spcPts val="0"/>
                        </a:spcAft>
                      </a:pPr>
                      <a:r>
                        <a:rPr lang="en-US" sz="1400">
                          <a:latin typeface="Times New Roman"/>
                          <a:ea typeface="Times New Roman"/>
                          <a:cs typeface="Times New Roman"/>
                        </a:rPr>
                        <a:t>• Restricted </a:t>
                      </a:r>
                      <a:endParaRPr lang="en-ZW" sz="1400">
                        <a:latin typeface="Arial"/>
                        <a:ea typeface="Times New Roman"/>
                        <a:cs typeface="Times New Roman"/>
                      </a:endParaRPr>
                    </a:p>
                  </a:txBody>
                  <a:tcPr marL="0" marR="0" marT="0" marB="0" anchor="ctr">
                    <a:lnL>
                      <a:noFill/>
                    </a:lnL>
                    <a:lnR>
                      <a:noFill/>
                    </a:lnR>
                    <a:lnT>
                      <a:noFill/>
                    </a:lnT>
                    <a:lnB>
                      <a:noFill/>
                    </a:lnB>
                  </a:tcPr>
                </a:tc>
                <a:tc>
                  <a:txBody>
                    <a:bodyPr/>
                    <a:lstStyle/>
                    <a:p>
                      <a:pPr marL="228600" marR="0" algn="just">
                        <a:lnSpc>
                          <a:spcPct val="150000"/>
                        </a:lnSpc>
                        <a:spcBef>
                          <a:spcPts val="0"/>
                        </a:spcBef>
                        <a:spcAft>
                          <a:spcPts val="0"/>
                        </a:spcAft>
                      </a:pPr>
                      <a:r>
                        <a:rPr lang="en-US" sz="1400">
                          <a:latin typeface="Times New Roman"/>
                          <a:ea typeface="Times New Roman"/>
                          <a:cs typeface="Times New Roman"/>
                        </a:rPr>
                        <a:t>executives </a:t>
                      </a:r>
                      <a:endParaRPr lang="en-ZW" sz="1400">
                        <a:latin typeface="Arial"/>
                        <a:ea typeface="Times New Roman"/>
                        <a:cs typeface="Times New Roman"/>
                      </a:endParaRPr>
                    </a:p>
                  </a:txBody>
                  <a:tcPr marL="0" marR="0" marT="0" marB="0" anchor="ctr">
                    <a:lnL>
                      <a:noFill/>
                    </a:lnL>
                    <a:lnR>
                      <a:noFill/>
                    </a:lnR>
                    <a:lnT>
                      <a:noFill/>
                    </a:lnT>
                    <a:lnB>
                      <a:noFill/>
                    </a:lnB>
                  </a:tcPr>
                </a:tc>
                <a:tc>
                  <a:txBody>
                    <a:bodyPr/>
                    <a:lstStyle/>
                    <a:p>
                      <a:pPr marL="210185" marR="0" algn="just">
                        <a:lnSpc>
                          <a:spcPct val="150000"/>
                        </a:lnSpc>
                        <a:spcBef>
                          <a:spcPts val="0"/>
                        </a:spcBef>
                        <a:spcAft>
                          <a:spcPts val="0"/>
                        </a:spcAft>
                      </a:pPr>
                      <a:r>
                        <a:rPr lang="en-US" sz="1400">
                          <a:latin typeface="Times New Roman"/>
                          <a:ea typeface="Times New Roman"/>
                          <a:cs typeface="Times New Roman"/>
                        </a:rPr>
                        <a:t>performance </a:t>
                      </a:r>
                      <a:endParaRPr lang="en-ZW" sz="1400">
                        <a:latin typeface="Arial"/>
                        <a:ea typeface="Times New Roman"/>
                        <a:cs typeface="Times New Roman"/>
                      </a:endParaRPr>
                    </a:p>
                  </a:txBody>
                  <a:tcPr marL="0" marR="0" marT="0" marB="0" anchor="ctr">
                    <a:lnL>
                      <a:noFill/>
                    </a:lnL>
                    <a:lnR>
                      <a:noFill/>
                    </a:lnR>
                    <a:lnT>
                      <a:noFill/>
                    </a:lnT>
                    <a:lnB>
                      <a:noFill/>
                    </a:lnB>
                  </a:tcPr>
                </a:tc>
                <a:tc>
                  <a:txBody>
                    <a:bodyPr/>
                    <a:lstStyle/>
                    <a:p>
                      <a:pPr marL="196215" marR="0" algn="just">
                        <a:lnSpc>
                          <a:spcPct val="150000"/>
                        </a:lnSpc>
                        <a:spcBef>
                          <a:spcPts val="0"/>
                        </a:spcBef>
                        <a:spcAft>
                          <a:spcPts val="0"/>
                        </a:spcAft>
                      </a:pPr>
                      <a:r>
                        <a:rPr lang="en-US" sz="1400">
                          <a:latin typeface="Times New Roman"/>
                          <a:ea typeface="Times New Roman"/>
                          <a:cs typeface="Times New Roman"/>
                        </a:rPr>
                        <a:t>skills and </a:t>
                      </a:r>
                      <a:endParaRPr lang="en-ZW" sz="1400">
                        <a:latin typeface="Arial"/>
                        <a:ea typeface="Times New Roman"/>
                        <a:cs typeface="Times New Roman"/>
                      </a:endParaRPr>
                    </a:p>
                  </a:txBody>
                  <a:tcPr marL="0" marR="0" marT="0" marB="0" anchor="ctr">
                    <a:lnL>
                      <a:noFill/>
                    </a:lnL>
                    <a:lnR>
                      <a:noFill/>
                    </a:lnR>
                    <a:lnT>
                      <a:noFill/>
                    </a:lnT>
                    <a:lnB>
                      <a:noFill/>
                    </a:lnB>
                  </a:tcPr>
                </a:tc>
                <a:tc>
                  <a:txBody>
                    <a:bodyPr/>
                    <a:lstStyle/>
                    <a:p>
                      <a:pPr marL="205740" marR="0" algn="just">
                        <a:lnSpc>
                          <a:spcPct val="150000"/>
                        </a:lnSpc>
                        <a:spcBef>
                          <a:spcPts val="0"/>
                        </a:spcBef>
                        <a:spcAft>
                          <a:spcPts val="0"/>
                        </a:spcAft>
                      </a:pPr>
                      <a:r>
                        <a:rPr lang="en-US" sz="1400">
                          <a:latin typeface="Times New Roman"/>
                          <a:ea typeface="Times New Roman"/>
                          <a:cs typeface="Times New Roman"/>
                        </a:rPr>
                        <a:t>competitive </a:t>
                      </a:r>
                      <a:endParaRPr lang="en-ZW" sz="1400">
                        <a:latin typeface="Arial"/>
                        <a:ea typeface="Times New Roman"/>
                        <a:cs typeface="Times New Roman"/>
                      </a:endParaRPr>
                    </a:p>
                  </a:txBody>
                  <a:tcPr marL="0" marR="0" marT="0" marB="0" anchor="ctr">
                    <a:lnL>
                      <a:noFill/>
                    </a:lnL>
                    <a:lnR>
                      <a:noFill/>
                    </a:lnR>
                    <a:lnT>
                      <a:noFill/>
                    </a:lnT>
                    <a:lnB>
                      <a:noFill/>
                    </a:lnB>
                  </a:tcPr>
                </a:tc>
              </a:tr>
              <a:tr h="293773">
                <a:tc>
                  <a:txBody>
                    <a:bodyPr/>
                    <a:lstStyle/>
                    <a:p>
                      <a:pPr marL="91440" marR="0" algn="just">
                        <a:lnSpc>
                          <a:spcPct val="150000"/>
                        </a:lnSpc>
                        <a:spcBef>
                          <a:spcPts val="0"/>
                        </a:spcBef>
                        <a:spcAft>
                          <a:spcPts val="0"/>
                        </a:spcAft>
                      </a:pPr>
                      <a:r>
                        <a:rPr lang="en-US" sz="1400">
                          <a:latin typeface="Times New Roman"/>
                          <a:ea typeface="Times New Roman"/>
                          <a:cs typeface="Times New Roman"/>
                        </a:rPr>
                        <a:t>allocation </a:t>
                      </a:r>
                      <a:endParaRPr lang="en-ZW" sz="1400">
                        <a:latin typeface="Arial"/>
                        <a:ea typeface="Times New Roman"/>
                        <a:cs typeface="Times New Roman"/>
                      </a:endParaRPr>
                    </a:p>
                  </a:txBody>
                  <a:tcPr marL="0" marR="0" marT="0" marB="0" anchor="ctr">
                    <a:lnL>
                      <a:noFill/>
                    </a:lnL>
                    <a:lnR>
                      <a:noFill/>
                    </a:lnR>
                    <a:lnT>
                      <a:noFill/>
                    </a:lnT>
                    <a:lnB>
                      <a:noFill/>
                    </a:lnB>
                  </a:tcPr>
                </a:tc>
                <a:tc>
                  <a:txBody>
                    <a:bodyPr/>
                    <a:lstStyle/>
                    <a:p>
                      <a:pPr marL="200660" marR="0" algn="just">
                        <a:lnSpc>
                          <a:spcPct val="150000"/>
                        </a:lnSpc>
                        <a:spcBef>
                          <a:spcPts val="0"/>
                        </a:spcBef>
                        <a:spcAft>
                          <a:spcPts val="0"/>
                        </a:spcAft>
                      </a:pPr>
                      <a:r>
                        <a:rPr lang="en-US" sz="1400">
                          <a:latin typeface="Times New Roman"/>
                          <a:ea typeface="Times New Roman"/>
                          <a:cs typeface="Times New Roman"/>
                        </a:rPr>
                        <a:t>communication </a:t>
                      </a:r>
                      <a:endParaRPr lang="en-ZW" sz="1400">
                        <a:latin typeface="Arial"/>
                        <a:ea typeface="Times New Roman"/>
                        <a:cs typeface="Times New Roman"/>
                      </a:endParaRPr>
                    </a:p>
                  </a:txBody>
                  <a:tcPr marL="0" marR="0" marT="0" marB="0" anchor="ctr">
                    <a:lnL>
                      <a:noFill/>
                    </a:lnL>
                    <a:lnR>
                      <a:noFill/>
                    </a:lnR>
                    <a:lnT>
                      <a:noFill/>
                    </a:lnT>
                    <a:lnB>
                      <a:noFill/>
                    </a:lnB>
                  </a:tcPr>
                </a:tc>
                <a:tc>
                  <a:txBody>
                    <a:bodyPr/>
                    <a:lstStyle/>
                    <a:p>
                      <a:pPr marL="146050" marR="0" algn="just">
                        <a:lnSpc>
                          <a:spcPct val="150000"/>
                        </a:lnSpc>
                        <a:spcBef>
                          <a:spcPts val="0"/>
                        </a:spcBef>
                        <a:spcAft>
                          <a:spcPts val="0"/>
                        </a:spcAft>
                      </a:pPr>
                      <a:r>
                        <a:rPr lang="en-US" sz="1400">
                          <a:latin typeface="Times New Roman"/>
                          <a:ea typeface="Times New Roman"/>
                          <a:cs typeface="Times New Roman"/>
                        </a:rPr>
                        <a:t>• No entrepre- </a:t>
                      </a:r>
                      <a:endParaRPr lang="en-ZW" sz="1400">
                        <a:latin typeface="Arial"/>
                        <a:ea typeface="Times New Roman"/>
                        <a:cs typeface="Times New Roman"/>
                      </a:endParaRPr>
                    </a:p>
                  </a:txBody>
                  <a:tcPr marL="0" marR="0" marT="0" marB="0" anchor="ctr">
                    <a:lnL>
                      <a:noFill/>
                    </a:lnL>
                    <a:lnR>
                      <a:noFill/>
                    </a:lnR>
                    <a:lnT>
                      <a:noFill/>
                    </a:lnT>
                    <a:lnB>
                      <a:noFill/>
                    </a:lnB>
                  </a:tcPr>
                </a:tc>
                <a:tc>
                  <a:txBody>
                    <a:bodyPr/>
                    <a:lstStyle/>
                    <a:p>
                      <a:pPr marL="210185" marR="0" algn="just">
                        <a:lnSpc>
                          <a:spcPct val="150000"/>
                        </a:lnSpc>
                        <a:spcBef>
                          <a:spcPts val="0"/>
                        </a:spcBef>
                        <a:spcAft>
                          <a:spcPts val="0"/>
                        </a:spcAft>
                      </a:pPr>
                      <a:r>
                        <a:rPr lang="en-US" sz="1400">
                          <a:latin typeface="Times New Roman"/>
                          <a:ea typeface="Times New Roman"/>
                          <a:cs typeface="Times New Roman"/>
                        </a:rPr>
                        <a:t>criteria </a:t>
                      </a:r>
                      <a:endParaRPr lang="en-ZW" sz="1400">
                        <a:latin typeface="Arial"/>
                        <a:ea typeface="Times New Roman"/>
                        <a:cs typeface="Times New Roman"/>
                      </a:endParaRPr>
                    </a:p>
                  </a:txBody>
                  <a:tcPr marL="0" marR="0" marT="0" marB="0" anchor="ctr">
                    <a:lnL>
                      <a:noFill/>
                    </a:lnL>
                    <a:lnR>
                      <a:noFill/>
                    </a:lnR>
                    <a:lnT>
                      <a:noFill/>
                    </a:lnT>
                    <a:lnB>
                      <a:noFill/>
                    </a:lnB>
                  </a:tcPr>
                </a:tc>
                <a:tc>
                  <a:txBody>
                    <a:bodyPr/>
                    <a:lstStyle/>
                    <a:p>
                      <a:pPr marL="196215" marR="0" algn="just">
                        <a:lnSpc>
                          <a:spcPct val="150000"/>
                        </a:lnSpc>
                        <a:spcBef>
                          <a:spcPts val="0"/>
                        </a:spcBef>
                        <a:spcAft>
                          <a:spcPts val="0"/>
                        </a:spcAft>
                      </a:pPr>
                      <a:r>
                        <a:rPr lang="en-US" sz="1400">
                          <a:latin typeface="Times New Roman"/>
                          <a:ea typeface="Times New Roman"/>
                          <a:cs typeface="Times New Roman"/>
                        </a:rPr>
                        <a:t>talents for </a:t>
                      </a:r>
                      <a:endParaRPr lang="en-ZW" sz="1400">
                        <a:latin typeface="Arial"/>
                        <a:ea typeface="Times New Roman"/>
                        <a:cs typeface="Times New Roman"/>
                      </a:endParaRPr>
                    </a:p>
                  </a:txBody>
                  <a:tcPr marL="0" marR="0" marT="0" marB="0" anchor="ctr">
                    <a:lnL>
                      <a:noFill/>
                    </a:lnL>
                    <a:lnR>
                      <a:noFill/>
                    </a:lnR>
                    <a:lnT>
                      <a:noFill/>
                    </a:lnT>
                    <a:lnB>
                      <a:noFill/>
                    </a:lnB>
                  </a:tcPr>
                </a:tc>
                <a:tc>
                  <a:txBody>
                    <a:bodyPr/>
                    <a:lstStyle/>
                    <a:p>
                      <a:pPr marL="205740" marR="0" algn="just">
                        <a:lnSpc>
                          <a:spcPct val="150000"/>
                        </a:lnSpc>
                        <a:spcBef>
                          <a:spcPts val="0"/>
                        </a:spcBef>
                        <a:spcAft>
                          <a:spcPts val="0"/>
                        </a:spcAft>
                      </a:pPr>
                      <a:r>
                        <a:rPr lang="en-US" sz="1400">
                          <a:latin typeface="Times New Roman"/>
                          <a:ea typeface="Times New Roman"/>
                          <a:cs typeface="Times New Roman"/>
                        </a:rPr>
                        <a:t>context </a:t>
                      </a:r>
                      <a:endParaRPr lang="en-ZW" sz="1400">
                        <a:latin typeface="Arial"/>
                        <a:ea typeface="Times New Roman"/>
                        <a:cs typeface="Times New Roman"/>
                      </a:endParaRPr>
                    </a:p>
                  </a:txBody>
                  <a:tcPr marL="0" marR="0" marT="0" marB="0" anchor="ctr">
                    <a:lnL>
                      <a:noFill/>
                    </a:lnL>
                    <a:lnR>
                      <a:noFill/>
                    </a:lnR>
                    <a:lnT>
                      <a:noFill/>
                    </a:lnT>
                    <a:lnB>
                      <a:noFill/>
                    </a:lnB>
                  </a:tcPr>
                </a:tc>
              </a:tr>
              <a:tr h="293773">
                <a:tc>
                  <a:txBody>
                    <a:bodyPr/>
                    <a:lstStyle/>
                    <a:p>
                      <a:pPr marL="91440" marR="0" algn="just">
                        <a:lnSpc>
                          <a:spcPct val="150000"/>
                        </a:lnSpc>
                        <a:spcBef>
                          <a:spcPts val="0"/>
                        </a:spcBef>
                        <a:spcAft>
                          <a:spcPts val="0"/>
                        </a:spcAft>
                      </a:pPr>
                      <a:r>
                        <a:rPr lang="en-US" sz="1400">
                          <a:latin typeface="Times New Roman"/>
                          <a:ea typeface="Times New Roman"/>
                          <a:cs typeface="Times New Roman"/>
                        </a:rPr>
                        <a:t>systems </a:t>
                      </a:r>
                      <a:endParaRPr lang="en-ZW" sz="1400">
                        <a:latin typeface="Arial"/>
                        <a:ea typeface="Times New Roman"/>
                        <a:cs typeface="Times New Roman"/>
                      </a:endParaRPr>
                    </a:p>
                  </a:txBody>
                  <a:tcPr marL="0" marR="0" marT="0" marB="0" anchor="ctr">
                    <a:lnL>
                      <a:noFill/>
                    </a:lnL>
                    <a:lnR>
                      <a:noFill/>
                    </a:lnR>
                    <a:lnT>
                      <a:noFill/>
                    </a:lnT>
                    <a:lnB>
                      <a:noFill/>
                    </a:lnB>
                  </a:tcPr>
                </a:tc>
                <a:tc>
                  <a:txBody>
                    <a:bodyPr/>
                    <a:lstStyle/>
                    <a:p>
                      <a:pPr marL="200660" marR="0" algn="just">
                        <a:lnSpc>
                          <a:spcPct val="150000"/>
                        </a:lnSpc>
                        <a:spcBef>
                          <a:spcPts val="0"/>
                        </a:spcBef>
                        <a:spcAft>
                          <a:spcPts val="0"/>
                        </a:spcAft>
                      </a:pPr>
                      <a:r>
                        <a:rPr lang="en-US" sz="1400">
                          <a:latin typeface="Times New Roman"/>
                          <a:ea typeface="Times New Roman"/>
                          <a:cs typeface="Times New Roman"/>
                        </a:rPr>
                        <a:t>channels </a:t>
                      </a:r>
                      <a:endParaRPr lang="en-ZW" sz="1400">
                        <a:latin typeface="Arial"/>
                        <a:ea typeface="Times New Roman"/>
                        <a:cs typeface="Times New Roman"/>
                      </a:endParaRPr>
                    </a:p>
                  </a:txBody>
                  <a:tcPr marL="0" marR="0" marT="0" marB="0" anchor="ctr">
                    <a:lnL>
                      <a:noFill/>
                    </a:lnL>
                    <a:lnR>
                      <a:noFill/>
                    </a:lnR>
                    <a:lnT>
                      <a:noFill/>
                    </a:lnT>
                    <a:lnB>
                      <a:noFill/>
                    </a:lnB>
                  </a:tcPr>
                </a:tc>
                <a:tc>
                  <a:txBody>
                    <a:bodyPr/>
                    <a:lstStyle/>
                    <a:p>
                      <a:pPr marL="228600" marR="0" algn="just">
                        <a:lnSpc>
                          <a:spcPct val="150000"/>
                        </a:lnSpc>
                        <a:spcBef>
                          <a:spcPts val="0"/>
                        </a:spcBef>
                        <a:spcAft>
                          <a:spcPts val="0"/>
                        </a:spcAft>
                      </a:pPr>
                      <a:r>
                        <a:rPr lang="en-US" sz="1400">
                          <a:latin typeface="Times New Roman"/>
                          <a:ea typeface="Times New Roman"/>
                          <a:cs typeface="Times New Roman"/>
                        </a:rPr>
                        <a:t>neurial role </a:t>
                      </a:r>
                      <a:endParaRPr lang="en-ZW" sz="1400">
                        <a:latin typeface="Arial"/>
                        <a:ea typeface="Times New Roman"/>
                        <a:cs typeface="Times New Roman"/>
                      </a:endParaRPr>
                    </a:p>
                  </a:txBody>
                  <a:tcPr marL="0" marR="0" marT="0" marB="0" anchor="ctr">
                    <a:lnL>
                      <a:noFill/>
                    </a:lnL>
                    <a:lnR>
                      <a:noFill/>
                    </a:lnR>
                    <a:lnT>
                      <a:noFill/>
                    </a:lnT>
                    <a:lnB>
                      <a:noFill/>
                    </a:lnB>
                  </a:tcPr>
                </a:tc>
                <a:tc>
                  <a:txBody>
                    <a:bodyPr/>
                    <a:lstStyle/>
                    <a:p>
                      <a:pPr marL="0" marR="0" algn="just">
                        <a:lnSpc>
                          <a:spcPct val="150000"/>
                        </a:lnSpc>
                        <a:spcBef>
                          <a:spcPts val="0"/>
                        </a:spcBef>
                        <a:spcAft>
                          <a:spcPts val="0"/>
                        </a:spcAft>
                      </a:pPr>
                      <a:endParaRPr lang="en-US" sz="1400">
                        <a:latin typeface="Times New Roman"/>
                        <a:ea typeface="Times New Roman"/>
                        <a:cs typeface="Times New Roman"/>
                      </a:endParaRPr>
                    </a:p>
                  </a:txBody>
                  <a:tcPr marL="0" marR="0" marT="0" marB="0" anchor="ctr">
                    <a:lnL>
                      <a:noFill/>
                    </a:lnL>
                    <a:lnR>
                      <a:noFill/>
                    </a:lnR>
                    <a:lnT>
                      <a:noFill/>
                    </a:lnT>
                    <a:lnB>
                      <a:noFill/>
                    </a:lnB>
                  </a:tcPr>
                </a:tc>
                <a:tc>
                  <a:txBody>
                    <a:bodyPr/>
                    <a:lstStyle/>
                    <a:p>
                      <a:pPr marL="196215" marR="0" algn="just">
                        <a:lnSpc>
                          <a:spcPct val="150000"/>
                        </a:lnSpc>
                        <a:spcBef>
                          <a:spcPts val="0"/>
                        </a:spcBef>
                        <a:spcAft>
                          <a:spcPts val="0"/>
                        </a:spcAft>
                      </a:pPr>
                      <a:r>
                        <a:rPr lang="en-US" sz="1400">
                          <a:latin typeface="Times New Roman"/>
                          <a:ea typeface="Times New Roman"/>
                          <a:cs typeface="Times New Roman"/>
                        </a:rPr>
                        <a:t>managing </a:t>
                      </a:r>
                      <a:endParaRPr lang="en-ZW" sz="1400">
                        <a:latin typeface="Arial"/>
                        <a:ea typeface="Times New Roman"/>
                        <a:cs typeface="Times New Roman"/>
                      </a:endParaRPr>
                    </a:p>
                  </a:txBody>
                  <a:tcPr marL="0" marR="0" marT="0" marB="0" anchor="ctr">
                    <a:lnL>
                      <a:noFill/>
                    </a:lnL>
                    <a:lnR>
                      <a:noFill/>
                    </a:lnR>
                    <a:lnT>
                      <a:noFill/>
                    </a:lnT>
                    <a:lnB>
                      <a:noFill/>
                    </a:lnB>
                  </a:tcPr>
                </a:tc>
                <a:tc>
                  <a:txBody>
                    <a:bodyPr/>
                    <a:lstStyle/>
                    <a:p>
                      <a:pPr marL="104775" marR="0" algn="just">
                        <a:lnSpc>
                          <a:spcPct val="150000"/>
                        </a:lnSpc>
                        <a:spcBef>
                          <a:spcPts val="0"/>
                        </a:spcBef>
                        <a:spcAft>
                          <a:spcPts val="0"/>
                        </a:spcAft>
                      </a:pPr>
                      <a:r>
                        <a:rPr lang="en-US" sz="1400">
                          <a:latin typeface="Times New Roman"/>
                          <a:ea typeface="Times New Roman"/>
                          <a:cs typeface="Times New Roman"/>
                        </a:rPr>
                        <a:t>• Values that </a:t>
                      </a:r>
                      <a:endParaRPr lang="en-ZW" sz="1400">
                        <a:latin typeface="Arial"/>
                        <a:ea typeface="Times New Roman"/>
                        <a:cs typeface="Times New Roman"/>
                      </a:endParaRPr>
                    </a:p>
                  </a:txBody>
                  <a:tcPr marL="0" marR="0" marT="0" marB="0" anchor="ctr">
                    <a:lnL>
                      <a:noFill/>
                    </a:lnL>
                    <a:lnR>
                      <a:noFill/>
                    </a:lnR>
                    <a:lnT>
                      <a:noFill/>
                    </a:lnT>
                    <a:lnB>
                      <a:noFill/>
                    </a:lnB>
                  </a:tcPr>
                </a:tc>
              </a:tr>
              <a:tr h="460159">
                <a:tc>
                  <a:txBody>
                    <a:bodyPr/>
                    <a:lstStyle/>
                    <a:p>
                      <a:pPr marL="8890" marR="0" algn="just">
                        <a:lnSpc>
                          <a:spcPct val="150000"/>
                        </a:lnSpc>
                        <a:spcBef>
                          <a:spcPts val="0"/>
                        </a:spcBef>
                        <a:spcAft>
                          <a:spcPts val="0"/>
                        </a:spcAft>
                      </a:pPr>
                      <a:r>
                        <a:rPr lang="en-US" sz="1400">
                          <a:latin typeface="Times New Roman"/>
                          <a:ea typeface="Times New Roman"/>
                          <a:cs typeface="Times New Roman"/>
                        </a:rPr>
                        <a:t>• Overly rigid, </a:t>
                      </a:r>
                      <a:endParaRPr lang="en-ZW" sz="1400">
                        <a:latin typeface="Arial"/>
                        <a:ea typeface="Times New Roman"/>
                        <a:cs typeface="Times New Roman"/>
                      </a:endParaRPr>
                    </a:p>
                  </a:txBody>
                  <a:tcPr marL="0" marR="0" marT="0" marB="0" anchor="ctr">
                    <a:lnL>
                      <a:noFill/>
                    </a:lnL>
                    <a:lnR>
                      <a:noFill/>
                    </a:lnR>
                    <a:lnT>
                      <a:noFill/>
                    </a:lnT>
                    <a:lnB>
                      <a:noFill/>
                    </a:lnB>
                  </a:tcPr>
                </a:tc>
                <a:tc>
                  <a:txBody>
                    <a:bodyPr/>
                    <a:lstStyle/>
                    <a:p>
                      <a:pPr marL="132080" marR="0" algn="just">
                        <a:lnSpc>
                          <a:spcPct val="150000"/>
                        </a:lnSpc>
                        <a:spcBef>
                          <a:spcPts val="0"/>
                        </a:spcBef>
                        <a:spcAft>
                          <a:spcPts val="0"/>
                        </a:spcAft>
                      </a:pPr>
                      <a:r>
                        <a:rPr lang="en-US" sz="1400">
                          <a:latin typeface="Times New Roman"/>
                          <a:ea typeface="Times New Roman"/>
                          <a:cs typeface="Times New Roman"/>
                        </a:rPr>
                        <a:t>• Lack of </a:t>
                      </a:r>
                      <a:endParaRPr lang="en-ZW" sz="1400">
                        <a:latin typeface="Arial"/>
                        <a:ea typeface="Times New Roman"/>
                        <a:cs typeface="Times New Roman"/>
                      </a:endParaRPr>
                    </a:p>
                  </a:txBody>
                  <a:tcPr marL="0" marR="0" marT="0" marB="0" anchor="ctr">
                    <a:lnL>
                      <a:noFill/>
                    </a:lnL>
                    <a:lnR>
                      <a:noFill/>
                    </a:lnR>
                    <a:lnT>
                      <a:noFill/>
                    </a:lnT>
                    <a:lnB>
                      <a:noFill/>
                    </a:lnB>
                  </a:tcPr>
                </a:tc>
                <a:tc>
                  <a:txBody>
                    <a:bodyPr/>
                    <a:lstStyle/>
                    <a:p>
                      <a:pPr marL="228600" marR="0" algn="just">
                        <a:lnSpc>
                          <a:spcPct val="150000"/>
                        </a:lnSpc>
                        <a:spcBef>
                          <a:spcPts val="0"/>
                        </a:spcBef>
                        <a:spcAft>
                          <a:spcPts val="0"/>
                        </a:spcAft>
                      </a:pPr>
                      <a:r>
                        <a:rPr lang="en-US" sz="1400">
                          <a:latin typeface="Times New Roman"/>
                          <a:ea typeface="Times New Roman"/>
                          <a:cs typeface="Times New Roman"/>
                        </a:rPr>
                        <a:t>models at </a:t>
                      </a:r>
                      <a:endParaRPr lang="en-ZW" sz="1400">
                        <a:latin typeface="Arial"/>
                        <a:ea typeface="Times New Roman"/>
                        <a:cs typeface="Times New Roman"/>
                      </a:endParaRPr>
                    </a:p>
                  </a:txBody>
                  <a:tcPr marL="0" marR="0" marT="0" marB="0" anchor="ctr">
                    <a:lnL>
                      <a:noFill/>
                    </a:lnL>
                    <a:lnR>
                      <a:noFill/>
                    </a:lnR>
                    <a:lnT>
                      <a:noFill/>
                    </a:lnT>
                    <a:lnB>
                      <a:noFill/>
                    </a:lnB>
                  </a:tcPr>
                </a:tc>
                <a:tc>
                  <a:txBody>
                    <a:bodyPr/>
                    <a:lstStyle/>
                    <a:p>
                      <a:pPr marL="0" marR="0" algn="just">
                        <a:lnSpc>
                          <a:spcPct val="150000"/>
                        </a:lnSpc>
                        <a:spcBef>
                          <a:spcPts val="0"/>
                        </a:spcBef>
                        <a:spcAft>
                          <a:spcPts val="0"/>
                        </a:spcAft>
                      </a:pPr>
                      <a:endParaRPr lang="en-US" sz="1400">
                        <a:latin typeface="Times New Roman"/>
                        <a:ea typeface="Times New Roman"/>
                        <a:cs typeface="Times New Roman"/>
                      </a:endParaRPr>
                    </a:p>
                  </a:txBody>
                  <a:tcPr marL="0" marR="0" marT="0" marB="0" anchor="ctr">
                    <a:lnL>
                      <a:noFill/>
                    </a:lnL>
                    <a:lnR>
                      <a:noFill/>
                    </a:lnR>
                    <a:lnT>
                      <a:noFill/>
                    </a:lnT>
                    <a:lnB>
                      <a:noFill/>
                    </a:lnB>
                  </a:tcPr>
                </a:tc>
                <a:tc>
                  <a:txBody>
                    <a:bodyPr/>
                    <a:lstStyle/>
                    <a:p>
                      <a:pPr marL="196215" marR="0" algn="just">
                        <a:lnSpc>
                          <a:spcPct val="150000"/>
                        </a:lnSpc>
                        <a:spcBef>
                          <a:spcPts val="0"/>
                        </a:spcBef>
                        <a:spcAft>
                          <a:spcPts val="0"/>
                        </a:spcAft>
                      </a:pPr>
                      <a:r>
                        <a:rPr lang="en-US" sz="1400">
                          <a:latin typeface="Times New Roman"/>
                          <a:ea typeface="Times New Roman"/>
                          <a:cs typeface="Times New Roman"/>
                        </a:rPr>
                        <a:t>entrepreneurial </a:t>
                      </a:r>
                      <a:endParaRPr lang="en-ZW" sz="1400">
                        <a:latin typeface="Arial"/>
                        <a:ea typeface="Times New Roman"/>
                        <a:cs typeface="Times New Roman"/>
                      </a:endParaRPr>
                    </a:p>
                  </a:txBody>
                  <a:tcPr marL="0" marR="0" marT="0" marB="0" anchor="ctr">
                    <a:lnL>
                      <a:noFill/>
                    </a:lnL>
                    <a:lnR>
                      <a:noFill/>
                    </a:lnR>
                    <a:lnT>
                      <a:noFill/>
                    </a:lnT>
                    <a:lnB>
                      <a:noFill/>
                    </a:lnB>
                  </a:tcPr>
                </a:tc>
                <a:tc>
                  <a:txBody>
                    <a:bodyPr/>
                    <a:lstStyle/>
                    <a:p>
                      <a:pPr marL="205740" marR="0" algn="just">
                        <a:lnSpc>
                          <a:spcPct val="150000"/>
                        </a:lnSpc>
                        <a:spcBef>
                          <a:spcPts val="0"/>
                        </a:spcBef>
                        <a:spcAft>
                          <a:spcPts val="0"/>
                        </a:spcAft>
                      </a:pPr>
                      <a:r>
                        <a:rPr lang="en-US" sz="1400">
                          <a:latin typeface="Times New Roman"/>
                          <a:ea typeface="Times New Roman"/>
                          <a:cs typeface="Times New Roman"/>
                        </a:rPr>
                        <a:t>conflict with </a:t>
                      </a:r>
                      <a:endParaRPr lang="en-ZW" sz="1400">
                        <a:latin typeface="Arial"/>
                        <a:ea typeface="Times New Roman"/>
                        <a:cs typeface="Times New Roman"/>
                      </a:endParaRPr>
                    </a:p>
                  </a:txBody>
                  <a:tcPr marL="0" marR="0" marT="0" marB="0" anchor="ctr">
                    <a:lnL>
                      <a:noFill/>
                    </a:lnL>
                    <a:lnR>
                      <a:noFill/>
                    </a:lnR>
                    <a:lnT>
                      <a:noFill/>
                    </a:lnT>
                    <a:lnB>
                      <a:noFill/>
                    </a:lnB>
                  </a:tcPr>
                </a:tc>
              </a:tr>
              <a:tr h="293773">
                <a:tc>
                  <a:txBody>
                    <a:bodyPr/>
                    <a:lstStyle/>
                    <a:p>
                      <a:pPr marL="91440" marR="0" algn="just">
                        <a:lnSpc>
                          <a:spcPct val="150000"/>
                        </a:lnSpc>
                        <a:spcBef>
                          <a:spcPts val="0"/>
                        </a:spcBef>
                        <a:spcAft>
                          <a:spcPts val="0"/>
                        </a:spcAft>
                      </a:pPr>
                      <a:r>
                        <a:rPr lang="en-US" sz="1400">
                          <a:latin typeface="Times New Roman"/>
                          <a:ea typeface="Times New Roman"/>
                          <a:cs typeface="Times New Roman"/>
                        </a:rPr>
                        <a:t>formal planning </a:t>
                      </a:r>
                      <a:endParaRPr lang="en-ZW" sz="1400">
                        <a:latin typeface="Arial"/>
                        <a:ea typeface="Times New Roman"/>
                        <a:cs typeface="Times New Roman"/>
                      </a:endParaRPr>
                    </a:p>
                  </a:txBody>
                  <a:tcPr marL="0" marR="0" marT="0" marB="0" anchor="ctr">
                    <a:lnL>
                      <a:noFill/>
                    </a:lnL>
                    <a:lnR>
                      <a:noFill/>
                    </a:lnR>
                    <a:lnT>
                      <a:noFill/>
                    </a:lnT>
                    <a:lnB>
                      <a:noFill/>
                    </a:lnB>
                  </a:tcPr>
                </a:tc>
                <a:tc>
                  <a:txBody>
                    <a:bodyPr/>
                    <a:lstStyle/>
                    <a:p>
                      <a:pPr marL="200660" marR="0" algn="just">
                        <a:lnSpc>
                          <a:spcPct val="150000"/>
                        </a:lnSpc>
                        <a:spcBef>
                          <a:spcPts val="0"/>
                        </a:spcBef>
                        <a:spcAft>
                          <a:spcPts val="0"/>
                        </a:spcAft>
                      </a:pPr>
                      <a:r>
                        <a:rPr lang="en-US" sz="1400">
                          <a:latin typeface="Times New Roman"/>
                          <a:ea typeface="Times New Roman"/>
                          <a:cs typeface="Times New Roman"/>
                        </a:rPr>
                        <a:t>accountabi lity </a:t>
                      </a:r>
                      <a:endParaRPr lang="en-ZW" sz="1400">
                        <a:latin typeface="Arial"/>
                        <a:ea typeface="Times New Roman"/>
                        <a:cs typeface="Times New Roman"/>
                      </a:endParaRPr>
                    </a:p>
                  </a:txBody>
                  <a:tcPr marL="0" marR="0" marT="0" marB="0" anchor="ctr">
                    <a:lnL>
                      <a:noFill/>
                    </a:lnL>
                    <a:lnR>
                      <a:noFill/>
                    </a:lnR>
                    <a:lnT>
                      <a:noFill/>
                    </a:lnT>
                    <a:lnB>
                      <a:noFill/>
                    </a:lnB>
                  </a:tcPr>
                </a:tc>
                <a:tc>
                  <a:txBody>
                    <a:bodyPr/>
                    <a:lstStyle/>
                    <a:p>
                      <a:pPr marL="228600" marR="0" algn="just">
                        <a:lnSpc>
                          <a:spcPct val="150000"/>
                        </a:lnSpc>
                        <a:spcBef>
                          <a:spcPts val="0"/>
                        </a:spcBef>
                        <a:spcAft>
                          <a:spcPts val="0"/>
                        </a:spcAft>
                      </a:pPr>
                      <a:r>
                        <a:rPr lang="en-US" sz="1400">
                          <a:latin typeface="Times New Roman"/>
                          <a:ea typeface="Times New Roman"/>
                          <a:cs typeface="Times New Roman"/>
                        </a:rPr>
                        <a:t>the top </a:t>
                      </a:r>
                      <a:endParaRPr lang="en-ZW" sz="1400">
                        <a:latin typeface="Arial"/>
                        <a:ea typeface="Times New Roman"/>
                        <a:cs typeface="Times New Roman"/>
                      </a:endParaRPr>
                    </a:p>
                  </a:txBody>
                  <a:tcPr marL="0" marR="0" marT="0" marB="0" anchor="ctr">
                    <a:lnL>
                      <a:noFill/>
                    </a:lnL>
                    <a:lnR>
                      <a:noFill/>
                    </a:lnR>
                    <a:lnT>
                      <a:noFill/>
                    </a:lnT>
                    <a:lnB>
                      <a:noFill/>
                    </a:lnB>
                  </a:tcPr>
                </a:tc>
                <a:tc>
                  <a:txBody>
                    <a:bodyPr/>
                    <a:lstStyle/>
                    <a:p>
                      <a:pPr marL="0" marR="0" algn="just">
                        <a:lnSpc>
                          <a:spcPct val="150000"/>
                        </a:lnSpc>
                        <a:spcBef>
                          <a:spcPts val="0"/>
                        </a:spcBef>
                        <a:spcAft>
                          <a:spcPts val="0"/>
                        </a:spcAft>
                      </a:pPr>
                      <a:endParaRPr lang="en-US" sz="1400">
                        <a:latin typeface="Times New Roman"/>
                        <a:ea typeface="Times New Roman"/>
                        <a:cs typeface="Times New Roman"/>
                      </a:endParaRPr>
                    </a:p>
                  </a:txBody>
                  <a:tcPr marL="0" marR="0" marT="0" marB="0" anchor="ctr">
                    <a:lnL>
                      <a:noFill/>
                    </a:lnL>
                    <a:lnR>
                      <a:noFill/>
                    </a:lnR>
                    <a:lnT>
                      <a:noFill/>
                    </a:lnT>
                    <a:lnB>
                      <a:noFill/>
                    </a:lnB>
                  </a:tcPr>
                </a:tc>
                <a:tc>
                  <a:txBody>
                    <a:bodyPr/>
                    <a:lstStyle/>
                    <a:p>
                      <a:pPr marL="196215" marR="0" algn="just">
                        <a:lnSpc>
                          <a:spcPct val="150000"/>
                        </a:lnSpc>
                        <a:spcBef>
                          <a:spcPts val="0"/>
                        </a:spcBef>
                        <a:spcAft>
                          <a:spcPts val="0"/>
                        </a:spcAft>
                      </a:pPr>
                      <a:r>
                        <a:rPr lang="en-US" sz="1400">
                          <a:latin typeface="Times New Roman"/>
                          <a:ea typeface="Times New Roman"/>
                          <a:cs typeface="Times New Roman"/>
                        </a:rPr>
                        <a:t>change </a:t>
                      </a:r>
                      <a:endParaRPr lang="en-ZW" sz="1400">
                        <a:latin typeface="Arial"/>
                        <a:ea typeface="Times New Roman"/>
                        <a:cs typeface="Times New Roman"/>
                      </a:endParaRPr>
                    </a:p>
                  </a:txBody>
                  <a:tcPr marL="0" marR="0" marT="0" marB="0" anchor="ctr">
                    <a:lnL>
                      <a:noFill/>
                    </a:lnL>
                    <a:lnR>
                      <a:noFill/>
                    </a:lnR>
                    <a:lnT>
                      <a:noFill/>
                    </a:lnT>
                    <a:lnB>
                      <a:noFill/>
                    </a:lnB>
                  </a:tcPr>
                </a:tc>
                <a:tc>
                  <a:txBody>
                    <a:bodyPr/>
                    <a:lstStyle/>
                    <a:p>
                      <a:pPr marL="205740" marR="0" algn="just">
                        <a:lnSpc>
                          <a:spcPct val="150000"/>
                        </a:lnSpc>
                        <a:spcBef>
                          <a:spcPts val="0"/>
                        </a:spcBef>
                        <a:spcAft>
                          <a:spcPts val="0"/>
                        </a:spcAft>
                      </a:pPr>
                      <a:r>
                        <a:rPr lang="en-US" sz="1400">
                          <a:latin typeface="Times New Roman"/>
                          <a:ea typeface="Times New Roman"/>
                          <a:cs typeface="Times New Roman"/>
                        </a:rPr>
                        <a:t>innovative- </a:t>
                      </a:r>
                      <a:endParaRPr lang="en-ZW" sz="1400">
                        <a:latin typeface="Arial"/>
                        <a:ea typeface="Times New Roman"/>
                        <a:cs typeface="Times New Roman"/>
                      </a:endParaRPr>
                    </a:p>
                  </a:txBody>
                  <a:tcPr marL="0" marR="0" marT="0" marB="0" anchor="ctr">
                    <a:lnL>
                      <a:noFill/>
                    </a:lnL>
                    <a:lnR>
                      <a:noFill/>
                    </a:lnR>
                    <a:lnT>
                      <a:noFill/>
                    </a:lnT>
                    <a:lnB>
                      <a:noFill/>
                    </a:lnB>
                  </a:tcPr>
                </a:tc>
              </a:tr>
              <a:tr h="293773">
                <a:tc>
                  <a:txBody>
                    <a:bodyPr/>
                    <a:lstStyle/>
                    <a:p>
                      <a:pPr marL="91440" marR="0" algn="just">
                        <a:lnSpc>
                          <a:spcPct val="150000"/>
                        </a:lnSpc>
                        <a:spcBef>
                          <a:spcPts val="0"/>
                        </a:spcBef>
                        <a:spcAft>
                          <a:spcPts val="0"/>
                        </a:spcAft>
                      </a:pPr>
                      <a:r>
                        <a:rPr lang="en-US" sz="1400">
                          <a:latin typeface="Times New Roman"/>
                          <a:ea typeface="Times New Roman"/>
                          <a:cs typeface="Times New Roman"/>
                        </a:rPr>
                        <a:t>systems </a:t>
                      </a:r>
                      <a:endParaRPr lang="en-ZW" sz="1400">
                        <a:latin typeface="Arial"/>
                        <a:ea typeface="Times New Roman"/>
                        <a:cs typeface="Times New Roman"/>
                      </a:endParaRPr>
                    </a:p>
                  </a:txBody>
                  <a:tcPr marL="0" marR="0" marT="0" marB="0" anchor="ctr">
                    <a:lnL>
                      <a:noFill/>
                    </a:lnL>
                    <a:lnR>
                      <a:noFill/>
                    </a:lnR>
                    <a:lnT>
                      <a:noFill/>
                    </a:lnT>
                    <a:lnB>
                      <a:noFill/>
                    </a:lnB>
                  </a:tcPr>
                </a:tc>
                <a:tc>
                  <a:txBody>
                    <a:bodyPr/>
                    <a:lstStyle/>
                    <a:p>
                      <a:pPr marL="200660" marR="0" algn="just">
                        <a:lnSpc>
                          <a:spcPct val="150000"/>
                        </a:lnSpc>
                        <a:spcBef>
                          <a:spcPts val="0"/>
                        </a:spcBef>
                        <a:spcAft>
                          <a:spcPts val="0"/>
                        </a:spcAft>
                      </a:pPr>
                      <a:r>
                        <a:rPr lang="en-US" sz="1400">
                          <a:latin typeface="Times New Roman"/>
                          <a:ea typeface="Times New Roman"/>
                          <a:cs typeface="Times New Roman"/>
                        </a:rPr>
                        <a:t>for innovation </a:t>
                      </a:r>
                      <a:endParaRPr lang="en-ZW" sz="1400">
                        <a:latin typeface="Arial"/>
                        <a:ea typeface="Times New Roman"/>
                        <a:cs typeface="Times New Roman"/>
                      </a:endParaRPr>
                    </a:p>
                  </a:txBody>
                  <a:tcPr marL="0" marR="0" marT="0" marB="0" anchor="ctr">
                    <a:lnL>
                      <a:noFill/>
                    </a:lnL>
                    <a:lnR>
                      <a:noFill/>
                    </a:lnR>
                    <a:lnT>
                      <a:noFill/>
                    </a:lnT>
                    <a:lnB>
                      <a:noFill/>
                    </a:lnB>
                  </a:tcPr>
                </a:tc>
                <a:tc>
                  <a:txBody>
                    <a:bodyPr/>
                    <a:lstStyle/>
                    <a:p>
                      <a:pPr marL="0" marR="0" algn="just">
                        <a:lnSpc>
                          <a:spcPct val="150000"/>
                        </a:lnSpc>
                        <a:spcBef>
                          <a:spcPts val="0"/>
                        </a:spcBef>
                        <a:spcAft>
                          <a:spcPts val="0"/>
                        </a:spcAft>
                      </a:pPr>
                      <a:endParaRPr lang="en-US" sz="1400">
                        <a:latin typeface="Times New Roman"/>
                        <a:ea typeface="Times New Roman"/>
                        <a:cs typeface="Times New Roman"/>
                      </a:endParaRPr>
                    </a:p>
                  </a:txBody>
                  <a:tcPr marL="0" marR="0" marT="0" marB="0" anchor="ctr">
                    <a:lnL>
                      <a:noFill/>
                    </a:lnL>
                    <a:lnR>
                      <a:noFill/>
                    </a:lnR>
                    <a:lnT>
                      <a:noFill/>
                    </a:lnT>
                    <a:lnB>
                      <a:noFill/>
                    </a:lnB>
                  </a:tcPr>
                </a:tc>
                <a:tc>
                  <a:txBody>
                    <a:bodyPr/>
                    <a:lstStyle/>
                    <a:p>
                      <a:pPr marL="0" marR="0" algn="just">
                        <a:lnSpc>
                          <a:spcPct val="150000"/>
                        </a:lnSpc>
                        <a:spcBef>
                          <a:spcPts val="0"/>
                        </a:spcBef>
                        <a:spcAft>
                          <a:spcPts val="0"/>
                        </a:spcAft>
                      </a:pPr>
                      <a:endParaRPr lang="en-US" sz="1400">
                        <a:latin typeface="Times New Roman"/>
                        <a:ea typeface="Times New Roman"/>
                        <a:cs typeface="Times New Roman"/>
                      </a:endParaRPr>
                    </a:p>
                  </a:txBody>
                  <a:tcPr marL="0" marR="0" marT="0" marB="0" anchor="ctr">
                    <a:lnL>
                      <a:noFill/>
                    </a:lnL>
                    <a:lnR>
                      <a:noFill/>
                    </a:lnR>
                    <a:lnT>
                      <a:noFill/>
                    </a:lnT>
                    <a:lnB>
                      <a:noFill/>
                    </a:lnB>
                  </a:tcPr>
                </a:tc>
                <a:tc>
                  <a:txBody>
                    <a:bodyPr/>
                    <a:lstStyle/>
                    <a:p>
                      <a:pPr marL="0" marR="0" algn="just">
                        <a:lnSpc>
                          <a:spcPct val="150000"/>
                        </a:lnSpc>
                        <a:spcBef>
                          <a:spcPts val="0"/>
                        </a:spcBef>
                        <a:spcAft>
                          <a:spcPts val="0"/>
                        </a:spcAft>
                      </a:pPr>
                      <a:endParaRPr lang="en-US" sz="1400">
                        <a:latin typeface="Times New Roman"/>
                        <a:ea typeface="Times New Roman"/>
                        <a:cs typeface="Times New Roman"/>
                      </a:endParaRPr>
                    </a:p>
                  </a:txBody>
                  <a:tcPr marL="0" marR="0" marT="0" marB="0" anchor="ctr">
                    <a:lnL>
                      <a:noFill/>
                    </a:lnL>
                    <a:lnR>
                      <a:noFill/>
                    </a:lnR>
                    <a:lnT>
                      <a:noFill/>
                    </a:lnT>
                    <a:lnB>
                      <a:noFill/>
                    </a:lnB>
                  </a:tcPr>
                </a:tc>
                <a:tc>
                  <a:txBody>
                    <a:bodyPr/>
                    <a:lstStyle/>
                    <a:p>
                      <a:pPr marL="205740" marR="0" algn="just">
                        <a:lnSpc>
                          <a:spcPct val="150000"/>
                        </a:lnSpc>
                        <a:spcBef>
                          <a:spcPts val="0"/>
                        </a:spcBef>
                        <a:spcAft>
                          <a:spcPts val="0"/>
                        </a:spcAft>
                      </a:pPr>
                      <a:r>
                        <a:rPr lang="en-US" sz="1400">
                          <a:latin typeface="Times New Roman"/>
                          <a:ea typeface="Times New Roman"/>
                          <a:cs typeface="Times New Roman"/>
                        </a:rPr>
                        <a:t>ness, risk- </a:t>
                      </a:r>
                      <a:endParaRPr lang="en-ZW" sz="1400">
                        <a:latin typeface="Arial"/>
                        <a:ea typeface="Times New Roman"/>
                        <a:cs typeface="Times New Roman"/>
                      </a:endParaRPr>
                    </a:p>
                  </a:txBody>
                  <a:tcPr marL="0" marR="0" marT="0" marB="0" anchor="ctr">
                    <a:lnL>
                      <a:noFill/>
                    </a:lnL>
                    <a:lnR>
                      <a:noFill/>
                    </a:lnR>
                    <a:lnT>
                      <a:noFill/>
                    </a:lnT>
                    <a:lnB>
                      <a:noFill/>
                    </a:lnB>
                  </a:tcPr>
                </a:tc>
              </a:tr>
              <a:tr h="293773">
                <a:tc>
                  <a:txBody>
                    <a:bodyPr/>
                    <a:lstStyle/>
                    <a:p>
                      <a:pPr marL="0" marR="0" algn="just">
                        <a:lnSpc>
                          <a:spcPct val="150000"/>
                        </a:lnSpc>
                        <a:spcBef>
                          <a:spcPts val="0"/>
                        </a:spcBef>
                        <a:spcAft>
                          <a:spcPts val="0"/>
                        </a:spcAft>
                      </a:pPr>
                      <a:endParaRPr lang="en-US" sz="1400">
                        <a:latin typeface="Times New Roman"/>
                        <a:ea typeface="Times New Roman"/>
                        <a:cs typeface="Times New Roman"/>
                      </a:endParaRPr>
                    </a:p>
                  </a:txBody>
                  <a:tcPr marL="0" marR="0" marT="0" marB="0" anchor="ctr">
                    <a:lnL>
                      <a:noFill/>
                    </a:lnL>
                    <a:lnR>
                      <a:noFill/>
                    </a:lnR>
                    <a:lnT>
                      <a:noFill/>
                    </a:lnT>
                    <a:lnB>
                      <a:noFill/>
                    </a:lnB>
                  </a:tcPr>
                </a:tc>
                <a:tc rowSpan="2">
                  <a:txBody>
                    <a:bodyPr/>
                    <a:lstStyle/>
                    <a:p>
                      <a:pPr marL="200660" marR="0" algn="just">
                        <a:lnSpc>
                          <a:spcPct val="150000"/>
                        </a:lnSpc>
                        <a:spcBef>
                          <a:spcPts val="0"/>
                        </a:spcBef>
                        <a:spcAft>
                          <a:spcPts val="0"/>
                        </a:spcAft>
                      </a:pPr>
                      <a:r>
                        <a:rPr lang="en-US" sz="1400">
                          <a:latin typeface="Times New Roman"/>
                          <a:ea typeface="Times New Roman"/>
                          <a:cs typeface="Times New Roman"/>
                        </a:rPr>
                        <a:t>and change </a:t>
                      </a:r>
                      <a:endParaRPr lang="en-ZW" sz="1400">
                        <a:latin typeface="Arial"/>
                        <a:ea typeface="Times New Roman"/>
                        <a:cs typeface="Times New Roman"/>
                      </a:endParaRPr>
                    </a:p>
                  </a:txBody>
                  <a:tcPr marL="0" marR="0" marT="0" marB="0" anchor="ctr">
                    <a:lnL>
                      <a:noFill/>
                    </a:lnL>
                    <a:lnR>
                      <a:noFill/>
                    </a:lnR>
                    <a:lnT>
                      <a:noFill/>
                    </a:lnT>
                    <a:lnB>
                      <a:noFill/>
                    </a:lnB>
                  </a:tcPr>
                </a:tc>
                <a:tc>
                  <a:txBody>
                    <a:bodyPr/>
                    <a:lstStyle/>
                    <a:p>
                      <a:pPr marL="0" marR="0" algn="just">
                        <a:lnSpc>
                          <a:spcPct val="150000"/>
                        </a:lnSpc>
                        <a:spcBef>
                          <a:spcPts val="0"/>
                        </a:spcBef>
                        <a:spcAft>
                          <a:spcPts val="0"/>
                        </a:spcAft>
                      </a:pPr>
                      <a:endParaRPr lang="en-US" sz="1400">
                        <a:latin typeface="Times New Roman"/>
                        <a:ea typeface="Times New Roman"/>
                        <a:cs typeface="Times New Roman"/>
                      </a:endParaRPr>
                    </a:p>
                  </a:txBody>
                  <a:tcPr marL="0" marR="0" marT="0" marB="0" anchor="ctr">
                    <a:lnL>
                      <a:noFill/>
                    </a:lnL>
                    <a:lnR>
                      <a:noFill/>
                    </a:lnR>
                    <a:lnT>
                      <a:noFill/>
                    </a:lnT>
                    <a:lnB>
                      <a:noFill/>
                    </a:lnB>
                  </a:tcPr>
                </a:tc>
                <a:tc>
                  <a:txBody>
                    <a:bodyPr/>
                    <a:lstStyle/>
                    <a:p>
                      <a:pPr marL="0" marR="0" algn="just">
                        <a:lnSpc>
                          <a:spcPct val="150000"/>
                        </a:lnSpc>
                        <a:spcBef>
                          <a:spcPts val="0"/>
                        </a:spcBef>
                        <a:spcAft>
                          <a:spcPts val="0"/>
                        </a:spcAft>
                      </a:pPr>
                      <a:endParaRPr lang="en-US" sz="1400">
                        <a:latin typeface="Times New Roman"/>
                        <a:ea typeface="Times New Roman"/>
                        <a:cs typeface="Times New Roman"/>
                      </a:endParaRPr>
                    </a:p>
                  </a:txBody>
                  <a:tcPr marL="0" marR="0" marT="0" marB="0" anchor="ctr">
                    <a:lnL>
                      <a:noFill/>
                    </a:lnL>
                    <a:lnR>
                      <a:noFill/>
                    </a:lnR>
                    <a:lnT>
                      <a:noFill/>
                    </a:lnT>
                    <a:lnB>
                      <a:noFill/>
                    </a:lnB>
                  </a:tcPr>
                </a:tc>
                <a:tc>
                  <a:txBody>
                    <a:bodyPr/>
                    <a:lstStyle/>
                    <a:p>
                      <a:pPr marL="0" marR="0" algn="just">
                        <a:lnSpc>
                          <a:spcPct val="150000"/>
                        </a:lnSpc>
                        <a:spcBef>
                          <a:spcPts val="0"/>
                        </a:spcBef>
                        <a:spcAft>
                          <a:spcPts val="0"/>
                        </a:spcAft>
                      </a:pPr>
                      <a:endParaRPr lang="en-US" sz="1400">
                        <a:latin typeface="Times New Roman"/>
                        <a:ea typeface="Times New Roman"/>
                        <a:cs typeface="Times New Roman"/>
                      </a:endParaRPr>
                    </a:p>
                  </a:txBody>
                  <a:tcPr marL="0" marR="0" marT="0" marB="0" anchor="ctr">
                    <a:lnL>
                      <a:noFill/>
                    </a:lnL>
                    <a:lnR>
                      <a:noFill/>
                    </a:lnR>
                    <a:lnT>
                      <a:noFill/>
                    </a:lnT>
                    <a:lnB>
                      <a:noFill/>
                    </a:lnB>
                  </a:tcPr>
                </a:tc>
                <a:tc>
                  <a:txBody>
                    <a:bodyPr/>
                    <a:lstStyle/>
                    <a:p>
                      <a:pPr marL="205740" marR="0" algn="just">
                        <a:lnSpc>
                          <a:spcPct val="150000"/>
                        </a:lnSpc>
                        <a:spcBef>
                          <a:spcPts val="0"/>
                        </a:spcBef>
                        <a:spcAft>
                          <a:spcPts val="0"/>
                        </a:spcAft>
                      </a:pPr>
                      <a:r>
                        <a:rPr lang="en-US" sz="1400">
                          <a:latin typeface="Times New Roman"/>
                          <a:ea typeface="Times New Roman"/>
                          <a:cs typeface="Times New Roman"/>
                        </a:rPr>
                        <a:t>taking, and </a:t>
                      </a:r>
                      <a:endParaRPr lang="en-ZW" sz="1400">
                        <a:latin typeface="Arial"/>
                        <a:ea typeface="Times New Roman"/>
                        <a:cs typeface="Times New Roman"/>
                      </a:endParaRPr>
                    </a:p>
                  </a:txBody>
                  <a:tcPr marL="0" marR="0" marT="0" marB="0" anchor="ctr">
                    <a:lnL>
                      <a:noFill/>
                    </a:lnL>
                    <a:lnR>
                      <a:noFill/>
                    </a:lnR>
                    <a:lnT>
                      <a:noFill/>
                    </a:lnT>
                    <a:lnB>
                      <a:noFill/>
                    </a:lnB>
                  </a:tcPr>
                </a:tc>
              </a:tr>
              <a:tr h="587547">
                <a:tc>
                  <a:txBody>
                    <a:bodyPr/>
                    <a:lstStyle/>
                    <a:p>
                      <a:pPr marL="0" marR="0" algn="just">
                        <a:lnSpc>
                          <a:spcPct val="150000"/>
                        </a:lnSpc>
                        <a:spcBef>
                          <a:spcPts val="0"/>
                        </a:spcBef>
                        <a:spcAft>
                          <a:spcPts val="0"/>
                        </a:spcAft>
                      </a:pPr>
                      <a:endParaRPr lang="en-US" sz="1400">
                        <a:latin typeface="Times New Roman"/>
                        <a:ea typeface="Times New Roman"/>
                        <a:cs typeface="Times New Roman"/>
                      </a:endParaRPr>
                    </a:p>
                  </a:txBody>
                  <a:tcPr marL="0" marR="0" marT="0" marB="0" anchor="ctr">
                    <a:lnL>
                      <a:noFill/>
                    </a:lnL>
                    <a:lnR>
                      <a:noFill/>
                    </a:lnR>
                    <a:lnT>
                      <a:noFill/>
                    </a:lnT>
                    <a:lnB>
                      <a:noFill/>
                    </a:lnB>
                  </a:tcPr>
                </a:tc>
                <a:tc vMerge="1">
                  <a:txBody>
                    <a:bodyPr/>
                    <a:lstStyle/>
                    <a:p>
                      <a:endParaRPr lang="en-ZW"/>
                    </a:p>
                  </a:txBody>
                  <a:tcPr/>
                </a:tc>
                <a:tc>
                  <a:txBody>
                    <a:bodyPr/>
                    <a:lstStyle/>
                    <a:p>
                      <a:pPr marL="0" marR="0" algn="just">
                        <a:lnSpc>
                          <a:spcPct val="150000"/>
                        </a:lnSpc>
                        <a:spcBef>
                          <a:spcPts val="0"/>
                        </a:spcBef>
                        <a:spcAft>
                          <a:spcPts val="0"/>
                        </a:spcAft>
                      </a:pPr>
                      <a:endParaRPr lang="en-US" sz="1400">
                        <a:latin typeface="Times New Roman"/>
                        <a:ea typeface="Times New Roman"/>
                        <a:cs typeface="Times New Roman"/>
                      </a:endParaRPr>
                    </a:p>
                  </a:txBody>
                  <a:tcPr marL="0" marR="0" marT="0" marB="0" anchor="ctr">
                    <a:lnL>
                      <a:noFill/>
                    </a:lnL>
                    <a:lnR>
                      <a:noFill/>
                    </a:lnR>
                    <a:lnT>
                      <a:noFill/>
                    </a:lnT>
                    <a:lnB>
                      <a:noFill/>
                    </a:lnB>
                  </a:tcPr>
                </a:tc>
                <a:tc>
                  <a:txBody>
                    <a:bodyPr/>
                    <a:lstStyle/>
                    <a:p>
                      <a:pPr marL="0" marR="0" algn="just">
                        <a:lnSpc>
                          <a:spcPct val="150000"/>
                        </a:lnSpc>
                        <a:spcBef>
                          <a:spcPts val="0"/>
                        </a:spcBef>
                        <a:spcAft>
                          <a:spcPts val="0"/>
                        </a:spcAft>
                      </a:pPr>
                      <a:endParaRPr lang="en-US" sz="1400">
                        <a:latin typeface="Times New Roman"/>
                        <a:ea typeface="Times New Roman"/>
                        <a:cs typeface="Times New Roman"/>
                      </a:endParaRPr>
                    </a:p>
                  </a:txBody>
                  <a:tcPr marL="0" marR="0" marT="0" marB="0" anchor="ctr">
                    <a:lnL>
                      <a:noFill/>
                    </a:lnL>
                    <a:lnR>
                      <a:noFill/>
                    </a:lnR>
                    <a:lnT>
                      <a:noFill/>
                    </a:lnT>
                    <a:lnB>
                      <a:noFill/>
                    </a:lnB>
                  </a:tcPr>
                </a:tc>
                <a:tc>
                  <a:txBody>
                    <a:bodyPr/>
                    <a:lstStyle/>
                    <a:p>
                      <a:pPr marL="0" marR="0" algn="just">
                        <a:lnSpc>
                          <a:spcPct val="150000"/>
                        </a:lnSpc>
                        <a:spcBef>
                          <a:spcPts val="0"/>
                        </a:spcBef>
                        <a:spcAft>
                          <a:spcPts val="0"/>
                        </a:spcAft>
                      </a:pPr>
                      <a:endParaRPr lang="en-US" sz="1400">
                        <a:latin typeface="Times New Roman"/>
                        <a:ea typeface="Times New Roman"/>
                        <a:cs typeface="Times New Roman"/>
                      </a:endParaRPr>
                    </a:p>
                  </a:txBody>
                  <a:tcPr marL="0" marR="0" marT="0" marB="0" anchor="ctr">
                    <a:lnL>
                      <a:noFill/>
                    </a:lnL>
                    <a:lnR>
                      <a:noFill/>
                    </a:lnR>
                    <a:lnT>
                      <a:noFill/>
                    </a:lnT>
                    <a:lnB>
                      <a:noFill/>
                    </a:lnB>
                  </a:tcPr>
                </a:tc>
                <a:tc>
                  <a:txBody>
                    <a:bodyPr/>
                    <a:lstStyle/>
                    <a:p>
                      <a:pPr marL="205740" marR="0" algn="just">
                        <a:lnSpc>
                          <a:spcPct val="150000"/>
                        </a:lnSpc>
                        <a:spcBef>
                          <a:spcPts val="0"/>
                        </a:spcBef>
                        <a:spcAft>
                          <a:spcPts val="0"/>
                        </a:spcAft>
                      </a:pPr>
                      <a:r>
                        <a:rPr lang="en-US" sz="1400" dirty="0">
                          <a:latin typeface="Times New Roman"/>
                          <a:ea typeface="Times New Roman"/>
                          <a:cs typeface="Times New Roman"/>
                        </a:rPr>
                        <a:t>proactive </a:t>
                      </a:r>
                      <a:r>
                        <a:rPr lang="en-US" sz="1400" dirty="0" err="1">
                          <a:latin typeface="Times New Roman"/>
                          <a:ea typeface="Times New Roman"/>
                          <a:cs typeface="Times New Roman"/>
                        </a:rPr>
                        <a:t>ness</a:t>
                      </a:r>
                      <a:r>
                        <a:rPr lang="en-US" sz="1400" dirty="0">
                          <a:latin typeface="Times New Roman"/>
                          <a:ea typeface="Times New Roman"/>
                          <a:cs typeface="Times New Roman"/>
                        </a:rPr>
                        <a:t> </a:t>
                      </a:r>
                      <a:endParaRPr lang="en-ZW" sz="1400" dirty="0">
                        <a:latin typeface="Arial"/>
                        <a:ea typeface="Times New Roman"/>
                        <a:cs typeface="Times New Roman"/>
                      </a:endParaRPr>
                    </a:p>
                  </a:txBody>
                  <a:tcPr marL="0" marR="0" marT="0" marB="0" anchor="ctr">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W" dirty="0" smtClean="0"/>
              <a:t>RISK MANAGEMENT PERSPECTIVE</a:t>
            </a:r>
            <a:endParaRPr lang="en-ZW" dirty="0"/>
          </a:p>
        </p:txBody>
      </p:sp>
      <p:sp>
        <p:nvSpPr>
          <p:cNvPr id="3" name="Content Placeholder 2"/>
          <p:cNvSpPr>
            <a:spLocks noGrp="1"/>
          </p:cNvSpPr>
          <p:nvPr>
            <p:ph sz="quarter" idx="1"/>
          </p:nvPr>
        </p:nvSpPr>
        <p:spPr/>
        <p:txBody>
          <a:bodyPr>
            <a:normAutofit fontScale="55000" lnSpcReduction="20000"/>
          </a:bodyPr>
          <a:lstStyle/>
          <a:p>
            <a:pPr>
              <a:buNone/>
            </a:pPr>
            <a:r>
              <a:rPr lang="en-ZW" dirty="0" smtClean="0"/>
              <a:t>In terms of risk management, the King Committee (2002, 98) states that</a:t>
            </a:r>
          </a:p>
          <a:p>
            <a:pPr>
              <a:buNone/>
            </a:pPr>
            <a:r>
              <a:rPr lang="en-ZW" dirty="0" smtClean="0"/>
              <a:t>the board is responsible for:</a:t>
            </a:r>
          </a:p>
          <a:p>
            <a:pPr>
              <a:buNone/>
            </a:pPr>
            <a:r>
              <a:rPr lang="en-ZW" dirty="0" smtClean="0"/>
              <a:t> </a:t>
            </a:r>
          </a:p>
          <a:p>
            <a:r>
              <a:rPr lang="en-ZW" dirty="0" smtClean="0"/>
              <a:t> Ensuring that processes and outcomes of key risk indicators are undertaken</a:t>
            </a:r>
          </a:p>
          <a:p>
            <a:pPr>
              <a:buNone/>
            </a:pPr>
            <a:r>
              <a:rPr lang="en-ZW" dirty="0" smtClean="0"/>
              <a:t>      on an annual basis</a:t>
            </a:r>
          </a:p>
          <a:p>
            <a:pPr>
              <a:buNone/>
            </a:pPr>
            <a:endParaRPr lang="en-ZW" dirty="0" smtClean="0"/>
          </a:p>
          <a:p>
            <a:r>
              <a:rPr lang="en-ZW" b="1" dirty="0" smtClean="0"/>
              <a:t> Appointing a board committee or an appointed dedicated committee that</a:t>
            </a:r>
          </a:p>
          <a:p>
            <a:pPr>
              <a:buNone/>
            </a:pPr>
            <a:r>
              <a:rPr lang="en-ZW" b="1" dirty="0" smtClean="0"/>
              <a:t>      should review the risk management process and the significant risks facing</a:t>
            </a:r>
          </a:p>
          <a:p>
            <a:pPr>
              <a:buNone/>
            </a:pPr>
            <a:r>
              <a:rPr lang="en-ZW" b="1" dirty="0" smtClean="0"/>
              <a:t>      the company</a:t>
            </a:r>
          </a:p>
          <a:p>
            <a:pPr>
              <a:buNone/>
            </a:pPr>
            <a:endParaRPr lang="en-ZW" dirty="0" smtClean="0"/>
          </a:p>
          <a:p>
            <a:r>
              <a:rPr lang="en-ZW" dirty="0" smtClean="0"/>
              <a:t> Disclosing risk management in the annual report</a:t>
            </a:r>
          </a:p>
          <a:p>
            <a:r>
              <a:rPr lang="en-ZW" dirty="0" smtClean="0"/>
              <a:t> Ensuring that the internal audit function provides an independent assurance</a:t>
            </a:r>
          </a:p>
          <a:p>
            <a:pPr>
              <a:buNone/>
            </a:pPr>
            <a:r>
              <a:rPr lang="en-ZW" dirty="0" smtClean="0"/>
              <a:t>      that the internal controls ensure effective risk management</a:t>
            </a:r>
          </a:p>
          <a:p>
            <a:pPr>
              <a:buNone/>
            </a:pPr>
            <a:endParaRPr lang="en-ZW" dirty="0" smtClean="0"/>
          </a:p>
          <a:p>
            <a:r>
              <a:rPr lang="en-ZW" dirty="0" smtClean="0"/>
              <a:t>Ensuring that there is compliance with the applicable regulations</a:t>
            </a:r>
          </a:p>
          <a:p>
            <a:pPr>
              <a:buNone/>
            </a:pPr>
            <a:r>
              <a:rPr lang="en-ZW" dirty="0" smtClean="0"/>
              <a:t> </a:t>
            </a:r>
          </a:p>
          <a:p>
            <a:endParaRPr lang="en-ZW"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BYE</a:t>
            </a:r>
            <a:endParaRPr lang="en-ZW" dirty="0"/>
          </a:p>
        </p:txBody>
      </p:sp>
      <p:sp>
        <p:nvSpPr>
          <p:cNvPr id="3" name="Content Placeholder 2"/>
          <p:cNvSpPr>
            <a:spLocks noGrp="1"/>
          </p:cNvSpPr>
          <p:nvPr>
            <p:ph sz="quarter" idx="1"/>
          </p:nvPr>
        </p:nvSpPr>
        <p:spPr/>
        <p:txBody>
          <a:bodyPr/>
          <a:lstStyle/>
          <a:p>
            <a:r>
              <a:rPr lang="en-ZW" dirty="0" smtClean="0"/>
              <a:t>LETS MAKE MONEY </a:t>
            </a:r>
            <a:r>
              <a:rPr lang="en-ZW" smtClean="0"/>
              <a:t>NOW!!!!!!!</a:t>
            </a:r>
            <a:endParaRPr lang="en-ZW" dirty="0" smtClean="0"/>
          </a:p>
          <a:p>
            <a:pPr>
              <a:buNone/>
            </a:pPr>
            <a:endParaRPr lang="en-ZW"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143000" y="838200"/>
          <a:ext cx="7010400" cy="5410200"/>
        </p:xfrm>
        <a:graphic>
          <a:graphicData uri="http://schemas.openxmlformats.org/drawingml/2006/table">
            <a:tbl>
              <a:tblPr firstRow="1" bandRow="1">
                <a:tableStyleId>{00A15C55-8517-42AA-B614-E9B94910E393}</a:tableStyleId>
              </a:tblPr>
              <a:tblGrid>
                <a:gridCol w="1752600"/>
                <a:gridCol w="1752600"/>
                <a:gridCol w="1752600"/>
                <a:gridCol w="1752600"/>
              </a:tblGrid>
              <a:tr h="1352550">
                <a:tc>
                  <a:txBody>
                    <a:bodyPr/>
                    <a:lstStyle/>
                    <a:p>
                      <a:endParaRPr lang="en-ZW" dirty="0"/>
                    </a:p>
                  </a:txBody>
                  <a:tcPr/>
                </a:tc>
                <a:tc>
                  <a:txBody>
                    <a:bodyPr/>
                    <a:lstStyle/>
                    <a:p>
                      <a:endParaRPr lang="en-ZW" dirty="0"/>
                    </a:p>
                  </a:txBody>
                  <a:tcPr/>
                </a:tc>
                <a:tc>
                  <a:txBody>
                    <a:bodyPr/>
                    <a:lstStyle/>
                    <a:p>
                      <a:endParaRPr lang="en-ZW"/>
                    </a:p>
                  </a:txBody>
                  <a:tcPr/>
                </a:tc>
                <a:tc>
                  <a:txBody>
                    <a:bodyPr/>
                    <a:lstStyle/>
                    <a:p>
                      <a:endParaRPr lang="en-ZW"/>
                    </a:p>
                  </a:txBody>
                  <a:tcPr/>
                </a:tc>
              </a:tr>
              <a:tr h="1352550">
                <a:tc>
                  <a:txBody>
                    <a:bodyPr/>
                    <a:lstStyle/>
                    <a:p>
                      <a:endParaRPr lang="en-ZW" dirty="0">
                        <a:solidFill>
                          <a:schemeClr val="accent3">
                            <a:lumMod val="50000"/>
                          </a:schemeClr>
                        </a:solidFill>
                      </a:endParaRPr>
                    </a:p>
                  </a:txBody>
                  <a:tcPr/>
                </a:tc>
                <a:tc>
                  <a:txBody>
                    <a:bodyPr/>
                    <a:lstStyle/>
                    <a:p>
                      <a:endParaRPr lang="en-ZW"/>
                    </a:p>
                  </a:txBody>
                  <a:tcPr/>
                </a:tc>
                <a:tc>
                  <a:txBody>
                    <a:bodyPr/>
                    <a:lstStyle/>
                    <a:p>
                      <a:endParaRPr lang="en-ZW" dirty="0"/>
                    </a:p>
                  </a:txBody>
                  <a:tcPr/>
                </a:tc>
                <a:tc>
                  <a:txBody>
                    <a:bodyPr/>
                    <a:lstStyle/>
                    <a:p>
                      <a:endParaRPr lang="en-ZW"/>
                    </a:p>
                  </a:txBody>
                  <a:tcPr/>
                </a:tc>
              </a:tr>
              <a:tr h="1352550">
                <a:tc>
                  <a:txBody>
                    <a:bodyPr/>
                    <a:lstStyle/>
                    <a:p>
                      <a:endParaRPr lang="en-ZW"/>
                    </a:p>
                  </a:txBody>
                  <a:tcPr/>
                </a:tc>
                <a:tc>
                  <a:txBody>
                    <a:bodyPr/>
                    <a:lstStyle/>
                    <a:p>
                      <a:endParaRPr lang="en-ZW"/>
                    </a:p>
                  </a:txBody>
                  <a:tcPr/>
                </a:tc>
                <a:tc>
                  <a:txBody>
                    <a:bodyPr/>
                    <a:lstStyle/>
                    <a:p>
                      <a:endParaRPr lang="en-ZW"/>
                    </a:p>
                  </a:txBody>
                  <a:tcPr/>
                </a:tc>
                <a:tc>
                  <a:txBody>
                    <a:bodyPr/>
                    <a:lstStyle/>
                    <a:p>
                      <a:endParaRPr lang="en-ZW"/>
                    </a:p>
                  </a:txBody>
                  <a:tcPr/>
                </a:tc>
              </a:tr>
              <a:tr h="1352550">
                <a:tc>
                  <a:txBody>
                    <a:bodyPr/>
                    <a:lstStyle/>
                    <a:p>
                      <a:endParaRPr lang="en-ZW"/>
                    </a:p>
                  </a:txBody>
                  <a:tcPr/>
                </a:tc>
                <a:tc>
                  <a:txBody>
                    <a:bodyPr/>
                    <a:lstStyle/>
                    <a:p>
                      <a:endParaRPr lang="en-ZW"/>
                    </a:p>
                  </a:txBody>
                  <a:tcPr/>
                </a:tc>
                <a:tc>
                  <a:txBody>
                    <a:bodyPr/>
                    <a:lstStyle/>
                    <a:p>
                      <a:endParaRPr lang="en-ZW"/>
                    </a:p>
                  </a:txBody>
                  <a:tcPr/>
                </a:tc>
                <a:tc>
                  <a:txBody>
                    <a:bodyPr/>
                    <a:lstStyle/>
                    <a:p>
                      <a:endParaRPr lang="en-ZW" dirty="0"/>
                    </a:p>
                  </a:txBody>
                  <a:tcPr/>
                </a:tc>
              </a:tr>
            </a:tbl>
          </a:graphicData>
        </a:graphic>
      </p:graphicFrame>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FAILURES</a:t>
            </a:r>
            <a:endParaRPr lang="en-ZW" dirty="0"/>
          </a:p>
        </p:txBody>
      </p:sp>
      <p:sp>
        <p:nvSpPr>
          <p:cNvPr id="4" name="Text Placeholder 3"/>
          <p:cNvSpPr>
            <a:spLocks noGrp="1"/>
          </p:cNvSpPr>
          <p:nvPr>
            <p:ph type="body" idx="2"/>
          </p:nvPr>
        </p:nvSpPr>
        <p:spPr/>
        <p:txBody>
          <a:bodyPr>
            <a:normAutofit/>
          </a:bodyPr>
          <a:lstStyle/>
          <a:p>
            <a:pPr algn="just"/>
            <a:r>
              <a:rPr lang="en-ZW" sz="1800" b="1" dirty="0" smtClean="0"/>
              <a:t>Failures have  common characteristics : They complain, they justify their failures and they blame..blame others and everything </a:t>
            </a:r>
            <a:endParaRPr lang="en-ZW" sz="1800" b="1" dirty="0"/>
          </a:p>
        </p:txBody>
      </p:sp>
      <p:sp>
        <p:nvSpPr>
          <p:cNvPr id="3" name="Content Placeholder 2"/>
          <p:cNvSpPr>
            <a:spLocks noGrp="1"/>
          </p:cNvSpPr>
          <p:nvPr>
            <p:ph sz="quarter" idx="1"/>
          </p:nvPr>
        </p:nvSpPr>
        <p:spPr/>
        <p:txBody>
          <a:bodyPr>
            <a:noAutofit/>
          </a:bodyPr>
          <a:lstStyle/>
          <a:p>
            <a:pPr algn="just"/>
            <a:r>
              <a:rPr lang="en-ZW" sz="1800" b="1" dirty="0" smtClean="0"/>
              <a:t>One day all the employees reached the office and saw a big notice written on the door. “Yesterday the person who has been stopping your growth in this company passed away. You are invited to join the funeral. In the beginning, they got sad for the death of one of their colleagues, but after a while they got curious to know who was the man who stopped their growth. Everyone thought: Well at least the man who stopped my progress died! One by one the thrilled employees got closer to the coffin, and when they looked inside they were speechless. They stood shocked in silence, as if someone had touched the deepest part of their soul. There was a MIRROR inside the coffin and everyone who looked inside could see themselves..There was a sign next to the mirror that read:</a:t>
            </a:r>
          </a:p>
        </p:txBody>
      </p:sp>
    </p:spTree>
  </p:cSld>
  <p:clrMapOvr>
    <a:masterClrMapping/>
  </p:clrMapOvr>
  <p:transition>
    <p:zoom dir="in"/>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smtClean="0"/>
              <a:t>FAILURES</a:t>
            </a:r>
            <a:endParaRPr lang="en-ZW" dirty="0"/>
          </a:p>
        </p:txBody>
      </p:sp>
      <p:sp>
        <p:nvSpPr>
          <p:cNvPr id="4" name="Text Placeholder 3"/>
          <p:cNvSpPr>
            <a:spLocks noGrp="1"/>
          </p:cNvSpPr>
          <p:nvPr>
            <p:ph type="body" idx="2"/>
          </p:nvPr>
        </p:nvSpPr>
        <p:spPr/>
        <p:txBody>
          <a:bodyPr>
            <a:normAutofit/>
          </a:bodyPr>
          <a:lstStyle/>
          <a:p>
            <a:pPr algn="just"/>
            <a:r>
              <a:rPr lang="en-ZW" sz="1800" b="1" dirty="0" smtClean="0"/>
              <a:t>“Many of life failures are people who did not realise how close they were to success when they gave up”  Thomas Edison</a:t>
            </a:r>
            <a:endParaRPr lang="en-ZW" sz="1800" b="1" dirty="0"/>
          </a:p>
        </p:txBody>
      </p:sp>
      <p:sp>
        <p:nvSpPr>
          <p:cNvPr id="3" name="Content Placeholder 2"/>
          <p:cNvSpPr>
            <a:spLocks noGrp="1"/>
          </p:cNvSpPr>
          <p:nvPr>
            <p:ph sz="quarter" idx="1"/>
          </p:nvPr>
        </p:nvSpPr>
        <p:spPr/>
        <p:txBody>
          <a:bodyPr>
            <a:normAutofit fontScale="77500" lnSpcReduction="20000"/>
          </a:bodyPr>
          <a:lstStyle/>
          <a:p>
            <a:pPr algn="just"/>
            <a:r>
              <a:rPr lang="en-ZW" dirty="0" smtClean="0"/>
              <a:t>: </a:t>
            </a:r>
            <a:r>
              <a:rPr lang="en-ZW" b="1" dirty="0" smtClean="0"/>
              <a:t>There is only one person who is capable to set limits to your growth...It is YOU. You are the only person who can influence your happiness, success and realisation..Your life does not change when your family, boss, friends or company change.....your life changes when you change...you go beyond your limiting beliefs and you realize you are the only one responsible for your life. Its the way you face life that makes the difference! If an egg is broken from outside force....life ends but if it is broken from inside force life begins. Great things always begin from our inside..You be the change, don't wish things were easy, Wish you were Stronger.</a:t>
            </a:r>
            <a:endParaRPr lang="en-ZW" b="1" dirty="0"/>
          </a:p>
        </p:txBody>
      </p:sp>
    </p:spTree>
  </p:cSld>
  <p:clrMapOvr>
    <a:masterClrMapping/>
  </p:clrMapOvr>
  <p:transition>
    <p:wheel spokes="8"/>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305800" cy="1143000"/>
          </a:xfrm>
        </p:spPr>
        <p:txBody>
          <a:bodyPr>
            <a:normAutofit/>
          </a:bodyPr>
          <a:lstStyle/>
          <a:p>
            <a:r>
              <a:rPr lang="en-ZW" dirty="0" smtClean="0"/>
              <a:t>THE EMBATTLED CORPORATION</a:t>
            </a:r>
            <a:endParaRPr lang="en-ZW" dirty="0"/>
          </a:p>
        </p:txBody>
      </p:sp>
      <p:graphicFrame>
        <p:nvGraphicFramePr>
          <p:cNvPr id="3" name="Table 2"/>
          <p:cNvGraphicFramePr>
            <a:graphicFrameLocks noGrp="1"/>
          </p:cNvGraphicFramePr>
          <p:nvPr/>
        </p:nvGraphicFramePr>
        <p:xfrm>
          <a:off x="1447800" y="1371603"/>
          <a:ext cx="6096000" cy="5446033"/>
        </p:xfrm>
        <a:graphic>
          <a:graphicData uri="http://schemas.openxmlformats.org/drawingml/2006/table">
            <a:tbl>
              <a:tblPr/>
              <a:tblGrid>
                <a:gridCol w="6096000"/>
              </a:tblGrid>
              <a:tr h="535754">
                <a:tc>
                  <a:txBody>
                    <a:bodyPr/>
                    <a:lstStyle/>
                    <a:p>
                      <a:pPr marL="0" marR="0" algn="ctr">
                        <a:lnSpc>
                          <a:spcPct val="115000"/>
                        </a:lnSpc>
                        <a:spcBef>
                          <a:spcPts val="0"/>
                        </a:spcBef>
                        <a:spcAft>
                          <a:spcPts val="0"/>
                        </a:spcAft>
                      </a:pPr>
                      <a:r>
                        <a:rPr lang="en-US" sz="1800" b="1" dirty="0">
                          <a:latin typeface="Arial"/>
                          <a:ea typeface="Times New Roman"/>
                          <a:cs typeface="Times New Roman"/>
                        </a:rPr>
                        <a:t>Customers</a:t>
                      </a:r>
                      <a:endParaRPr lang="en-ZW" sz="1800" b="1" dirty="0">
                        <a:latin typeface="Arial"/>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329294">
                <a:tc>
                  <a:txBody>
                    <a:bodyPr/>
                    <a:lstStyle/>
                    <a:p>
                      <a:pPr marL="81915" marR="0" algn="ctr">
                        <a:lnSpc>
                          <a:spcPct val="115000"/>
                        </a:lnSpc>
                        <a:spcBef>
                          <a:spcPts val="0"/>
                        </a:spcBef>
                        <a:spcAft>
                          <a:spcPts val="0"/>
                        </a:spcAft>
                        <a:buFont typeface="Wingdings" pitchFamily="2" charset="2"/>
                        <a:buChar char="v"/>
                      </a:pPr>
                      <a:r>
                        <a:rPr lang="en-US" sz="1800" dirty="0">
                          <a:latin typeface="Arial"/>
                          <a:ea typeface="Times New Roman"/>
                          <a:cs typeface="Times New Roman"/>
                        </a:rPr>
                        <a:t>Fragmented markets require companies</a:t>
                      </a:r>
                      <a:endParaRPr lang="en-ZW" sz="1800" dirty="0">
                        <a:latin typeface="Arial"/>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25056">
                <a:tc>
                  <a:txBody>
                    <a:bodyPr/>
                    <a:lstStyle/>
                    <a:p>
                      <a:pPr marL="81915" marR="0" algn="ctr">
                        <a:lnSpc>
                          <a:spcPct val="115000"/>
                        </a:lnSpc>
                        <a:spcBef>
                          <a:spcPts val="0"/>
                        </a:spcBef>
                        <a:spcAft>
                          <a:spcPts val="0"/>
                        </a:spcAft>
                      </a:pPr>
                      <a:r>
                        <a:rPr lang="en-US" sz="1800">
                          <a:latin typeface="Arial"/>
                          <a:ea typeface="Times New Roman"/>
                          <a:cs typeface="Times New Roman"/>
                        </a:rPr>
                        <a:t>to adopt multiple approaches to serve</a:t>
                      </a:r>
                      <a:endParaRPr lang="en-ZW" sz="1800">
                        <a:latin typeface="Arial"/>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29294">
                <a:tc>
                  <a:txBody>
                    <a:bodyPr/>
                    <a:lstStyle/>
                    <a:p>
                      <a:pPr marL="81915" marR="0" algn="ctr">
                        <a:lnSpc>
                          <a:spcPct val="115000"/>
                        </a:lnSpc>
                        <a:spcBef>
                          <a:spcPts val="0"/>
                        </a:spcBef>
                        <a:spcAft>
                          <a:spcPts val="0"/>
                        </a:spcAft>
                      </a:pPr>
                      <a:r>
                        <a:rPr lang="en-US" sz="1800">
                          <a:latin typeface="Arial"/>
                          <a:ea typeface="Times New Roman"/>
                          <a:cs typeface="Times New Roman"/>
                        </a:rPr>
                        <a:t>different target audiences</a:t>
                      </a:r>
                      <a:endParaRPr lang="en-ZW" sz="1800">
                        <a:latin typeface="Arial"/>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25056">
                <a:tc>
                  <a:txBody>
                    <a:bodyPr/>
                    <a:lstStyle/>
                    <a:p>
                      <a:pPr marL="81915" marR="0" algn="ctr">
                        <a:lnSpc>
                          <a:spcPct val="115000"/>
                        </a:lnSpc>
                        <a:spcBef>
                          <a:spcPts val="0"/>
                        </a:spcBef>
                        <a:spcAft>
                          <a:spcPts val="0"/>
                        </a:spcAft>
                        <a:buFont typeface="Wingdings" pitchFamily="2" charset="2"/>
                        <a:buChar char="v"/>
                      </a:pPr>
                      <a:r>
                        <a:rPr lang="en-US" sz="1800" dirty="0">
                          <a:latin typeface="Arial"/>
                          <a:ea typeface="Times New Roman"/>
                          <a:cs typeface="Times New Roman"/>
                        </a:rPr>
                        <a:t>Rapidly rising customer expectations</a:t>
                      </a:r>
                      <a:endParaRPr lang="en-ZW" sz="1800" dirty="0">
                        <a:latin typeface="Arial"/>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25056">
                <a:tc>
                  <a:txBody>
                    <a:bodyPr/>
                    <a:lstStyle/>
                    <a:p>
                      <a:pPr marL="81915" marR="0" algn="ctr">
                        <a:lnSpc>
                          <a:spcPct val="115000"/>
                        </a:lnSpc>
                        <a:spcBef>
                          <a:spcPts val="0"/>
                        </a:spcBef>
                        <a:spcAft>
                          <a:spcPts val="0"/>
                        </a:spcAft>
                      </a:pPr>
                      <a:r>
                        <a:rPr lang="en-US" sz="1800">
                          <a:latin typeface="Arial"/>
                          <a:ea typeface="Times New Roman"/>
                          <a:cs typeface="Times New Roman"/>
                        </a:rPr>
                        <a:t>force companies to customize their</a:t>
                      </a:r>
                      <a:endParaRPr lang="en-ZW" sz="1800">
                        <a:latin typeface="Arial"/>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25056">
                <a:tc>
                  <a:txBody>
                    <a:bodyPr/>
                    <a:lstStyle/>
                    <a:p>
                      <a:pPr marL="81915" marR="0" algn="ctr">
                        <a:lnSpc>
                          <a:spcPct val="115000"/>
                        </a:lnSpc>
                        <a:spcBef>
                          <a:spcPts val="0"/>
                        </a:spcBef>
                        <a:spcAft>
                          <a:spcPts val="0"/>
                        </a:spcAft>
                      </a:pPr>
                      <a:r>
                        <a:rPr lang="en-US" sz="1800">
                          <a:latin typeface="Arial"/>
                          <a:ea typeface="Times New Roman"/>
                          <a:cs typeface="Times New Roman"/>
                        </a:rPr>
                        <a:t>products, customer support function,</a:t>
                      </a:r>
                      <a:endParaRPr lang="en-ZW" sz="1800">
                        <a:latin typeface="Arial"/>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25056">
                <a:tc>
                  <a:txBody>
                    <a:bodyPr/>
                    <a:lstStyle/>
                    <a:p>
                      <a:pPr marL="81915" marR="0" algn="ctr">
                        <a:lnSpc>
                          <a:spcPct val="115000"/>
                        </a:lnSpc>
                        <a:spcBef>
                          <a:spcPts val="0"/>
                        </a:spcBef>
                        <a:spcAft>
                          <a:spcPts val="0"/>
                        </a:spcAft>
                      </a:pPr>
                      <a:r>
                        <a:rPr lang="en-US" sz="1800">
                          <a:latin typeface="Arial"/>
                          <a:ea typeface="Times New Roman"/>
                          <a:cs typeface="Times New Roman"/>
                        </a:rPr>
                        <a:t>and communication approaches, and yet</a:t>
                      </a:r>
                      <a:endParaRPr lang="en-ZW" sz="1800">
                        <a:latin typeface="Arial"/>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25056">
                <a:tc>
                  <a:txBody>
                    <a:bodyPr/>
                    <a:lstStyle/>
                    <a:p>
                      <a:pPr marL="81915" marR="0" algn="ctr">
                        <a:lnSpc>
                          <a:spcPct val="115000"/>
                        </a:lnSpc>
                        <a:spcBef>
                          <a:spcPts val="0"/>
                        </a:spcBef>
                        <a:spcAft>
                          <a:spcPts val="0"/>
                        </a:spcAft>
                      </a:pPr>
                      <a:r>
                        <a:rPr lang="en-US" sz="1800">
                          <a:latin typeface="Arial"/>
                          <a:ea typeface="Times New Roman"/>
                          <a:cs typeface="Times New Roman"/>
                        </a:rPr>
                        <a:t>do so in ways that can be standardized</a:t>
                      </a:r>
                      <a:endParaRPr lang="en-ZW" sz="1800">
                        <a:latin typeface="Arial"/>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26772">
                <a:tc>
                  <a:txBody>
                    <a:bodyPr/>
                    <a:lstStyle/>
                    <a:p>
                      <a:pPr marL="0" marR="0" algn="ctr">
                        <a:lnSpc>
                          <a:spcPct val="115000"/>
                        </a:lnSpc>
                        <a:spcBef>
                          <a:spcPts val="0"/>
                        </a:spcBef>
                        <a:spcAft>
                          <a:spcPts val="0"/>
                        </a:spcAft>
                      </a:pPr>
                      <a:endParaRPr lang="en-US" sz="1800">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25056">
                <a:tc>
                  <a:txBody>
                    <a:bodyPr/>
                    <a:lstStyle/>
                    <a:p>
                      <a:pPr marL="81915" marR="0" algn="ctr">
                        <a:lnSpc>
                          <a:spcPct val="115000"/>
                        </a:lnSpc>
                        <a:spcBef>
                          <a:spcPts val="0"/>
                        </a:spcBef>
                        <a:spcAft>
                          <a:spcPts val="0"/>
                        </a:spcAft>
                        <a:buFont typeface="Wingdings" pitchFamily="2" charset="2"/>
                        <a:buChar char="v"/>
                      </a:pPr>
                      <a:r>
                        <a:rPr lang="en-US" sz="1800" dirty="0">
                          <a:latin typeface="Arial"/>
                          <a:ea typeface="Times New Roman"/>
                          <a:cs typeface="Times New Roman"/>
                        </a:rPr>
                        <a:t>The costs of higher levels of customization</a:t>
                      </a:r>
                      <a:endParaRPr lang="en-ZW" sz="1800" dirty="0">
                        <a:latin typeface="Arial"/>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25056">
                <a:tc>
                  <a:txBody>
                    <a:bodyPr/>
                    <a:lstStyle/>
                    <a:p>
                      <a:pPr marL="81915" marR="0" algn="ctr">
                        <a:lnSpc>
                          <a:spcPct val="115000"/>
                        </a:lnSpc>
                        <a:spcBef>
                          <a:spcPts val="0"/>
                        </a:spcBef>
                        <a:spcAft>
                          <a:spcPts val="0"/>
                        </a:spcAft>
                      </a:pPr>
                      <a:r>
                        <a:rPr lang="en-US" sz="1800">
                          <a:latin typeface="Arial"/>
                          <a:ea typeface="Times New Roman"/>
                          <a:cs typeface="Times New Roman"/>
                        </a:rPr>
                        <a:t>require companies to cultivate longer-term</a:t>
                      </a:r>
                      <a:endParaRPr lang="en-ZW" sz="1800">
                        <a:latin typeface="Arial"/>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25056">
                <a:tc>
                  <a:txBody>
                    <a:bodyPr/>
                    <a:lstStyle/>
                    <a:p>
                      <a:pPr marL="81915" marR="0" algn="ctr">
                        <a:lnSpc>
                          <a:spcPct val="115000"/>
                        </a:lnSpc>
                        <a:spcBef>
                          <a:spcPts val="0"/>
                        </a:spcBef>
                        <a:spcAft>
                          <a:spcPts val="0"/>
                        </a:spcAft>
                      </a:pPr>
                      <a:r>
                        <a:rPr lang="en-US" sz="1800">
                          <a:latin typeface="Arial"/>
                          <a:ea typeface="Times New Roman"/>
                          <a:cs typeface="Times New Roman"/>
                        </a:rPr>
                        <a:t>customer relationships</a:t>
                      </a:r>
                      <a:endParaRPr lang="en-ZW" sz="1800">
                        <a:latin typeface="Arial"/>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26772">
                <a:tc>
                  <a:txBody>
                    <a:bodyPr/>
                    <a:lstStyle/>
                    <a:p>
                      <a:pPr marL="0" marR="0" algn="ctr">
                        <a:lnSpc>
                          <a:spcPct val="115000"/>
                        </a:lnSpc>
                        <a:spcBef>
                          <a:spcPts val="0"/>
                        </a:spcBef>
                        <a:spcAft>
                          <a:spcPts val="0"/>
                        </a:spcAft>
                      </a:pPr>
                      <a:endParaRPr lang="en-US" sz="1800">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25056">
                <a:tc>
                  <a:txBody>
                    <a:bodyPr/>
                    <a:lstStyle/>
                    <a:p>
                      <a:pPr marL="81915" marR="0" algn="ctr">
                        <a:lnSpc>
                          <a:spcPct val="115000"/>
                        </a:lnSpc>
                        <a:spcBef>
                          <a:spcPts val="0"/>
                        </a:spcBef>
                        <a:spcAft>
                          <a:spcPts val="0"/>
                        </a:spcAft>
                        <a:buFont typeface="Wingdings" pitchFamily="2" charset="2"/>
                        <a:buChar char="v"/>
                      </a:pPr>
                      <a:r>
                        <a:rPr lang="en-US" sz="1800" dirty="0">
                          <a:latin typeface="Arial"/>
                          <a:ea typeface="Times New Roman"/>
                          <a:cs typeface="Times New Roman"/>
                        </a:rPr>
                        <a:t>Sustainable growth means learning new</a:t>
                      </a:r>
                      <a:endParaRPr lang="en-ZW" sz="1800" dirty="0">
                        <a:latin typeface="Arial"/>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47587">
                <a:tc>
                  <a:txBody>
                    <a:bodyPr/>
                    <a:lstStyle/>
                    <a:p>
                      <a:pPr marL="81915" marR="0" algn="ctr">
                        <a:lnSpc>
                          <a:spcPct val="115000"/>
                        </a:lnSpc>
                        <a:spcBef>
                          <a:spcPts val="0"/>
                        </a:spcBef>
                        <a:spcAft>
                          <a:spcPts val="0"/>
                        </a:spcAft>
                      </a:pPr>
                      <a:r>
                        <a:rPr lang="en-US" sz="1800" dirty="0">
                          <a:latin typeface="Arial"/>
                          <a:ea typeface="Times New Roman"/>
                          <a:cs typeface="Times New Roman"/>
                        </a:rPr>
                        <a:t>skills in serving global markets</a:t>
                      </a:r>
                      <a:endParaRPr lang="en-ZW" sz="1800" dirty="0">
                        <a:latin typeface="Arial"/>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990600" y="685803"/>
          <a:ext cx="7239000" cy="6128509"/>
        </p:xfrm>
        <a:graphic>
          <a:graphicData uri="http://schemas.openxmlformats.org/drawingml/2006/table">
            <a:tbl>
              <a:tblPr/>
              <a:tblGrid>
                <a:gridCol w="6848534"/>
                <a:gridCol w="390466"/>
              </a:tblGrid>
              <a:tr h="387518">
                <a:tc>
                  <a:txBody>
                    <a:bodyPr/>
                    <a:lstStyle/>
                    <a:p>
                      <a:pPr marL="0" marR="493395" algn="ctr">
                        <a:lnSpc>
                          <a:spcPct val="115000"/>
                        </a:lnSpc>
                        <a:spcBef>
                          <a:spcPts val="0"/>
                        </a:spcBef>
                        <a:spcAft>
                          <a:spcPts val="0"/>
                        </a:spcAft>
                      </a:pPr>
                      <a:r>
                        <a:rPr lang="en-US" sz="1800" b="1" dirty="0">
                          <a:latin typeface="Arial"/>
                          <a:ea typeface="Times New Roman"/>
                          <a:cs typeface="Times New Roman"/>
                        </a:rPr>
                        <a:t>Competitors</a:t>
                      </a:r>
                      <a:endParaRPr lang="en-ZW" sz="1800" b="1" dirty="0">
                        <a:latin typeface="Arial"/>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1000"/>
                        </a:spcAft>
                      </a:pPr>
                      <a:r>
                        <a:rPr lang="en-ZW" sz="1800">
                          <a:latin typeface="Calibri"/>
                          <a:ea typeface="Calibri"/>
                          <a:cs typeface="Times New Roman"/>
                        </a:rPr>
                        <a:t> </a:t>
                      </a:r>
                    </a:p>
                  </a:txBody>
                  <a:tcPr marL="0" marR="0" marT="0" marB="0" anchor="ctr">
                    <a:lnL>
                      <a:noFill/>
                    </a:lnL>
                    <a:lnR>
                      <a:noFill/>
                    </a:lnR>
                    <a:lnT>
                      <a:noFill/>
                    </a:lnT>
                    <a:lnB>
                      <a:noFill/>
                    </a:lnB>
                  </a:tcPr>
                </a:tc>
              </a:tr>
              <a:tr h="321406">
                <a:tc>
                  <a:txBody>
                    <a:bodyPr/>
                    <a:lstStyle/>
                    <a:p>
                      <a:pPr marL="81915" marR="0" algn="ctr">
                        <a:lnSpc>
                          <a:spcPct val="115000"/>
                        </a:lnSpc>
                        <a:spcBef>
                          <a:spcPts val="0"/>
                        </a:spcBef>
                        <a:spcAft>
                          <a:spcPts val="0"/>
                        </a:spcAft>
                        <a:buFont typeface="Wingdings" pitchFamily="2" charset="2"/>
                        <a:buChar char="v"/>
                      </a:pPr>
                      <a:r>
                        <a:rPr lang="en-US" sz="1800" dirty="0">
                          <a:latin typeface="Arial"/>
                          <a:ea typeface="Times New Roman"/>
                          <a:cs typeface="Times New Roman"/>
                        </a:rPr>
                        <a:t>Competitors lead customers to entirely new</a:t>
                      </a:r>
                      <a:endParaRPr lang="en-ZW" sz="1800" dirty="0">
                        <a:latin typeface="Arial"/>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nSpc>
                          <a:spcPct val="115000"/>
                        </a:lnSpc>
                        <a:spcBef>
                          <a:spcPts val="0"/>
                        </a:spcBef>
                        <a:spcAft>
                          <a:spcPts val="1000"/>
                        </a:spcAft>
                      </a:pPr>
                      <a:r>
                        <a:rPr lang="en-ZW" sz="1800">
                          <a:latin typeface="Calibri"/>
                          <a:ea typeface="Calibri"/>
                          <a:cs typeface="Times New Roman"/>
                        </a:rPr>
                        <a:t> </a:t>
                      </a:r>
                    </a:p>
                  </a:txBody>
                  <a:tcPr marL="0" marR="0" marT="0" marB="0" anchor="ctr">
                    <a:lnL>
                      <a:noFill/>
                    </a:lnL>
                    <a:lnR>
                      <a:noFill/>
                    </a:lnR>
                    <a:lnT>
                      <a:noFill/>
                    </a:lnT>
                    <a:lnB>
                      <a:noFill/>
                    </a:lnB>
                  </a:tcPr>
                </a:tc>
              </a:tr>
              <a:tr h="308793">
                <a:tc>
                  <a:txBody>
                    <a:bodyPr/>
                    <a:lstStyle/>
                    <a:p>
                      <a:pPr marL="81915" marR="0" algn="ctr">
                        <a:lnSpc>
                          <a:spcPct val="115000"/>
                        </a:lnSpc>
                        <a:spcBef>
                          <a:spcPts val="0"/>
                        </a:spcBef>
                        <a:spcAft>
                          <a:spcPts val="0"/>
                        </a:spcAft>
                      </a:pPr>
                      <a:r>
                        <a:rPr lang="en-US" sz="1800">
                          <a:latin typeface="Arial"/>
                          <a:ea typeface="Times New Roman"/>
                          <a:cs typeface="Times New Roman"/>
                        </a:rPr>
                        <a:t>market spaces, forcing companies to spend</a:t>
                      </a:r>
                      <a:endParaRPr lang="en-ZW" sz="1800">
                        <a:latin typeface="Arial"/>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nSpc>
                          <a:spcPct val="115000"/>
                        </a:lnSpc>
                        <a:spcBef>
                          <a:spcPts val="0"/>
                        </a:spcBef>
                        <a:spcAft>
                          <a:spcPts val="1000"/>
                        </a:spcAft>
                      </a:pPr>
                      <a:r>
                        <a:rPr lang="en-ZW" sz="1800">
                          <a:latin typeface="Calibri"/>
                          <a:ea typeface="Calibri"/>
                          <a:cs typeface="Times New Roman"/>
                        </a:rPr>
                        <a:t> </a:t>
                      </a:r>
                    </a:p>
                  </a:txBody>
                  <a:tcPr marL="0" marR="0" marT="0" marB="0" anchor="ctr">
                    <a:lnL>
                      <a:noFill/>
                    </a:lnL>
                    <a:lnR>
                      <a:noFill/>
                    </a:lnR>
                    <a:lnT>
                      <a:noFill/>
                    </a:lnT>
                    <a:lnB>
                      <a:noFill/>
                    </a:lnB>
                  </a:tcPr>
                </a:tc>
              </a:tr>
              <a:tr h="308793">
                <a:tc>
                  <a:txBody>
                    <a:bodyPr/>
                    <a:lstStyle/>
                    <a:p>
                      <a:pPr marL="81915" marR="0" algn="ctr">
                        <a:lnSpc>
                          <a:spcPct val="115000"/>
                        </a:lnSpc>
                        <a:spcBef>
                          <a:spcPts val="0"/>
                        </a:spcBef>
                        <a:spcAft>
                          <a:spcPts val="0"/>
                        </a:spcAft>
                      </a:pPr>
                      <a:r>
                        <a:rPr lang="en-US" sz="1800">
                          <a:latin typeface="Arial"/>
                          <a:ea typeface="Times New Roman"/>
                          <a:cs typeface="Times New Roman"/>
                        </a:rPr>
                        <a:t>greater amounts on product development</a:t>
                      </a:r>
                      <a:endParaRPr lang="en-ZW" sz="1800">
                        <a:latin typeface="Arial"/>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nSpc>
                          <a:spcPct val="115000"/>
                        </a:lnSpc>
                        <a:spcBef>
                          <a:spcPts val="0"/>
                        </a:spcBef>
                        <a:spcAft>
                          <a:spcPts val="1000"/>
                        </a:spcAft>
                      </a:pPr>
                      <a:r>
                        <a:rPr lang="en-ZW" sz="1800">
                          <a:latin typeface="Calibri"/>
                          <a:ea typeface="Calibri"/>
                          <a:cs typeface="Times New Roman"/>
                        </a:rPr>
                        <a:t> </a:t>
                      </a:r>
                    </a:p>
                  </a:txBody>
                  <a:tcPr marL="0" marR="0" marT="0" marB="0" anchor="ctr">
                    <a:lnL>
                      <a:noFill/>
                    </a:lnL>
                    <a:lnR>
                      <a:noFill/>
                    </a:lnR>
                    <a:lnT>
                      <a:noFill/>
                    </a:lnT>
                    <a:lnB>
                      <a:noFill/>
                    </a:lnB>
                  </a:tcPr>
                </a:tc>
              </a:tr>
              <a:tr h="308793">
                <a:tc>
                  <a:txBody>
                    <a:bodyPr/>
                    <a:lstStyle/>
                    <a:p>
                      <a:pPr marL="81915" marR="0" algn="ctr">
                        <a:lnSpc>
                          <a:spcPct val="115000"/>
                        </a:lnSpc>
                        <a:spcBef>
                          <a:spcPts val="0"/>
                        </a:spcBef>
                        <a:spcAft>
                          <a:spcPts val="0"/>
                        </a:spcAft>
                        <a:buFont typeface="Wingdings" pitchFamily="2" charset="2"/>
                        <a:buChar char="v"/>
                      </a:pPr>
                      <a:r>
                        <a:rPr lang="en-US" sz="1800" dirty="0">
                          <a:latin typeface="Arial"/>
                          <a:ea typeface="Times New Roman"/>
                          <a:cs typeface="Times New Roman"/>
                        </a:rPr>
                        <a:t>Aggressive competitors move quickly to</a:t>
                      </a:r>
                      <a:endParaRPr lang="en-ZW" sz="1800" dirty="0">
                        <a:latin typeface="Arial"/>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nSpc>
                          <a:spcPct val="115000"/>
                        </a:lnSpc>
                        <a:spcBef>
                          <a:spcPts val="0"/>
                        </a:spcBef>
                        <a:spcAft>
                          <a:spcPts val="1000"/>
                        </a:spcAft>
                      </a:pPr>
                      <a:r>
                        <a:rPr lang="en-ZW" sz="1800">
                          <a:latin typeface="Calibri"/>
                          <a:ea typeface="Calibri"/>
                          <a:cs typeface="Times New Roman"/>
                        </a:rPr>
                        <a:t> </a:t>
                      </a:r>
                    </a:p>
                  </a:txBody>
                  <a:tcPr marL="0" marR="0" marT="0" marB="0" anchor="ctr">
                    <a:lnL>
                      <a:noFill/>
                    </a:lnL>
                    <a:lnR>
                      <a:noFill/>
                    </a:lnR>
                    <a:lnT>
                      <a:noFill/>
                    </a:lnT>
                    <a:lnB>
                      <a:noFill/>
                    </a:lnB>
                  </a:tcPr>
                </a:tc>
              </a:tr>
              <a:tr h="308793">
                <a:tc>
                  <a:txBody>
                    <a:bodyPr/>
                    <a:lstStyle/>
                    <a:p>
                      <a:pPr marL="81915" marR="0" algn="ctr">
                        <a:lnSpc>
                          <a:spcPct val="115000"/>
                        </a:lnSpc>
                        <a:spcBef>
                          <a:spcPts val="0"/>
                        </a:spcBef>
                        <a:spcAft>
                          <a:spcPts val="0"/>
                        </a:spcAft>
                      </a:pPr>
                      <a:r>
                        <a:rPr lang="en-US" sz="1800">
                          <a:latin typeface="Arial"/>
                          <a:ea typeface="Times New Roman"/>
                          <a:cs typeface="Times New Roman"/>
                        </a:rPr>
                        <a:t>mimic anything new attempted by the</a:t>
                      </a:r>
                      <a:endParaRPr lang="en-ZW" sz="1800">
                        <a:latin typeface="Arial"/>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nSpc>
                          <a:spcPct val="115000"/>
                        </a:lnSpc>
                        <a:spcBef>
                          <a:spcPts val="0"/>
                        </a:spcBef>
                        <a:spcAft>
                          <a:spcPts val="1000"/>
                        </a:spcAft>
                      </a:pPr>
                      <a:r>
                        <a:rPr lang="en-ZW" sz="1800">
                          <a:latin typeface="Calibri"/>
                          <a:ea typeface="Calibri"/>
                          <a:cs typeface="Times New Roman"/>
                        </a:rPr>
                        <a:t> </a:t>
                      </a:r>
                    </a:p>
                  </a:txBody>
                  <a:tcPr marL="0" marR="0" marT="0" marB="0" anchor="ctr">
                    <a:lnL>
                      <a:noFill/>
                    </a:lnL>
                    <a:lnR>
                      <a:noFill/>
                    </a:lnR>
                    <a:lnT>
                      <a:noFill/>
                    </a:lnT>
                    <a:lnB>
                      <a:noFill/>
                    </a:lnB>
                  </a:tcPr>
                </a:tc>
              </a:tr>
              <a:tr h="308793">
                <a:tc>
                  <a:txBody>
                    <a:bodyPr/>
                    <a:lstStyle/>
                    <a:p>
                      <a:pPr marL="81915" marR="0" algn="ctr">
                        <a:lnSpc>
                          <a:spcPct val="115000"/>
                        </a:lnSpc>
                        <a:spcBef>
                          <a:spcPts val="0"/>
                        </a:spcBef>
                        <a:spcAft>
                          <a:spcPts val="0"/>
                        </a:spcAft>
                      </a:pPr>
                      <a:r>
                        <a:rPr lang="en-US" sz="1800">
                          <a:latin typeface="Arial"/>
                          <a:ea typeface="Times New Roman"/>
                          <a:cs typeface="Times New Roman"/>
                        </a:rPr>
                        <a:t>company, making it harder to differentiate</a:t>
                      </a:r>
                      <a:endParaRPr lang="en-ZW" sz="1800">
                        <a:latin typeface="Arial"/>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nSpc>
                          <a:spcPct val="115000"/>
                        </a:lnSpc>
                        <a:spcBef>
                          <a:spcPts val="0"/>
                        </a:spcBef>
                        <a:spcAft>
                          <a:spcPts val="1000"/>
                        </a:spcAft>
                      </a:pPr>
                      <a:r>
                        <a:rPr lang="en-ZW" sz="1800" dirty="0">
                          <a:latin typeface="Calibri"/>
                          <a:ea typeface="Calibri"/>
                          <a:cs typeface="Times New Roman"/>
                        </a:rPr>
                        <a:t> </a:t>
                      </a:r>
                    </a:p>
                  </a:txBody>
                  <a:tcPr marL="0" marR="0" marT="0" marB="0" anchor="ctr">
                    <a:lnL>
                      <a:noFill/>
                    </a:lnL>
                    <a:lnR>
                      <a:noFill/>
                    </a:lnR>
                    <a:lnT>
                      <a:noFill/>
                    </a:lnT>
                    <a:lnB>
                      <a:noFill/>
                    </a:lnB>
                  </a:tcPr>
                </a:tc>
              </a:tr>
              <a:tr h="308793">
                <a:tc>
                  <a:txBody>
                    <a:bodyPr/>
                    <a:lstStyle/>
                    <a:p>
                      <a:pPr marL="81915" marR="0" algn="ctr">
                        <a:lnSpc>
                          <a:spcPct val="115000"/>
                        </a:lnSpc>
                        <a:spcBef>
                          <a:spcPts val="0"/>
                        </a:spcBef>
                        <a:spcAft>
                          <a:spcPts val="0"/>
                        </a:spcAft>
                      </a:pPr>
                      <a:r>
                        <a:rPr lang="en-US" sz="1800">
                          <a:latin typeface="Arial"/>
                          <a:ea typeface="Times New Roman"/>
                          <a:cs typeface="Times New Roman"/>
                        </a:rPr>
                        <a:t>the company in the eyes of customers</a:t>
                      </a:r>
                      <a:endParaRPr lang="en-ZW" sz="1800">
                        <a:latin typeface="Arial"/>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nSpc>
                          <a:spcPct val="115000"/>
                        </a:lnSpc>
                        <a:spcBef>
                          <a:spcPts val="0"/>
                        </a:spcBef>
                        <a:spcAft>
                          <a:spcPts val="1000"/>
                        </a:spcAft>
                      </a:pPr>
                      <a:r>
                        <a:rPr lang="en-ZW" sz="1800">
                          <a:latin typeface="Calibri"/>
                          <a:ea typeface="Calibri"/>
                          <a:cs typeface="Times New Roman"/>
                        </a:rPr>
                        <a:t> </a:t>
                      </a:r>
                    </a:p>
                  </a:txBody>
                  <a:tcPr marL="0" marR="0" marT="0" marB="0" anchor="ctr">
                    <a:lnL>
                      <a:noFill/>
                    </a:lnL>
                    <a:lnR>
                      <a:noFill/>
                    </a:lnR>
                    <a:lnT>
                      <a:noFill/>
                    </a:lnT>
                    <a:lnB>
                      <a:noFill/>
                    </a:lnB>
                  </a:tcPr>
                </a:tc>
              </a:tr>
              <a:tr h="366159">
                <a:tc rowSpan="2">
                  <a:txBody>
                    <a:bodyPr/>
                    <a:lstStyle/>
                    <a:p>
                      <a:pPr marL="127635" marR="0" algn="ctr">
                        <a:lnSpc>
                          <a:spcPct val="115000"/>
                        </a:lnSpc>
                        <a:spcBef>
                          <a:spcPts val="0"/>
                        </a:spcBef>
                        <a:spcAft>
                          <a:spcPts val="0"/>
                        </a:spcAft>
                        <a:buFont typeface="Wingdings" pitchFamily="2" charset="2"/>
                        <a:buChar char="v"/>
                      </a:pPr>
                      <a:r>
                        <a:rPr lang="en-US" sz="1800" dirty="0">
                          <a:latin typeface="Arial"/>
                          <a:ea typeface="Times New Roman"/>
                          <a:cs typeface="Times New Roman"/>
                        </a:rPr>
                        <a:t>Companies find themselves competing with</a:t>
                      </a:r>
                      <a:endParaRPr lang="en-ZW" sz="1800" dirty="0">
                        <a:latin typeface="Arial"/>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nSpc>
                          <a:spcPct val="115000"/>
                        </a:lnSpc>
                        <a:spcBef>
                          <a:spcPts val="0"/>
                        </a:spcBef>
                        <a:spcAft>
                          <a:spcPts val="1000"/>
                        </a:spcAft>
                      </a:pPr>
                      <a:r>
                        <a:rPr lang="en-ZW" sz="1800">
                          <a:latin typeface="Calibri"/>
                          <a:ea typeface="Calibri"/>
                          <a:cs typeface="Times New Roman"/>
                        </a:rPr>
                        <a:t> </a:t>
                      </a:r>
                    </a:p>
                  </a:txBody>
                  <a:tcPr marL="0" marR="0" marT="0" marB="0" anchor="ctr">
                    <a:lnL>
                      <a:noFill/>
                    </a:lnL>
                    <a:lnR>
                      <a:noFill/>
                    </a:lnR>
                    <a:lnT>
                      <a:noFill/>
                    </a:lnT>
                    <a:lnB>
                      <a:noFill/>
                    </a:lnB>
                  </a:tcPr>
                </a:tc>
              </a:tr>
              <a:tr h="308793">
                <a:tc vMerge="1">
                  <a:txBody>
                    <a:bodyPr/>
                    <a:lstStyle/>
                    <a:p>
                      <a:endParaRPr lang="en-ZW"/>
                    </a:p>
                  </a:txBody>
                  <a:tcPr/>
                </a:tc>
                <a:tc>
                  <a:txBody>
                    <a:bodyPr/>
                    <a:lstStyle/>
                    <a:p>
                      <a:pPr marL="0" marR="0">
                        <a:lnSpc>
                          <a:spcPct val="115000"/>
                        </a:lnSpc>
                        <a:spcBef>
                          <a:spcPts val="0"/>
                        </a:spcBef>
                        <a:spcAft>
                          <a:spcPts val="1000"/>
                        </a:spcAft>
                      </a:pPr>
                      <a:r>
                        <a:rPr lang="en-ZW" sz="1800">
                          <a:latin typeface="Calibri"/>
                          <a:ea typeface="Calibri"/>
                          <a:cs typeface="Times New Roman"/>
                        </a:rPr>
                        <a:t> </a:t>
                      </a:r>
                    </a:p>
                  </a:txBody>
                  <a:tcPr marL="0" marR="0" marT="0" marB="0" anchor="ctr">
                    <a:lnL>
                      <a:noFill/>
                    </a:lnL>
                    <a:lnR>
                      <a:noFill/>
                    </a:lnR>
                    <a:lnT>
                      <a:noFill/>
                    </a:lnT>
                    <a:lnB>
                      <a:noFill/>
                    </a:lnB>
                  </a:tcPr>
                </a:tc>
              </a:tr>
              <a:tr h="308793">
                <a:tc>
                  <a:txBody>
                    <a:bodyPr/>
                    <a:lstStyle/>
                    <a:p>
                      <a:pPr marL="127635" marR="0" algn="ctr">
                        <a:lnSpc>
                          <a:spcPct val="115000"/>
                        </a:lnSpc>
                        <a:spcBef>
                          <a:spcPts val="0"/>
                        </a:spcBef>
                        <a:spcAft>
                          <a:spcPts val="0"/>
                        </a:spcAft>
                      </a:pPr>
                      <a:r>
                        <a:rPr lang="en-US" sz="1800">
                          <a:latin typeface="Arial"/>
                          <a:ea typeface="Times New Roman"/>
                          <a:cs typeface="Times New Roman"/>
                        </a:rPr>
                        <a:t>companies in other industries that play by</a:t>
                      </a:r>
                      <a:endParaRPr lang="en-ZW" sz="1800">
                        <a:latin typeface="Arial"/>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nSpc>
                          <a:spcPct val="115000"/>
                        </a:lnSpc>
                        <a:spcBef>
                          <a:spcPts val="0"/>
                        </a:spcBef>
                        <a:spcAft>
                          <a:spcPts val="1000"/>
                        </a:spcAft>
                      </a:pPr>
                      <a:r>
                        <a:rPr lang="en-ZW" sz="1800">
                          <a:latin typeface="Calibri"/>
                          <a:ea typeface="Calibri"/>
                          <a:cs typeface="Times New Roman"/>
                        </a:rPr>
                        <a:t> </a:t>
                      </a:r>
                    </a:p>
                  </a:txBody>
                  <a:tcPr marL="0" marR="0" marT="0" marB="0" anchor="ctr">
                    <a:lnL>
                      <a:noFill/>
                    </a:lnL>
                    <a:lnR>
                      <a:noFill/>
                    </a:lnR>
                    <a:lnT>
                      <a:noFill/>
                    </a:lnT>
                    <a:lnB>
                      <a:noFill/>
                    </a:lnB>
                  </a:tcPr>
                </a:tc>
              </a:tr>
              <a:tr h="308793">
                <a:tc>
                  <a:txBody>
                    <a:bodyPr/>
                    <a:lstStyle/>
                    <a:p>
                      <a:pPr marL="127635" marR="0" algn="ctr">
                        <a:lnSpc>
                          <a:spcPct val="115000"/>
                        </a:lnSpc>
                        <a:spcBef>
                          <a:spcPts val="0"/>
                        </a:spcBef>
                        <a:spcAft>
                          <a:spcPts val="0"/>
                        </a:spcAft>
                      </a:pPr>
                      <a:r>
                        <a:rPr lang="en-US" sz="1800">
                          <a:latin typeface="Arial"/>
                          <a:ea typeface="Times New Roman"/>
                          <a:cs typeface="Times New Roman"/>
                        </a:rPr>
                        <a:t>completely different rules-making current</a:t>
                      </a:r>
                      <a:endParaRPr lang="en-ZW" sz="1800">
                        <a:latin typeface="Arial"/>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nSpc>
                          <a:spcPct val="115000"/>
                        </a:lnSpc>
                        <a:spcBef>
                          <a:spcPts val="0"/>
                        </a:spcBef>
                        <a:spcAft>
                          <a:spcPts val="1000"/>
                        </a:spcAft>
                      </a:pPr>
                      <a:r>
                        <a:rPr lang="en-ZW" sz="1800">
                          <a:latin typeface="Calibri"/>
                          <a:ea typeface="Calibri"/>
                          <a:cs typeface="Times New Roman"/>
                        </a:rPr>
                        <a:t> </a:t>
                      </a:r>
                    </a:p>
                  </a:txBody>
                  <a:tcPr marL="0" marR="0" marT="0" marB="0" anchor="ctr">
                    <a:lnL>
                      <a:noFill/>
                    </a:lnL>
                    <a:lnR>
                      <a:noFill/>
                    </a:lnR>
                    <a:lnT>
                      <a:noFill/>
                    </a:lnT>
                    <a:lnB>
                      <a:noFill/>
                    </a:lnB>
                  </a:tcPr>
                </a:tc>
              </a:tr>
              <a:tr h="308793">
                <a:tc>
                  <a:txBody>
                    <a:bodyPr/>
                    <a:lstStyle/>
                    <a:p>
                      <a:pPr marL="127635" marR="0" algn="ctr">
                        <a:lnSpc>
                          <a:spcPct val="115000"/>
                        </a:lnSpc>
                        <a:spcBef>
                          <a:spcPts val="0"/>
                        </a:spcBef>
                        <a:spcAft>
                          <a:spcPts val="0"/>
                        </a:spcAft>
                      </a:pPr>
                      <a:r>
                        <a:rPr lang="en-US" sz="1800">
                          <a:latin typeface="Arial"/>
                          <a:ea typeface="Times New Roman"/>
                          <a:cs typeface="Times New Roman"/>
                        </a:rPr>
                        <a:t>competitive approaches irrelevant</a:t>
                      </a:r>
                      <a:endParaRPr lang="en-ZW" sz="1800">
                        <a:latin typeface="Arial"/>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nSpc>
                          <a:spcPct val="115000"/>
                        </a:lnSpc>
                        <a:spcBef>
                          <a:spcPts val="0"/>
                        </a:spcBef>
                        <a:spcAft>
                          <a:spcPts val="1000"/>
                        </a:spcAft>
                      </a:pPr>
                      <a:r>
                        <a:rPr lang="en-ZW" sz="1800">
                          <a:latin typeface="Calibri"/>
                          <a:ea typeface="Calibri"/>
                          <a:cs typeface="Times New Roman"/>
                        </a:rPr>
                        <a:t> </a:t>
                      </a:r>
                    </a:p>
                  </a:txBody>
                  <a:tcPr marL="0" marR="0" marT="0" marB="0" anchor="ctr">
                    <a:lnL>
                      <a:noFill/>
                    </a:lnL>
                    <a:lnR>
                      <a:noFill/>
                    </a:lnR>
                    <a:lnT>
                      <a:noFill/>
                    </a:lnT>
                    <a:lnB>
                      <a:noFill/>
                    </a:lnB>
                  </a:tcPr>
                </a:tc>
              </a:tr>
              <a:tr h="308793">
                <a:tc>
                  <a:txBody>
                    <a:bodyPr/>
                    <a:lstStyle/>
                    <a:p>
                      <a:pPr marL="0" marR="0" algn="ctr">
                        <a:lnSpc>
                          <a:spcPct val="115000"/>
                        </a:lnSpc>
                        <a:spcBef>
                          <a:spcPts val="0"/>
                        </a:spcBef>
                        <a:spcAft>
                          <a:spcPts val="0"/>
                        </a:spcAft>
                      </a:pPr>
                      <a:endParaRPr lang="en-US" sz="1800">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nSpc>
                          <a:spcPct val="115000"/>
                        </a:lnSpc>
                        <a:spcBef>
                          <a:spcPts val="0"/>
                        </a:spcBef>
                        <a:spcAft>
                          <a:spcPts val="1000"/>
                        </a:spcAft>
                      </a:pPr>
                      <a:r>
                        <a:rPr lang="en-ZW" sz="1800">
                          <a:latin typeface="Calibri"/>
                          <a:ea typeface="Calibri"/>
                          <a:cs typeface="Times New Roman"/>
                        </a:rPr>
                        <a:t> </a:t>
                      </a:r>
                    </a:p>
                  </a:txBody>
                  <a:tcPr marL="0" marR="0" marT="0" marB="0" anchor="ctr">
                    <a:lnL>
                      <a:noFill/>
                    </a:lnL>
                    <a:lnR>
                      <a:noFill/>
                    </a:lnR>
                    <a:lnT>
                      <a:noFill/>
                    </a:lnT>
                    <a:lnB>
                      <a:noFill/>
                    </a:lnB>
                  </a:tcPr>
                </a:tc>
              </a:tr>
              <a:tr h="308793">
                <a:tc>
                  <a:txBody>
                    <a:bodyPr/>
                    <a:lstStyle/>
                    <a:p>
                      <a:pPr marL="127635" marR="0" algn="ctr">
                        <a:lnSpc>
                          <a:spcPct val="115000"/>
                        </a:lnSpc>
                        <a:spcBef>
                          <a:spcPts val="0"/>
                        </a:spcBef>
                        <a:spcAft>
                          <a:spcPts val="0"/>
                        </a:spcAft>
                        <a:buFont typeface="Wingdings" pitchFamily="2" charset="2"/>
                        <a:buChar char="v"/>
                      </a:pPr>
                      <a:r>
                        <a:rPr lang="en-US" sz="1800" dirty="0">
                          <a:latin typeface="Arial"/>
                          <a:ea typeface="Times New Roman"/>
                          <a:cs typeface="Times New Roman"/>
                        </a:rPr>
                        <a:t>Competitors specializing in narrow,</a:t>
                      </a:r>
                      <a:endParaRPr lang="en-ZW" sz="1800" dirty="0">
                        <a:latin typeface="Arial"/>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nSpc>
                          <a:spcPct val="115000"/>
                        </a:lnSpc>
                        <a:spcBef>
                          <a:spcPts val="0"/>
                        </a:spcBef>
                        <a:spcAft>
                          <a:spcPts val="1000"/>
                        </a:spcAft>
                      </a:pPr>
                      <a:r>
                        <a:rPr lang="en-ZW" sz="1800">
                          <a:latin typeface="Calibri"/>
                          <a:ea typeface="Calibri"/>
                          <a:cs typeface="Times New Roman"/>
                        </a:rPr>
                        <a:t> </a:t>
                      </a:r>
                    </a:p>
                  </a:txBody>
                  <a:tcPr marL="0" marR="0" marT="0" marB="0" anchor="ctr">
                    <a:lnL>
                      <a:noFill/>
                    </a:lnL>
                    <a:lnR>
                      <a:noFill/>
                    </a:lnR>
                    <a:lnT>
                      <a:noFill/>
                    </a:lnT>
                    <a:lnB>
                      <a:noFill/>
                    </a:lnB>
                  </a:tcPr>
                </a:tc>
              </a:tr>
              <a:tr h="308793">
                <a:tc>
                  <a:txBody>
                    <a:bodyPr/>
                    <a:lstStyle/>
                    <a:p>
                      <a:pPr marL="127635" marR="0" algn="ctr">
                        <a:lnSpc>
                          <a:spcPct val="115000"/>
                        </a:lnSpc>
                        <a:spcBef>
                          <a:spcPts val="0"/>
                        </a:spcBef>
                        <a:spcAft>
                          <a:spcPts val="0"/>
                        </a:spcAft>
                      </a:pPr>
                      <a:r>
                        <a:rPr lang="en-US" sz="1800">
                          <a:latin typeface="Arial"/>
                          <a:ea typeface="Times New Roman"/>
                          <a:cs typeface="Times New Roman"/>
                        </a:rPr>
                        <a:t>profitable niches avoid costs of competing</a:t>
                      </a:r>
                      <a:endParaRPr lang="en-ZW" sz="1800">
                        <a:latin typeface="Arial"/>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nSpc>
                          <a:spcPct val="115000"/>
                        </a:lnSpc>
                        <a:spcBef>
                          <a:spcPts val="0"/>
                        </a:spcBef>
                        <a:spcAft>
                          <a:spcPts val="1000"/>
                        </a:spcAft>
                      </a:pPr>
                      <a:r>
                        <a:rPr lang="en-ZW" sz="1800">
                          <a:latin typeface="Calibri"/>
                          <a:ea typeface="Calibri"/>
                          <a:cs typeface="Times New Roman"/>
                        </a:rPr>
                        <a:t> </a:t>
                      </a:r>
                    </a:p>
                  </a:txBody>
                  <a:tcPr marL="0" marR="0" marT="0" marB="0" anchor="ctr">
                    <a:lnL>
                      <a:noFill/>
                    </a:lnL>
                    <a:lnR>
                      <a:noFill/>
                    </a:lnR>
                    <a:lnT>
                      <a:noFill/>
                    </a:lnT>
                    <a:lnB>
                      <a:noFill/>
                    </a:lnB>
                  </a:tcPr>
                </a:tc>
              </a:tr>
              <a:tr h="190199">
                <a:tc gridSpan="2">
                  <a:txBody>
                    <a:bodyPr/>
                    <a:lstStyle/>
                    <a:p>
                      <a:pPr marL="0" marR="17780" algn="ctr">
                        <a:lnSpc>
                          <a:spcPct val="115000"/>
                        </a:lnSpc>
                        <a:spcBef>
                          <a:spcPts val="0"/>
                        </a:spcBef>
                        <a:spcAft>
                          <a:spcPts val="0"/>
                        </a:spcAft>
                      </a:pPr>
                      <a:r>
                        <a:rPr lang="en-US" sz="1800">
                          <a:latin typeface="Arial"/>
                          <a:ea typeface="Times New Roman"/>
                          <a:cs typeface="Times New Roman"/>
                        </a:rPr>
                        <a:t>across a broader product and customer range,</a:t>
                      </a:r>
                      <a:endParaRPr lang="en-ZW" sz="1800">
                        <a:latin typeface="Arial"/>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ZW"/>
                    </a:p>
                  </a:txBody>
                  <a:tcPr/>
                </a:tc>
              </a:tr>
              <a:tr h="190199">
                <a:tc gridSpan="2">
                  <a:txBody>
                    <a:bodyPr/>
                    <a:lstStyle/>
                    <a:p>
                      <a:pPr marL="0" marR="17780" algn="ctr">
                        <a:lnSpc>
                          <a:spcPct val="115000"/>
                        </a:lnSpc>
                        <a:spcBef>
                          <a:spcPts val="0"/>
                        </a:spcBef>
                        <a:spcAft>
                          <a:spcPts val="0"/>
                        </a:spcAft>
                      </a:pPr>
                      <a:r>
                        <a:rPr lang="en-US" sz="1800">
                          <a:latin typeface="Arial"/>
                          <a:ea typeface="Times New Roman"/>
                          <a:cs typeface="Times New Roman"/>
                        </a:rPr>
                        <a:t>while attacking the company's most profitable</a:t>
                      </a:r>
                      <a:endParaRPr lang="en-ZW" sz="1800">
                        <a:latin typeface="Arial"/>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ZW"/>
                    </a:p>
                  </a:txBody>
                  <a:tcPr/>
                </a:tc>
              </a:tr>
              <a:tr h="321406">
                <a:tc>
                  <a:txBody>
                    <a:bodyPr/>
                    <a:lstStyle/>
                    <a:p>
                      <a:pPr marL="127635" marR="0" algn="ctr">
                        <a:lnSpc>
                          <a:spcPct val="115000"/>
                        </a:lnSpc>
                        <a:spcBef>
                          <a:spcPts val="0"/>
                        </a:spcBef>
                        <a:spcAft>
                          <a:spcPts val="0"/>
                        </a:spcAft>
                      </a:pPr>
                      <a:r>
                        <a:rPr lang="en-US" sz="1800">
                          <a:latin typeface="Arial"/>
                          <a:ea typeface="Times New Roman"/>
                          <a:cs typeface="Times New Roman"/>
                        </a:rPr>
                        <a:t>areas of business</a:t>
                      </a:r>
                      <a:endParaRPr lang="en-ZW" sz="1800">
                        <a:latin typeface="Arial"/>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ZW" sz="1800" dirty="0">
                          <a:latin typeface="Calibri"/>
                          <a:ea typeface="Calibri"/>
                          <a:cs typeface="Times New Roman"/>
                        </a:rPr>
                        <a:t> </a:t>
                      </a:r>
                    </a:p>
                  </a:txBody>
                  <a:tcPr marL="0" marR="0" marT="0" marB="0" anchor="ctr">
                    <a:lnL>
                      <a:noFill/>
                    </a:lnL>
                    <a:lnR>
                      <a:noFill/>
                    </a:lnR>
                    <a:lnT>
                      <a:noFill/>
                    </a:lnT>
                    <a:lnB>
                      <a:noFill/>
                    </a:lnB>
                  </a:tcPr>
                </a:tc>
              </a:tr>
            </a:tbl>
          </a:graphicData>
        </a:graphic>
      </p:graphicFrame>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066800" y="533398"/>
          <a:ext cx="7239000" cy="6096000"/>
        </p:xfrm>
        <a:graphic>
          <a:graphicData uri="http://schemas.openxmlformats.org/drawingml/2006/table">
            <a:tbl>
              <a:tblPr/>
              <a:tblGrid>
                <a:gridCol w="7239000"/>
              </a:tblGrid>
              <a:tr h="721023">
                <a:tc>
                  <a:txBody>
                    <a:bodyPr/>
                    <a:lstStyle/>
                    <a:p>
                      <a:pPr marL="617220" marR="0" algn="ctr">
                        <a:lnSpc>
                          <a:spcPct val="115000"/>
                        </a:lnSpc>
                        <a:spcBef>
                          <a:spcPts val="0"/>
                        </a:spcBef>
                        <a:spcAft>
                          <a:spcPts val="0"/>
                        </a:spcAft>
                      </a:pPr>
                      <a:r>
                        <a:rPr lang="en-US" sz="1800" b="1" dirty="0">
                          <a:latin typeface="Arial"/>
                          <a:ea typeface="Times New Roman"/>
                          <a:cs typeface="Times New Roman"/>
                        </a:rPr>
                        <a:t>Technology</a:t>
                      </a:r>
                      <a:endParaRPr lang="en-ZW" sz="1800" b="1" dirty="0">
                        <a:latin typeface="Arial"/>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443166">
                <a:tc>
                  <a:txBody>
                    <a:bodyPr/>
                    <a:lstStyle/>
                    <a:p>
                      <a:pPr marL="63500" marR="0" algn="ctr">
                        <a:lnSpc>
                          <a:spcPct val="115000"/>
                        </a:lnSpc>
                        <a:spcBef>
                          <a:spcPts val="0"/>
                        </a:spcBef>
                        <a:spcAft>
                          <a:spcPts val="0"/>
                        </a:spcAft>
                        <a:buFont typeface="Wingdings" pitchFamily="2" charset="2"/>
                        <a:buChar char="v"/>
                      </a:pPr>
                      <a:r>
                        <a:rPr lang="en-US" sz="1800" dirty="0">
                          <a:latin typeface="Arial"/>
                          <a:ea typeface="Times New Roman"/>
                          <a:cs typeface="Times New Roman"/>
                        </a:rPr>
                        <a:t>Companies have to change the ways they</a:t>
                      </a:r>
                      <a:endParaRPr lang="en-ZW" sz="1800" dirty="0">
                        <a:latin typeface="Arial"/>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28859">
                <a:tc>
                  <a:txBody>
                    <a:bodyPr/>
                    <a:lstStyle/>
                    <a:p>
                      <a:pPr marL="63500" marR="0" algn="ctr">
                        <a:lnSpc>
                          <a:spcPct val="115000"/>
                        </a:lnSpc>
                        <a:spcBef>
                          <a:spcPts val="0"/>
                        </a:spcBef>
                        <a:spcAft>
                          <a:spcPts val="0"/>
                        </a:spcAft>
                      </a:pPr>
                      <a:r>
                        <a:rPr lang="en-US" sz="1800">
                          <a:latin typeface="Arial"/>
                          <a:ea typeface="Times New Roman"/>
                          <a:cs typeface="Times New Roman"/>
                        </a:rPr>
                        <a:t>operate internally and how they compete</a:t>
                      </a:r>
                      <a:endParaRPr lang="en-ZW" sz="1800">
                        <a:latin typeface="Arial"/>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443166">
                <a:tc>
                  <a:txBody>
                    <a:bodyPr/>
                    <a:lstStyle/>
                    <a:p>
                      <a:pPr marL="63500" marR="0" algn="ctr">
                        <a:lnSpc>
                          <a:spcPct val="115000"/>
                        </a:lnSpc>
                        <a:spcBef>
                          <a:spcPts val="0"/>
                        </a:spcBef>
                        <a:spcAft>
                          <a:spcPts val="0"/>
                        </a:spcAft>
                      </a:pPr>
                      <a:r>
                        <a:rPr lang="en-US" sz="1800">
                          <a:latin typeface="Arial"/>
                          <a:ea typeface="Times New Roman"/>
                          <a:cs typeface="Times New Roman"/>
                        </a:rPr>
                        <a:t>externally based on:</a:t>
                      </a:r>
                      <a:endParaRPr lang="en-ZW" sz="1800">
                        <a:latin typeface="Arial"/>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429098">
                <a:tc>
                  <a:txBody>
                    <a:bodyPr/>
                    <a:lstStyle/>
                    <a:p>
                      <a:pPr marL="141605" marR="0" algn="ctr">
                        <a:lnSpc>
                          <a:spcPct val="115000"/>
                        </a:lnSpc>
                        <a:spcBef>
                          <a:spcPts val="0"/>
                        </a:spcBef>
                        <a:spcAft>
                          <a:spcPts val="0"/>
                        </a:spcAft>
                        <a:buFont typeface="Wingdings" pitchFamily="2" charset="2"/>
                        <a:buChar char="ü"/>
                      </a:pPr>
                      <a:r>
                        <a:rPr lang="en-US" sz="1800" dirty="0" smtClean="0">
                          <a:latin typeface="Arial"/>
                          <a:ea typeface="Times New Roman"/>
                          <a:cs typeface="Times New Roman"/>
                        </a:rPr>
                        <a:t>New </a:t>
                      </a:r>
                      <a:r>
                        <a:rPr lang="en-US" sz="1800" dirty="0">
                          <a:latin typeface="Arial"/>
                          <a:ea typeface="Times New Roman"/>
                          <a:cs typeface="Times New Roman"/>
                        </a:rPr>
                        <a:t>information management</a:t>
                      </a:r>
                      <a:endParaRPr lang="en-ZW" sz="1800" dirty="0">
                        <a:latin typeface="Arial"/>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16547">
                <a:tc>
                  <a:txBody>
                    <a:bodyPr/>
                    <a:lstStyle/>
                    <a:p>
                      <a:pPr marL="223520" marR="0" algn="ctr">
                        <a:lnSpc>
                          <a:spcPct val="115000"/>
                        </a:lnSpc>
                        <a:spcBef>
                          <a:spcPts val="0"/>
                        </a:spcBef>
                        <a:spcAft>
                          <a:spcPts val="0"/>
                        </a:spcAft>
                      </a:pPr>
                      <a:r>
                        <a:rPr lang="en-US" sz="1800">
                          <a:latin typeface="Arial"/>
                          <a:ea typeface="Times New Roman"/>
                          <a:cs typeface="Times New Roman"/>
                        </a:rPr>
                        <a:t>technologies</a:t>
                      </a:r>
                      <a:endParaRPr lang="en-ZW" sz="1800">
                        <a:latin typeface="Arial"/>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28859">
                <a:tc>
                  <a:txBody>
                    <a:bodyPr/>
                    <a:lstStyle/>
                    <a:p>
                      <a:pPr marL="141605" marR="0" algn="ctr">
                        <a:lnSpc>
                          <a:spcPct val="115000"/>
                        </a:lnSpc>
                        <a:spcBef>
                          <a:spcPts val="0"/>
                        </a:spcBef>
                        <a:spcAft>
                          <a:spcPts val="0"/>
                        </a:spcAft>
                        <a:buFont typeface="Wingdings" pitchFamily="2" charset="2"/>
                        <a:buChar char="ü"/>
                      </a:pPr>
                      <a:r>
                        <a:rPr lang="en-US" sz="1800" dirty="0" smtClean="0">
                          <a:latin typeface="Arial"/>
                          <a:ea typeface="Times New Roman"/>
                          <a:cs typeface="Times New Roman"/>
                        </a:rPr>
                        <a:t>New </a:t>
                      </a:r>
                      <a:r>
                        <a:rPr lang="en-US" sz="1800" dirty="0">
                          <a:latin typeface="Arial"/>
                          <a:ea typeface="Times New Roman"/>
                          <a:cs typeface="Times New Roman"/>
                        </a:rPr>
                        <a:t>production and service</a:t>
                      </a:r>
                      <a:endParaRPr lang="en-ZW" sz="1800" dirty="0">
                        <a:latin typeface="Arial"/>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28859">
                <a:tc>
                  <a:txBody>
                    <a:bodyPr/>
                    <a:lstStyle/>
                    <a:p>
                      <a:pPr marL="223520" marR="0" algn="ctr">
                        <a:lnSpc>
                          <a:spcPct val="115000"/>
                        </a:lnSpc>
                        <a:spcBef>
                          <a:spcPts val="0"/>
                        </a:spcBef>
                        <a:spcAft>
                          <a:spcPts val="0"/>
                        </a:spcAft>
                      </a:pPr>
                      <a:r>
                        <a:rPr lang="en-US" sz="1800">
                          <a:latin typeface="Arial"/>
                          <a:ea typeface="Times New Roman"/>
                          <a:cs typeface="Times New Roman"/>
                        </a:rPr>
                        <a:t>delivery technologies</a:t>
                      </a:r>
                      <a:endParaRPr lang="en-ZW" sz="1800">
                        <a:latin typeface="Arial"/>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28859">
                <a:tc>
                  <a:txBody>
                    <a:bodyPr/>
                    <a:lstStyle/>
                    <a:p>
                      <a:pPr marL="141605" marR="0" algn="ctr">
                        <a:lnSpc>
                          <a:spcPct val="115000"/>
                        </a:lnSpc>
                        <a:spcBef>
                          <a:spcPts val="0"/>
                        </a:spcBef>
                        <a:spcAft>
                          <a:spcPts val="0"/>
                        </a:spcAft>
                        <a:buFont typeface="Wingdings" pitchFamily="2" charset="2"/>
                        <a:buChar char="ü"/>
                      </a:pPr>
                      <a:r>
                        <a:rPr lang="en-US" sz="1800" dirty="0" smtClean="0">
                          <a:latin typeface="Arial"/>
                          <a:ea typeface="Times New Roman"/>
                          <a:cs typeface="Times New Roman"/>
                        </a:rPr>
                        <a:t>New </a:t>
                      </a:r>
                      <a:r>
                        <a:rPr lang="en-US" sz="1800" dirty="0">
                          <a:latin typeface="Arial"/>
                          <a:ea typeface="Times New Roman"/>
                          <a:cs typeface="Times New Roman"/>
                        </a:rPr>
                        <a:t>customer management</a:t>
                      </a:r>
                      <a:endParaRPr lang="en-ZW" sz="1800" dirty="0">
                        <a:latin typeface="Arial"/>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41167">
                <a:tc>
                  <a:txBody>
                    <a:bodyPr/>
                    <a:lstStyle/>
                    <a:p>
                      <a:pPr marL="223520" marR="0" algn="ctr">
                        <a:lnSpc>
                          <a:spcPct val="115000"/>
                        </a:lnSpc>
                        <a:spcBef>
                          <a:spcPts val="0"/>
                        </a:spcBef>
                        <a:spcAft>
                          <a:spcPts val="0"/>
                        </a:spcAft>
                      </a:pPr>
                      <a:r>
                        <a:rPr lang="en-US" sz="1800">
                          <a:latin typeface="Arial"/>
                          <a:ea typeface="Times New Roman"/>
                          <a:cs typeface="Times New Roman"/>
                        </a:rPr>
                        <a:t>technologies</a:t>
                      </a:r>
                      <a:endParaRPr lang="en-ZW" sz="1800">
                        <a:latin typeface="Arial"/>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41167">
                <a:tc>
                  <a:txBody>
                    <a:bodyPr/>
                    <a:lstStyle/>
                    <a:p>
                      <a:pPr marL="141605" marR="0" algn="ctr">
                        <a:lnSpc>
                          <a:spcPct val="115000"/>
                        </a:lnSpc>
                        <a:spcBef>
                          <a:spcPts val="0"/>
                        </a:spcBef>
                        <a:spcAft>
                          <a:spcPts val="0"/>
                        </a:spcAft>
                        <a:buFont typeface="Wingdings" pitchFamily="2" charset="2"/>
                        <a:buChar char="ü"/>
                      </a:pPr>
                      <a:r>
                        <a:rPr lang="en-US" sz="1800" dirty="0" smtClean="0">
                          <a:latin typeface="Arial"/>
                          <a:ea typeface="Times New Roman"/>
                          <a:cs typeface="Times New Roman"/>
                        </a:rPr>
                        <a:t>New </a:t>
                      </a:r>
                      <a:r>
                        <a:rPr lang="en-US" sz="1800" dirty="0">
                          <a:latin typeface="Arial"/>
                          <a:ea typeface="Times New Roman"/>
                          <a:cs typeface="Times New Roman"/>
                        </a:rPr>
                        <a:t>logistics and inventory</a:t>
                      </a:r>
                      <a:endParaRPr lang="en-ZW" sz="1800" dirty="0">
                        <a:latin typeface="Arial"/>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16547">
                <a:tc>
                  <a:txBody>
                    <a:bodyPr/>
                    <a:lstStyle/>
                    <a:p>
                      <a:pPr marL="223520" marR="0" algn="ctr">
                        <a:lnSpc>
                          <a:spcPct val="115000"/>
                        </a:lnSpc>
                        <a:spcBef>
                          <a:spcPts val="0"/>
                        </a:spcBef>
                        <a:spcAft>
                          <a:spcPts val="0"/>
                        </a:spcAft>
                      </a:pPr>
                      <a:r>
                        <a:rPr lang="en-US" sz="1800">
                          <a:latin typeface="Arial"/>
                          <a:ea typeface="Times New Roman"/>
                          <a:cs typeface="Times New Roman"/>
                        </a:rPr>
                        <a:t>management technologies</a:t>
                      </a:r>
                      <a:endParaRPr lang="en-ZW" sz="1800">
                        <a:latin typeface="Arial"/>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28859">
                <a:tc>
                  <a:txBody>
                    <a:bodyPr/>
                    <a:lstStyle/>
                    <a:p>
                      <a:pPr marL="141605" marR="0" algn="ctr">
                        <a:lnSpc>
                          <a:spcPct val="115000"/>
                        </a:lnSpc>
                        <a:spcBef>
                          <a:spcPts val="0"/>
                        </a:spcBef>
                        <a:spcAft>
                          <a:spcPts val="0"/>
                        </a:spcAft>
                        <a:buFont typeface="Wingdings" pitchFamily="2" charset="2"/>
                        <a:buChar char="ü"/>
                      </a:pPr>
                      <a:r>
                        <a:rPr lang="en-US" sz="1800" dirty="0" smtClean="0">
                          <a:latin typeface="Arial"/>
                          <a:ea typeface="Times New Roman"/>
                          <a:cs typeface="Times New Roman"/>
                        </a:rPr>
                        <a:t>New </a:t>
                      </a:r>
                      <a:r>
                        <a:rPr lang="en-US" sz="1800" dirty="0">
                          <a:latin typeface="Arial"/>
                          <a:ea typeface="Times New Roman"/>
                          <a:cs typeface="Times New Roman"/>
                        </a:rPr>
                        <a:t>sales force management</a:t>
                      </a:r>
                      <a:endParaRPr lang="en-ZW" sz="1800" dirty="0">
                        <a:latin typeface="Arial"/>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15490">
                <a:tc>
                  <a:txBody>
                    <a:bodyPr/>
                    <a:lstStyle/>
                    <a:p>
                      <a:pPr marL="223520" marR="0" algn="ctr">
                        <a:lnSpc>
                          <a:spcPct val="115000"/>
                        </a:lnSpc>
                        <a:spcBef>
                          <a:spcPts val="0"/>
                        </a:spcBef>
                        <a:spcAft>
                          <a:spcPts val="0"/>
                        </a:spcAft>
                      </a:pPr>
                      <a:r>
                        <a:rPr lang="en-US" sz="1800">
                          <a:latin typeface="Arial"/>
                          <a:ea typeface="Times New Roman"/>
                          <a:cs typeface="Times New Roman"/>
                        </a:rPr>
                        <a:t>technologies</a:t>
                      </a:r>
                      <a:endParaRPr lang="en-ZW" sz="1800">
                        <a:latin typeface="Arial"/>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16547">
                <a:tc>
                  <a:txBody>
                    <a:bodyPr/>
                    <a:lstStyle/>
                    <a:p>
                      <a:pPr marL="141605" marR="0" algn="ctr">
                        <a:lnSpc>
                          <a:spcPct val="115000"/>
                        </a:lnSpc>
                        <a:spcBef>
                          <a:spcPts val="0"/>
                        </a:spcBef>
                        <a:spcAft>
                          <a:spcPts val="0"/>
                        </a:spcAft>
                        <a:buFont typeface="Wingdings" pitchFamily="2" charset="2"/>
                        <a:buChar char="ü"/>
                      </a:pPr>
                      <a:r>
                        <a:rPr lang="en-US" sz="1800" dirty="0" smtClean="0">
                          <a:latin typeface="Arial"/>
                          <a:ea typeface="Times New Roman"/>
                          <a:cs typeface="Times New Roman"/>
                        </a:rPr>
                        <a:t>New </a:t>
                      </a:r>
                      <a:r>
                        <a:rPr lang="en-US" sz="1800" dirty="0">
                          <a:latin typeface="Arial"/>
                          <a:ea typeface="Times New Roman"/>
                          <a:cs typeface="Times New Roman"/>
                        </a:rPr>
                        <a:t>product development</a:t>
                      </a:r>
                      <a:endParaRPr lang="en-ZW" sz="1800" dirty="0">
                        <a:latin typeface="Arial"/>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467787">
                <a:tc>
                  <a:txBody>
                    <a:bodyPr/>
                    <a:lstStyle/>
                    <a:p>
                      <a:pPr marL="223520" marR="0" algn="ctr">
                        <a:lnSpc>
                          <a:spcPct val="115000"/>
                        </a:lnSpc>
                        <a:spcBef>
                          <a:spcPts val="0"/>
                        </a:spcBef>
                        <a:spcAft>
                          <a:spcPts val="0"/>
                        </a:spcAft>
                      </a:pPr>
                      <a:r>
                        <a:rPr lang="en-US" sz="1800" dirty="0">
                          <a:latin typeface="Arial"/>
                          <a:ea typeface="Times New Roman"/>
                          <a:cs typeface="Times New Roman"/>
                        </a:rPr>
                        <a:t>technologies</a:t>
                      </a:r>
                      <a:endParaRPr lang="en-ZW" sz="1800" dirty="0">
                        <a:latin typeface="Arial"/>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066800" y="457202"/>
          <a:ext cx="7239000" cy="6475957"/>
        </p:xfrm>
        <a:graphic>
          <a:graphicData uri="http://schemas.openxmlformats.org/drawingml/2006/table">
            <a:tbl>
              <a:tblPr/>
              <a:tblGrid>
                <a:gridCol w="6717959"/>
                <a:gridCol w="521041"/>
              </a:tblGrid>
              <a:tr h="487613">
                <a:tc>
                  <a:txBody>
                    <a:bodyPr/>
                    <a:lstStyle/>
                    <a:p>
                      <a:pPr marL="63500" marR="0" algn="ctr">
                        <a:lnSpc>
                          <a:spcPct val="115000"/>
                        </a:lnSpc>
                        <a:spcBef>
                          <a:spcPts val="0"/>
                        </a:spcBef>
                        <a:spcAft>
                          <a:spcPts val="0"/>
                        </a:spcAft>
                      </a:pPr>
                      <a:r>
                        <a:rPr lang="en-US" sz="1800" b="1" dirty="0">
                          <a:latin typeface="Arial"/>
                          <a:ea typeface="Times New Roman"/>
                          <a:cs typeface="Times New Roman"/>
                        </a:rPr>
                        <a:t>Legal, Regulatory, and Ethical</a:t>
                      </a:r>
                      <a:endParaRPr lang="en-ZW" sz="1800" b="1" dirty="0">
                        <a:latin typeface="Arial"/>
                        <a:ea typeface="Times New Roman"/>
                        <a:cs typeface="Times New Roman"/>
                      </a:endParaRP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1000"/>
                        </a:spcAft>
                      </a:pPr>
                      <a:r>
                        <a:rPr lang="en-ZW" sz="1800">
                          <a:latin typeface="Calibri"/>
                          <a:ea typeface="Calibri"/>
                          <a:cs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404424">
                <a:tc>
                  <a:txBody>
                    <a:bodyPr/>
                    <a:lstStyle/>
                    <a:p>
                      <a:pPr marL="0" marR="781685" algn="ctr">
                        <a:lnSpc>
                          <a:spcPct val="115000"/>
                        </a:lnSpc>
                        <a:spcBef>
                          <a:spcPts val="0"/>
                        </a:spcBef>
                        <a:spcAft>
                          <a:spcPts val="0"/>
                        </a:spcAft>
                      </a:pPr>
                      <a:r>
                        <a:rPr lang="en-US" sz="1800" b="1" dirty="0">
                          <a:latin typeface="Arial"/>
                          <a:ea typeface="Times New Roman"/>
                          <a:cs typeface="Times New Roman"/>
                        </a:rPr>
                        <a:t>Standards</a:t>
                      </a:r>
                      <a:endParaRPr lang="en-ZW" sz="1800" b="1" dirty="0">
                        <a:latin typeface="Arial"/>
                        <a:ea typeface="Times New Roman"/>
                        <a:cs typeface="Times New Roman"/>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15000"/>
                        </a:lnSpc>
                        <a:spcBef>
                          <a:spcPts val="0"/>
                        </a:spcBef>
                        <a:spcAft>
                          <a:spcPts val="1000"/>
                        </a:spcAft>
                      </a:pPr>
                      <a:r>
                        <a:rPr lang="en-ZW" sz="1800">
                          <a:latin typeface="Calibri"/>
                          <a:ea typeface="Calibri"/>
                          <a:cs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358350">
                <a:tc gridSpan="2">
                  <a:txBody>
                    <a:bodyPr/>
                    <a:lstStyle/>
                    <a:p>
                      <a:pPr marL="4445" marR="0" algn="ctr">
                        <a:lnSpc>
                          <a:spcPct val="115000"/>
                        </a:lnSpc>
                        <a:spcBef>
                          <a:spcPts val="0"/>
                        </a:spcBef>
                        <a:spcAft>
                          <a:spcPts val="0"/>
                        </a:spcAft>
                        <a:buFont typeface="Wingdings" pitchFamily="2" charset="2"/>
                        <a:buChar char="§"/>
                      </a:pPr>
                      <a:r>
                        <a:rPr lang="en-US" sz="1800" dirty="0">
                          <a:latin typeface="Arial"/>
                          <a:ea typeface="Times New Roman"/>
                          <a:cs typeface="Times New Roman"/>
                        </a:rPr>
                        <a:t>Companies are increasingly accountable to</a:t>
                      </a:r>
                      <a:endParaRPr lang="en-ZW" sz="1800" dirty="0">
                        <a:latin typeface="Arial"/>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ZW"/>
                    </a:p>
                  </a:txBody>
                  <a:tcPr/>
                </a:tc>
              </a:tr>
              <a:tr h="230368">
                <a:tc gridSpan="2">
                  <a:txBody>
                    <a:bodyPr/>
                    <a:lstStyle/>
                    <a:p>
                      <a:pPr marL="4445" marR="0" algn="ctr">
                        <a:lnSpc>
                          <a:spcPct val="115000"/>
                        </a:lnSpc>
                        <a:spcBef>
                          <a:spcPts val="0"/>
                        </a:spcBef>
                        <a:spcAft>
                          <a:spcPts val="0"/>
                        </a:spcAft>
                      </a:pPr>
                      <a:r>
                        <a:rPr lang="en-US" sz="1800">
                          <a:latin typeface="Arial"/>
                          <a:ea typeface="Times New Roman"/>
                          <a:cs typeface="Times New Roman"/>
                        </a:rPr>
                        <a:t>multiple stakeholders, and their actions are</a:t>
                      </a:r>
                      <a:endParaRPr lang="en-ZW" sz="1800">
                        <a:latin typeface="Arial"/>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ZW"/>
                    </a:p>
                  </a:txBody>
                  <a:tcPr/>
                </a:tc>
              </a:tr>
              <a:tr h="349391">
                <a:tc gridSpan="2">
                  <a:txBody>
                    <a:bodyPr/>
                    <a:lstStyle/>
                    <a:p>
                      <a:pPr marL="4445" marR="0" algn="ctr">
                        <a:lnSpc>
                          <a:spcPct val="115000"/>
                        </a:lnSpc>
                        <a:spcBef>
                          <a:spcPts val="0"/>
                        </a:spcBef>
                        <a:spcAft>
                          <a:spcPts val="0"/>
                        </a:spcAft>
                      </a:pPr>
                      <a:r>
                        <a:rPr lang="en-US" sz="1800">
                          <a:latin typeface="Arial"/>
                          <a:ea typeface="Times New Roman"/>
                          <a:cs typeface="Times New Roman"/>
                        </a:rPr>
                        <a:t>more visible to these stakeholders, forcing</a:t>
                      </a:r>
                      <a:endParaRPr lang="en-ZW" sz="1800">
                        <a:latin typeface="Arial"/>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ZW"/>
                    </a:p>
                  </a:txBody>
                  <a:tcPr/>
                </a:tc>
              </a:tr>
              <a:tr h="230368">
                <a:tc gridSpan="2">
                  <a:txBody>
                    <a:bodyPr/>
                    <a:lstStyle/>
                    <a:p>
                      <a:pPr marL="4445" marR="0" algn="ctr">
                        <a:lnSpc>
                          <a:spcPct val="115000"/>
                        </a:lnSpc>
                        <a:spcBef>
                          <a:spcPts val="0"/>
                        </a:spcBef>
                        <a:spcAft>
                          <a:spcPts val="0"/>
                        </a:spcAft>
                      </a:pPr>
                      <a:r>
                        <a:rPr lang="en-US" sz="1800">
                          <a:latin typeface="Arial"/>
                          <a:ea typeface="Times New Roman"/>
                          <a:cs typeface="Times New Roman"/>
                        </a:rPr>
                        <a:t>management to make difficult choices and</a:t>
                      </a:r>
                      <a:endParaRPr lang="en-ZW" sz="1800">
                        <a:latin typeface="Arial"/>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ZW"/>
                    </a:p>
                  </a:txBody>
                  <a:tcPr/>
                </a:tc>
              </a:tr>
              <a:tr h="239327">
                <a:tc gridSpan="2">
                  <a:txBody>
                    <a:bodyPr/>
                    <a:lstStyle/>
                    <a:p>
                      <a:pPr marL="4445" marR="0" algn="ctr">
                        <a:lnSpc>
                          <a:spcPct val="115000"/>
                        </a:lnSpc>
                        <a:spcBef>
                          <a:spcPts val="0"/>
                        </a:spcBef>
                        <a:spcAft>
                          <a:spcPts val="0"/>
                        </a:spcAft>
                      </a:pPr>
                      <a:r>
                        <a:rPr lang="en-US" sz="1800">
                          <a:latin typeface="Arial"/>
                          <a:ea typeface="Times New Roman"/>
                          <a:cs typeface="Times New Roman"/>
                        </a:rPr>
                        <a:t>deliver results while behaving responsibly</a:t>
                      </a:r>
                      <a:endParaRPr lang="en-ZW" sz="1800">
                        <a:latin typeface="Arial"/>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ZW"/>
                    </a:p>
                  </a:txBody>
                  <a:tcPr/>
                </a:tc>
              </a:tr>
              <a:tr h="322516">
                <a:tc gridSpan="2">
                  <a:txBody>
                    <a:bodyPr/>
                    <a:lstStyle/>
                    <a:p>
                      <a:pPr marL="4445" marR="0" algn="ctr">
                        <a:lnSpc>
                          <a:spcPct val="115000"/>
                        </a:lnSpc>
                        <a:spcBef>
                          <a:spcPts val="0"/>
                        </a:spcBef>
                        <a:spcAft>
                          <a:spcPts val="0"/>
                        </a:spcAft>
                      </a:pPr>
                      <a:r>
                        <a:rPr lang="en-US" sz="1800">
                          <a:latin typeface="Arial"/>
                          <a:ea typeface="Times New Roman"/>
                          <a:cs typeface="Times New Roman"/>
                        </a:rPr>
                        <a:t>An increasingly litigious environment raises</a:t>
                      </a:r>
                      <a:endParaRPr lang="en-ZW" sz="1800">
                        <a:latin typeface="Arial"/>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ZW"/>
                    </a:p>
                  </a:txBody>
                  <a:tcPr/>
                </a:tc>
              </a:tr>
              <a:tr h="460736">
                <a:tc gridSpan="2">
                  <a:txBody>
                    <a:bodyPr/>
                    <a:lstStyle/>
                    <a:p>
                      <a:pPr marL="4445" marR="0" algn="ctr">
                        <a:lnSpc>
                          <a:spcPct val="115000"/>
                        </a:lnSpc>
                        <a:spcBef>
                          <a:spcPts val="0"/>
                        </a:spcBef>
                        <a:spcAft>
                          <a:spcPts val="0"/>
                        </a:spcAft>
                      </a:pPr>
                      <a:r>
                        <a:rPr lang="en-US" sz="1800">
                          <a:latin typeface="Arial"/>
                          <a:ea typeface="Times New Roman"/>
                          <a:cs typeface="Times New Roman"/>
                        </a:rPr>
                        <a:t>the stakes on company liability for products</a:t>
                      </a:r>
                      <a:endParaRPr lang="en-ZW" sz="1800">
                        <a:latin typeface="Arial"/>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ZW"/>
                    </a:p>
                  </a:txBody>
                  <a:tcPr/>
                </a:tc>
              </a:tr>
              <a:tr h="460736">
                <a:tc gridSpan="2">
                  <a:txBody>
                    <a:bodyPr/>
                    <a:lstStyle/>
                    <a:p>
                      <a:pPr marL="4445" marR="0" algn="ctr">
                        <a:lnSpc>
                          <a:spcPct val="115000"/>
                        </a:lnSpc>
                        <a:spcBef>
                          <a:spcPts val="0"/>
                        </a:spcBef>
                        <a:spcAft>
                          <a:spcPts val="0"/>
                        </a:spcAft>
                      </a:pPr>
                      <a:r>
                        <a:rPr lang="en-US" sz="1800" dirty="0">
                          <a:latin typeface="Arial"/>
                          <a:ea typeface="Times New Roman"/>
                          <a:cs typeface="Times New Roman"/>
                        </a:rPr>
                        <a:t>and how they are used</a:t>
                      </a:r>
                      <a:r>
                        <a:rPr lang="en-US" sz="1800" dirty="0" smtClean="0">
                          <a:latin typeface="Arial"/>
                          <a:ea typeface="Times New Roman"/>
                          <a:cs typeface="Times New Roman"/>
                        </a:rPr>
                        <a:t>; </a:t>
                      </a:r>
                      <a:r>
                        <a:rPr lang="en-US" sz="1800" dirty="0">
                          <a:latin typeface="Arial"/>
                          <a:ea typeface="Times New Roman"/>
                          <a:cs typeface="Times New Roman"/>
                        </a:rPr>
                        <a:t>more lawsuits increase</a:t>
                      </a:r>
                      <a:endParaRPr lang="en-ZW" sz="1800" dirty="0">
                        <a:latin typeface="Arial"/>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ZW"/>
                    </a:p>
                  </a:txBody>
                  <a:tcPr/>
                </a:tc>
              </a:tr>
              <a:tr h="229601">
                <a:tc gridSpan="2">
                  <a:txBody>
                    <a:bodyPr/>
                    <a:lstStyle/>
                    <a:p>
                      <a:pPr marL="4445" marR="0" algn="ctr">
                        <a:lnSpc>
                          <a:spcPct val="115000"/>
                        </a:lnSpc>
                        <a:spcBef>
                          <a:spcPts val="0"/>
                        </a:spcBef>
                        <a:spcAft>
                          <a:spcPts val="0"/>
                        </a:spcAft>
                      </a:pPr>
                      <a:r>
                        <a:rPr lang="en-US" sz="1800">
                          <a:latin typeface="Arial"/>
                          <a:ea typeface="Times New Roman"/>
                          <a:cs typeface="Times New Roman"/>
                        </a:rPr>
                        <a:t>company costs and penalize innovative actions</a:t>
                      </a:r>
                      <a:endParaRPr lang="en-ZW" sz="1800">
                        <a:latin typeface="Arial"/>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ZW"/>
                    </a:p>
                  </a:txBody>
                  <a:tcPr/>
                </a:tc>
              </a:tr>
              <a:tr h="276441">
                <a:tc gridSpan="2">
                  <a:txBody>
                    <a:bodyPr/>
                    <a:lstStyle/>
                    <a:p>
                      <a:pPr marL="4445" marR="0" algn="ctr">
                        <a:lnSpc>
                          <a:spcPct val="115000"/>
                        </a:lnSpc>
                        <a:spcBef>
                          <a:spcPts val="0"/>
                        </a:spcBef>
                        <a:spcAft>
                          <a:spcPts val="0"/>
                        </a:spcAft>
                      </a:pPr>
                      <a:r>
                        <a:rPr lang="en-US" sz="1800">
                          <a:latin typeface="Arial"/>
                          <a:ea typeface="Times New Roman"/>
                          <a:cs typeface="Times New Roman"/>
                        </a:rPr>
                        <a:t>Regulatory restrictions limit choices while</a:t>
                      </a:r>
                      <a:endParaRPr lang="en-ZW" sz="1800">
                        <a:latin typeface="Arial"/>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ZW"/>
                    </a:p>
                  </a:txBody>
                  <a:tcPr/>
                </a:tc>
              </a:tr>
              <a:tr h="230368">
                <a:tc gridSpan="2">
                  <a:txBody>
                    <a:bodyPr/>
                    <a:lstStyle/>
                    <a:p>
                      <a:pPr marL="4445" marR="0" algn="ctr">
                        <a:lnSpc>
                          <a:spcPct val="115000"/>
                        </a:lnSpc>
                        <a:spcBef>
                          <a:spcPts val="0"/>
                        </a:spcBef>
                        <a:spcAft>
                          <a:spcPts val="0"/>
                        </a:spcAft>
                      </a:pPr>
                      <a:r>
                        <a:rPr lang="en-US" sz="1800">
                          <a:latin typeface="Arial"/>
                          <a:ea typeface="Times New Roman"/>
                          <a:cs typeface="Times New Roman"/>
                        </a:rPr>
                        <a:t>forcing companies to learn new ways to compete</a:t>
                      </a:r>
                      <a:endParaRPr lang="en-ZW" sz="1800">
                        <a:latin typeface="Arial"/>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ZW"/>
                    </a:p>
                  </a:txBody>
                  <a:tcPr/>
                </a:tc>
              </a:tr>
              <a:tr h="388555">
                <a:tc>
                  <a:txBody>
                    <a:bodyPr/>
                    <a:lstStyle/>
                    <a:p>
                      <a:pPr marL="0" marR="0" algn="ctr">
                        <a:lnSpc>
                          <a:spcPct val="115000"/>
                        </a:lnSpc>
                        <a:spcBef>
                          <a:spcPts val="0"/>
                        </a:spcBef>
                        <a:spcAft>
                          <a:spcPts val="0"/>
                        </a:spcAft>
                      </a:pPr>
                      <a:endParaRPr lang="en-US" sz="1800">
                        <a:latin typeface="Arial"/>
                        <a:ea typeface="Times New Roman"/>
                        <a:cs typeface="Times New Roman"/>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15000"/>
                        </a:lnSpc>
                        <a:spcBef>
                          <a:spcPts val="0"/>
                        </a:spcBef>
                        <a:spcAft>
                          <a:spcPts val="1000"/>
                        </a:spcAft>
                      </a:pPr>
                      <a:r>
                        <a:rPr lang="en-ZW" sz="1800">
                          <a:latin typeface="Calibri"/>
                          <a:ea typeface="Calibri"/>
                          <a:cs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239327">
                <a:tc gridSpan="2">
                  <a:txBody>
                    <a:bodyPr/>
                    <a:lstStyle/>
                    <a:p>
                      <a:pPr marL="4445" marR="0" algn="ctr">
                        <a:lnSpc>
                          <a:spcPct val="115000"/>
                        </a:lnSpc>
                        <a:spcBef>
                          <a:spcPts val="0"/>
                        </a:spcBef>
                        <a:spcAft>
                          <a:spcPts val="0"/>
                        </a:spcAft>
                        <a:buFont typeface="Wingdings" pitchFamily="2" charset="2"/>
                        <a:buChar char="§"/>
                      </a:pPr>
                      <a:r>
                        <a:rPr lang="en-US" sz="1800" dirty="0">
                          <a:latin typeface="Arial"/>
                          <a:ea typeface="Times New Roman"/>
                          <a:cs typeface="Times New Roman"/>
                        </a:rPr>
                        <a:t>Growing affluence enables society to hold</a:t>
                      </a:r>
                      <a:endParaRPr lang="en-ZW" sz="1800" dirty="0">
                        <a:latin typeface="Arial"/>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ZW"/>
                    </a:p>
                  </a:txBody>
                  <a:tcPr/>
                </a:tc>
              </a:tr>
              <a:tr h="239327">
                <a:tc gridSpan="2">
                  <a:txBody>
                    <a:bodyPr/>
                    <a:lstStyle/>
                    <a:p>
                      <a:pPr marL="4445" marR="0" algn="ctr">
                        <a:lnSpc>
                          <a:spcPct val="115000"/>
                        </a:lnSpc>
                        <a:spcBef>
                          <a:spcPts val="0"/>
                        </a:spcBef>
                        <a:spcAft>
                          <a:spcPts val="0"/>
                        </a:spcAft>
                      </a:pPr>
                      <a:r>
                        <a:rPr lang="en-US" sz="1800">
                          <a:latin typeface="Arial"/>
                          <a:ea typeface="Times New Roman"/>
                          <a:cs typeface="Times New Roman"/>
                        </a:rPr>
                        <a:t>companies more responsible for the</a:t>
                      </a:r>
                      <a:endParaRPr lang="en-ZW" sz="1800">
                        <a:latin typeface="Arial"/>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ZW"/>
                    </a:p>
                  </a:txBody>
                  <a:tcPr/>
                </a:tc>
              </a:tr>
              <a:tr h="239327">
                <a:tc gridSpan="2">
                  <a:txBody>
                    <a:bodyPr/>
                    <a:lstStyle/>
                    <a:p>
                      <a:pPr marL="4445" marR="0" algn="ctr">
                        <a:lnSpc>
                          <a:spcPct val="115000"/>
                        </a:lnSpc>
                        <a:spcBef>
                          <a:spcPts val="0"/>
                        </a:spcBef>
                        <a:spcAft>
                          <a:spcPts val="0"/>
                        </a:spcAft>
                      </a:pPr>
                      <a:r>
                        <a:rPr lang="en-US" sz="1800">
                          <a:latin typeface="Arial"/>
                          <a:ea typeface="Times New Roman"/>
                          <a:cs typeface="Times New Roman"/>
                        </a:rPr>
                        <a:t>environmental and social implications of</a:t>
                      </a:r>
                      <a:endParaRPr lang="en-ZW" sz="1800">
                        <a:latin typeface="Arial"/>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ZW"/>
                    </a:p>
                  </a:txBody>
                  <a:tcPr/>
                </a:tc>
              </a:tr>
              <a:tr h="404424">
                <a:tc gridSpan="2">
                  <a:txBody>
                    <a:bodyPr/>
                    <a:lstStyle/>
                    <a:p>
                      <a:pPr marL="4445" marR="0" algn="ctr">
                        <a:lnSpc>
                          <a:spcPct val="115000"/>
                        </a:lnSpc>
                        <a:spcBef>
                          <a:spcPts val="0"/>
                        </a:spcBef>
                        <a:spcAft>
                          <a:spcPts val="0"/>
                        </a:spcAft>
                      </a:pPr>
                      <a:r>
                        <a:rPr lang="en-US" sz="1800" dirty="0">
                          <a:latin typeface="Arial"/>
                          <a:ea typeface="Times New Roman"/>
                          <a:cs typeface="Times New Roman"/>
                        </a:rPr>
                        <a:t>their actions</a:t>
                      </a:r>
                      <a:endParaRPr lang="en-ZW" sz="1800" dirty="0">
                        <a:latin typeface="Arial"/>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ZW"/>
                    </a:p>
                  </a:txBody>
                  <a:tcPr/>
                </a:tc>
              </a:tr>
            </a:tbl>
          </a:graphicData>
        </a:graphic>
      </p:graphicFrame>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normAutofit fontScale="90000"/>
          </a:bodyPr>
          <a:lstStyle/>
          <a:p>
            <a:r>
              <a:rPr lang="en-US" dirty="0" smtClean="0"/>
              <a:t>Developments </a:t>
            </a:r>
            <a:r>
              <a:rPr lang="en-US" dirty="0"/>
              <a:t>in eight major domains of a company’s external environment:</a:t>
            </a:r>
            <a:r>
              <a:rPr lang="en-ZW" dirty="0"/>
              <a:t/>
            </a:r>
            <a:br>
              <a:rPr lang="en-ZW" dirty="0"/>
            </a:br>
            <a:endParaRPr lang="en-ZW" dirty="0"/>
          </a:p>
        </p:txBody>
      </p:sp>
      <p:sp>
        <p:nvSpPr>
          <p:cNvPr id="3" name="Content Placeholder 2"/>
          <p:cNvSpPr>
            <a:spLocks noGrp="1"/>
          </p:cNvSpPr>
          <p:nvPr>
            <p:ph sz="half" idx="1"/>
          </p:nvPr>
        </p:nvSpPr>
        <p:spPr/>
        <p:txBody>
          <a:bodyPr>
            <a:normAutofit/>
          </a:bodyPr>
          <a:lstStyle/>
          <a:p>
            <a:pPr lvl="0"/>
            <a:r>
              <a:rPr lang="en-US" b="1" dirty="0"/>
              <a:t>Technological </a:t>
            </a:r>
            <a:r>
              <a:rPr lang="en-US" b="1" dirty="0" smtClean="0"/>
              <a:t>Environment </a:t>
            </a:r>
          </a:p>
          <a:p>
            <a:pPr lvl="0">
              <a:buNone/>
            </a:pPr>
            <a:endParaRPr lang="en-US" sz="2000" b="1" dirty="0"/>
          </a:p>
          <a:p>
            <a:pPr lvl="0">
              <a:buNone/>
            </a:pPr>
            <a:r>
              <a:rPr lang="en-US" sz="2000" dirty="0"/>
              <a:t>	</a:t>
            </a:r>
            <a:endParaRPr lang="en-US" sz="2000" dirty="0" smtClean="0"/>
          </a:p>
          <a:p>
            <a:pPr lvl="0">
              <a:buNone/>
            </a:pPr>
            <a:r>
              <a:rPr lang="en-US" sz="2400" dirty="0" smtClean="0"/>
              <a:t>Accelerated </a:t>
            </a:r>
            <a:r>
              <a:rPr lang="en-US" sz="2400" dirty="0"/>
              <a:t>development </a:t>
            </a:r>
            <a:r>
              <a:rPr lang="en-US" sz="2400" dirty="0" smtClean="0"/>
              <a:t>of</a:t>
            </a:r>
          </a:p>
          <a:p>
            <a:pPr lvl="0">
              <a:buNone/>
            </a:pPr>
            <a:r>
              <a:rPr lang="en-US" sz="2400" dirty="0" smtClean="0"/>
              <a:t> new  technologies</a:t>
            </a:r>
            <a:r>
              <a:rPr lang="en-US" sz="2400" dirty="0"/>
              <a:t>; rapid </a:t>
            </a:r>
            <a:endParaRPr lang="en-US" sz="2400" dirty="0" smtClean="0"/>
          </a:p>
          <a:p>
            <a:pPr lvl="0">
              <a:buNone/>
            </a:pPr>
            <a:r>
              <a:rPr lang="en-US" sz="2400" dirty="0" smtClean="0"/>
              <a:t>Product  obsolescence</a:t>
            </a:r>
            <a:r>
              <a:rPr lang="en-US" sz="2400" dirty="0"/>
              <a:t>, </a:t>
            </a:r>
            <a:r>
              <a:rPr lang="en-US" sz="2400" dirty="0" smtClean="0"/>
              <a:t>greater</a:t>
            </a:r>
          </a:p>
          <a:p>
            <a:pPr lvl="0">
              <a:buNone/>
            </a:pPr>
            <a:r>
              <a:rPr lang="en-US" sz="2400" dirty="0" smtClean="0"/>
              <a:t> </a:t>
            </a:r>
            <a:r>
              <a:rPr lang="en-US" sz="2400" dirty="0"/>
              <a:t>difficulty </a:t>
            </a:r>
            <a:r>
              <a:rPr lang="en-US" sz="2400" dirty="0" smtClean="0"/>
              <a:t>in  </a:t>
            </a:r>
            <a:r>
              <a:rPr lang="en-US" sz="2400" dirty="0"/>
              <a:t>protecting </a:t>
            </a:r>
            <a:endParaRPr lang="en-US" sz="2400" dirty="0" smtClean="0"/>
          </a:p>
          <a:p>
            <a:pPr lvl="0">
              <a:buNone/>
            </a:pPr>
            <a:r>
              <a:rPr lang="en-US" sz="2400" dirty="0" smtClean="0"/>
              <a:t>intellectual </a:t>
            </a:r>
            <a:r>
              <a:rPr lang="en-US" sz="2400" dirty="0"/>
              <a:t>property.</a:t>
            </a:r>
            <a:endParaRPr lang="en-ZW" sz="2400" dirty="0"/>
          </a:p>
          <a:p>
            <a:endParaRPr lang="en-ZW" dirty="0"/>
          </a:p>
        </p:txBody>
      </p:sp>
      <p:sp>
        <p:nvSpPr>
          <p:cNvPr id="4" name="Content Placeholder 3"/>
          <p:cNvSpPr>
            <a:spLocks noGrp="1"/>
          </p:cNvSpPr>
          <p:nvPr>
            <p:ph sz="half" idx="2"/>
          </p:nvPr>
        </p:nvSpPr>
        <p:spPr/>
        <p:txBody>
          <a:bodyPr>
            <a:normAutofit/>
          </a:bodyPr>
          <a:lstStyle/>
          <a:p>
            <a:r>
              <a:rPr lang="en-US" b="1" dirty="0"/>
              <a:t>Economic </a:t>
            </a:r>
            <a:r>
              <a:rPr lang="en-US" b="1" dirty="0" smtClean="0"/>
              <a:t>Environment</a:t>
            </a:r>
          </a:p>
          <a:p>
            <a:pPr>
              <a:buNone/>
            </a:pPr>
            <a:endParaRPr lang="en-US" dirty="0"/>
          </a:p>
          <a:p>
            <a:pPr>
              <a:buNone/>
            </a:pPr>
            <a:r>
              <a:rPr lang="en-US" sz="2400" dirty="0" smtClean="0"/>
              <a:t>Unpredictability </a:t>
            </a:r>
            <a:r>
              <a:rPr lang="en-US" sz="2400" dirty="0"/>
              <a:t>of prices, costs, exchange rates,      interest rates, tax incentives, business cycles and product cycles</a:t>
            </a:r>
            <a:r>
              <a:rPr lang="en-US" sz="2400" dirty="0" smtClean="0"/>
              <a:t> </a:t>
            </a:r>
            <a:endParaRPr lang="en-ZW" sz="2400" dirty="0"/>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415</TotalTime>
  <Words>1326</Words>
  <Application>Microsoft Office PowerPoint</Application>
  <PresentationFormat>On-screen Show (4:3)</PresentationFormat>
  <Paragraphs>273</Paragraphs>
  <Slides>19</Slides>
  <Notes>2</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Civic</vt:lpstr>
      <vt:lpstr>IIZ WINTER SCHOOL CONFERENCE 2015</vt:lpstr>
      <vt:lpstr>Slide 2</vt:lpstr>
      <vt:lpstr>FAILURES</vt:lpstr>
      <vt:lpstr>FAILURES</vt:lpstr>
      <vt:lpstr>THE EMBATTLED CORPORATION</vt:lpstr>
      <vt:lpstr>Slide 6</vt:lpstr>
      <vt:lpstr>Slide 7</vt:lpstr>
      <vt:lpstr>Slide 8</vt:lpstr>
      <vt:lpstr>Developments in eight major domains of a company’s external environment: </vt:lpstr>
      <vt:lpstr>ENVIRON CONT’</vt:lpstr>
      <vt:lpstr>ENVIRON CONT</vt:lpstr>
      <vt:lpstr>ENVIRON CONT</vt:lpstr>
      <vt:lpstr> The 5 Domains</vt:lpstr>
      <vt:lpstr>The 5 dormains cont’</vt:lpstr>
      <vt:lpstr>The 5 dormains cont</vt:lpstr>
      <vt:lpstr>Slide 16</vt:lpstr>
      <vt:lpstr>Slide 17</vt:lpstr>
      <vt:lpstr>RISK MANAGEMENT PERSPECTIVE</vt:lpstr>
      <vt:lpstr>BYE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IIZ WINTER SCHOOL CONFERENCE 2015</dc:title>
  <dc:creator>sikomwe</dc:creator>
  <cp:lastModifiedBy>sikomwe</cp:lastModifiedBy>
  <cp:revision>14</cp:revision>
  <dcterms:created xsi:type="dcterms:W3CDTF">2015-08-22T09:13:46Z</dcterms:created>
  <dcterms:modified xsi:type="dcterms:W3CDTF">2015-08-25T08:35:01Z</dcterms:modified>
</cp:coreProperties>
</file>