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CF242C-0E3F-42B0-B5E0-6BDD0810D1FD}" type="datetimeFigureOut">
              <a:rPr lang="en-US" smtClean="0"/>
              <a:t>8/22/2017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5EA8FC-0B3F-4685-9B30-6FC9F206E5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CF242C-0E3F-42B0-B5E0-6BDD0810D1FD}"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EA8FC-0B3F-4685-9B30-6FC9F206E5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CF242C-0E3F-42B0-B5E0-6BDD0810D1FD}"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EA8FC-0B3F-4685-9B30-6FC9F206E5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CF242C-0E3F-42B0-B5E0-6BDD0810D1FD}"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EA8FC-0B3F-4685-9B30-6FC9F206E533}"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2CF242C-0E3F-42B0-B5E0-6BDD0810D1FD}"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EA8FC-0B3F-4685-9B30-6FC9F206E53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2CF242C-0E3F-42B0-B5E0-6BDD0810D1FD}"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EA8FC-0B3F-4685-9B30-6FC9F206E533}"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2CF242C-0E3F-42B0-B5E0-6BDD0810D1FD}" type="datetimeFigureOut">
              <a:rPr lang="en-US" smtClean="0"/>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EA8FC-0B3F-4685-9B30-6FC9F206E5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CF242C-0E3F-42B0-B5E0-6BDD0810D1FD}" type="datetimeFigureOut">
              <a:rPr lang="en-US" smtClean="0"/>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EA8FC-0B3F-4685-9B30-6FC9F206E533}"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F242C-0E3F-42B0-B5E0-6BDD0810D1FD}" type="datetimeFigureOut">
              <a:rPr lang="en-US" smtClean="0"/>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EA8FC-0B3F-4685-9B30-6FC9F206E5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2CF242C-0E3F-42B0-B5E0-6BDD0810D1FD}"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EA8FC-0B3F-4685-9B30-6FC9F206E5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CF242C-0E3F-42B0-B5E0-6BDD0810D1FD}" type="datetimeFigureOut">
              <a:rPr lang="en-US" smtClean="0"/>
              <a:t>8/22/2017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5EA8FC-0B3F-4685-9B30-6FC9F206E53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CF242C-0E3F-42B0-B5E0-6BDD0810D1FD}" type="datetimeFigureOut">
              <a:rPr lang="en-US" smtClean="0"/>
              <a:t>8/22/2017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05EA8FC-0B3F-4685-9B30-6FC9F206E5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normAutofit fontScale="90000"/>
          </a:bodyPr>
          <a:lstStyle/>
          <a:p>
            <a:pPr algn="ctr"/>
            <a:r>
              <a:rPr lang="en-US" dirty="0">
                <a:solidFill>
                  <a:srgbClr val="00B050"/>
                </a:solidFill>
              </a:rPr>
              <a:t>LEADERSHIP IN CRISIS SITUATIONS: IMPORTANCE OF EMOTIONAL INTELLIGENCE</a:t>
            </a:r>
          </a:p>
        </p:txBody>
      </p:sp>
      <p:sp>
        <p:nvSpPr>
          <p:cNvPr id="3" name="Subtitle 2"/>
          <p:cNvSpPr>
            <a:spLocks noGrp="1"/>
          </p:cNvSpPr>
          <p:nvPr>
            <p:ph type="subTitle" idx="1"/>
          </p:nvPr>
        </p:nvSpPr>
        <p:spPr>
          <a:xfrm>
            <a:off x="685800" y="3611606"/>
            <a:ext cx="7772400" cy="1417593"/>
          </a:xfrm>
        </p:spPr>
        <p:txBody>
          <a:bodyPr>
            <a:normAutofit fontScale="92500"/>
          </a:bodyPr>
          <a:lstStyle/>
          <a:p>
            <a:pPr algn="ctr"/>
            <a:endParaRPr lang="en-US" b="1" i="1" dirty="0"/>
          </a:p>
          <a:p>
            <a:pPr algn="ctr"/>
            <a:r>
              <a:rPr lang="en-US" b="1" i="1" dirty="0"/>
              <a:t>Paper presented at the Insurance Institute of Zimbabwe </a:t>
            </a:r>
            <a:r>
              <a:rPr lang="en-US" b="1" i="1"/>
              <a:t>Winter School</a:t>
            </a:r>
            <a:r>
              <a:rPr lang="en-US" b="1" i="1" dirty="0"/>
              <a:t>, Troutbeck Inn, Nyanga</a:t>
            </a:r>
          </a:p>
          <a:p>
            <a:pPr algn="ctr"/>
            <a:endParaRPr lang="en-US" b="1" i="1" dirty="0"/>
          </a:p>
        </p:txBody>
      </p:sp>
    </p:spTree>
    <p:extLst>
      <p:ext uri="{BB962C8B-B14F-4D97-AF65-F5344CB8AC3E}">
        <p14:creationId xmlns:p14="http://schemas.microsoft.com/office/powerpoint/2010/main" val="1328882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638800"/>
          </a:xfrm>
        </p:spPr>
        <p:txBody>
          <a:bodyPr>
            <a:normAutofit fontScale="85000" lnSpcReduction="20000"/>
          </a:bodyPr>
          <a:lstStyle/>
          <a:p>
            <a:pPr marL="109728" indent="0">
              <a:buNone/>
            </a:pPr>
            <a:endParaRPr lang="en-US" b="1" dirty="0"/>
          </a:p>
          <a:p>
            <a:pPr marL="109728" indent="0">
              <a:buNone/>
            </a:pPr>
            <a:r>
              <a:rPr lang="en-US" sz="2300" b="1" dirty="0"/>
              <a:t>4.1.9 Courage</a:t>
            </a:r>
          </a:p>
          <a:p>
            <a:pPr marL="109728" indent="0">
              <a:buNone/>
            </a:pPr>
            <a:endParaRPr lang="en-US" sz="2300" dirty="0"/>
          </a:p>
          <a:p>
            <a:r>
              <a:rPr lang="en-US" sz="2300" dirty="0"/>
              <a:t>Courage is not the absence of fear but the ability to conquer it.</a:t>
            </a:r>
          </a:p>
          <a:p>
            <a:r>
              <a:rPr lang="en-US" sz="2300" dirty="0"/>
              <a:t>Courage is fear that has said its prayers.</a:t>
            </a:r>
          </a:p>
          <a:p>
            <a:r>
              <a:rPr lang="en-US" sz="2300" dirty="0"/>
              <a:t>Courage is a virtue.</a:t>
            </a:r>
          </a:p>
          <a:p>
            <a:r>
              <a:rPr lang="en-US" sz="2300" dirty="0"/>
              <a:t>Courageous people are held in high esteem.</a:t>
            </a:r>
          </a:p>
          <a:p>
            <a:pPr marL="109728" indent="0">
              <a:buNone/>
            </a:pPr>
            <a:endParaRPr lang="en-US" sz="2300" dirty="0"/>
          </a:p>
          <a:p>
            <a:pPr marL="109728" indent="0">
              <a:buNone/>
            </a:pPr>
            <a:r>
              <a:rPr lang="en-US" sz="2300" b="1" dirty="0"/>
              <a:t>4.1.10 Discernment</a:t>
            </a:r>
          </a:p>
          <a:p>
            <a:pPr marL="109728" indent="0">
              <a:buNone/>
            </a:pPr>
            <a:endParaRPr lang="en-US" sz="2300" dirty="0"/>
          </a:p>
          <a:p>
            <a:r>
              <a:rPr lang="en-US" sz="2300" dirty="0"/>
              <a:t>Do not believe everything you hear.</a:t>
            </a:r>
          </a:p>
          <a:p>
            <a:r>
              <a:rPr lang="en-US" sz="2300" dirty="0"/>
              <a:t>Be able to pick the grain from the chaff.</a:t>
            </a:r>
          </a:p>
          <a:p>
            <a:r>
              <a:rPr lang="en-US" sz="2300" dirty="0"/>
              <a:t>When you are in a hole, stop digging.</a:t>
            </a:r>
          </a:p>
          <a:p>
            <a:r>
              <a:rPr lang="en-US" sz="2300" dirty="0"/>
              <a:t>Be analytical and do not take things at face value – do not judge a book by its cover.</a:t>
            </a:r>
          </a:p>
          <a:p>
            <a:pPr marL="109728" indent="0">
              <a:buNone/>
            </a:pPr>
            <a:endParaRPr lang="en-US" sz="2300" dirty="0"/>
          </a:p>
          <a:p>
            <a:pPr marL="109728" indent="0">
              <a:buNone/>
            </a:pPr>
            <a:r>
              <a:rPr lang="en-US" sz="2300" b="1" dirty="0"/>
              <a:t>4.1.11 Emotional Intelligence EI or EQ</a:t>
            </a:r>
          </a:p>
        </p:txBody>
      </p:sp>
    </p:spTree>
    <p:extLst>
      <p:ext uri="{BB962C8B-B14F-4D97-AF65-F5344CB8AC3E}">
        <p14:creationId xmlns:p14="http://schemas.microsoft.com/office/powerpoint/2010/main" val="167445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70000" lnSpcReduction="20000"/>
          </a:bodyPr>
          <a:lstStyle/>
          <a:p>
            <a:r>
              <a:rPr lang="en-US" dirty="0"/>
              <a:t>The above competencies are more  critical in times of crisis than in normal situations.</a:t>
            </a:r>
          </a:p>
          <a:p>
            <a:r>
              <a:rPr lang="en-US" dirty="0"/>
              <a:t>During crises, emotions are likely to rise because of the feelings, perceptions and experiences that people have in a crisis.</a:t>
            </a:r>
          </a:p>
          <a:p>
            <a:r>
              <a:rPr lang="en-US" dirty="0"/>
              <a:t>Crisis puts leaders and their followers under pressure.</a:t>
            </a:r>
          </a:p>
          <a:p>
            <a:r>
              <a:rPr lang="en-US" dirty="0"/>
              <a:t>Crisis creates panic particularly in followers.</a:t>
            </a:r>
          </a:p>
          <a:p>
            <a:pPr marL="109728" indent="0">
              <a:buNone/>
            </a:pPr>
            <a:endParaRPr lang="en-US" dirty="0"/>
          </a:p>
          <a:p>
            <a:pPr marL="109728" indent="0">
              <a:buNone/>
            </a:pPr>
            <a:r>
              <a:rPr lang="en-US" b="1" dirty="0"/>
              <a:t>5.1 Examples of crises that we have learnt or experienced</a:t>
            </a:r>
          </a:p>
          <a:p>
            <a:pPr marL="109728" indent="0">
              <a:buNone/>
            </a:pPr>
            <a:endParaRPr lang="en-US" dirty="0"/>
          </a:p>
          <a:p>
            <a:r>
              <a:rPr lang="en-US" dirty="0"/>
              <a:t>The David/Goliath situation.</a:t>
            </a:r>
          </a:p>
          <a:p>
            <a:r>
              <a:rPr lang="en-US" dirty="0"/>
              <a:t>The Battle of Great Britain.</a:t>
            </a:r>
          </a:p>
          <a:p>
            <a:r>
              <a:rPr lang="en-US" dirty="0"/>
              <a:t>The Zimbabwean War for Independence.</a:t>
            </a:r>
          </a:p>
          <a:p>
            <a:r>
              <a:rPr lang="en-US" dirty="0"/>
              <a:t>The currency crisis of 2007/2008.</a:t>
            </a:r>
          </a:p>
          <a:p>
            <a:r>
              <a:rPr lang="en-US" dirty="0"/>
              <a:t>The cash crisis now being experienced in Zimbabwe.</a:t>
            </a:r>
          </a:p>
          <a:p>
            <a:r>
              <a:rPr lang="en-US" dirty="0"/>
              <a:t>Drought and/ or floods.</a:t>
            </a:r>
          </a:p>
          <a:p>
            <a:r>
              <a:rPr lang="en-US" dirty="0"/>
              <a:t>A fault in an Aircraft while flying.</a:t>
            </a:r>
          </a:p>
          <a:p>
            <a:r>
              <a:rPr lang="en-US" dirty="0"/>
              <a:t>Cholera epidemic / Ebola epidemic.</a:t>
            </a:r>
          </a:p>
          <a:p>
            <a:endParaRPr lang="en-US" dirty="0"/>
          </a:p>
        </p:txBody>
      </p:sp>
      <p:sp>
        <p:nvSpPr>
          <p:cNvPr id="3" name="Title 2"/>
          <p:cNvSpPr>
            <a:spLocks noGrp="1"/>
          </p:cNvSpPr>
          <p:nvPr>
            <p:ph type="title"/>
          </p:nvPr>
        </p:nvSpPr>
        <p:spPr/>
        <p:txBody>
          <a:bodyPr/>
          <a:lstStyle/>
          <a:p>
            <a:r>
              <a:rPr lang="en-US" dirty="0">
                <a:effectLst/>
              </a:rPr>
              <a:t>5. LEADERSHIP IN CRISIS</a:t>
            </a:r>
          </a:p>
        </p:txBody>
      </p:sp>
    </p:spTree>
    <p:extLst>
      <p:ext uri="{BB962C8B-B14F-4D97-AF65-F5344CB8AC3E}">
        <p14:creationId xmlns:p14="http://schemas.microsoft.com/office/powerpoint/2010/main" val="31788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229600" cy="5410200"/>
          </a:xfrm>
        </p:spPr>
        <p:txBody>
          <a:bodyPr>
            <a:normAutofit fontScale="92500" lnSpcReduction="10000"/>
          </a:bodyPr>
          <a:lstStyle/>
          <a:p>
            <a:pPr marL="109728" indent="0">
              <a:buNone/>
            </a:pPr>
            <a:r>
              <a:rPr lang="en-US" b="1" dirty="0"/>
              <a:t>5.2 In a crisis leaders need the following:</a:t>
            </a:r>
          </a:p>
          <a:p>
            <a:endParaRPr lang="en-US" dirty="0"/>
          </a:p>
          <a:p>
            <a:pPr algn="just"/>
            <a:r>
              <a:rPr lang="en-US" sz="2300" dirty="0"/>
              <a:t>Quickly get a grasp of what is happening.</a:t>
            </a:r>
          </a:p>
          <a:p>
            <a:pPr algn="just"/>
            <a:endParaRPr lang="en-US" sz="2300" dirty="0"/>
          </a:p>
          <a:p>
            <a:pPr algn="just"/>
            <a:r>
              <a:rPr lang="en-US" sz="2300" dirty="0"/>
              <a:t>Gather resources needed for reaction e.g. financial, logistical, skills or talent and quickly devise an action plan.</a:t>
            </a:r>
          </a:p>
          <a:p>
            <a:pPr marL="109728" indent="0" algn="just">
              <a:buNone/>
            </a:pPr>
            <a:endParaRPr lang="en-US" sz="2300" dirty="0"/>
          </a:p>
          <a:p>
            <a:pPr algn="just"/>
            <a:r>
              <a:rPr lang="en-US" sz="2300" dirty="0"/>
              <a:t>They need to conquer fear and not panic- signs of fear, indecision, paralysis or cowardice can quickly permeate to followers and cause havoc.</a:t>
            </a:r>
          </a:p>
          <a:p>
            <a:pPr marL="109728" indent="0" algn="just">
              <a:buNone/>
            </a:pPr>
            <a:endParaRPr lang="en-US" sz="2300" dirty="0"/>
          </a:p>
          <a:p>
            <a:pPr algn="just"/>
            <a:r>
              <a:rPr lang="en-US" sz="2300" dirty="0"/>
              <a:t>The way a leader behaves in a crisis is hugely influential and therefore critical.</a:t>
            </a:r>
          </a:p>
          <a:p>
            <a:pPr marL="109728" indent="0" algn="just">
              <a:buNone/>
            </a:pPr>
            <a:endParaRPr lang="en-US" sz="2300" dirty="0"/>
          </a:p>
          <a:p>
            <a:pPr algn="just"/>
            <a:r>
              <a:rPr lang="en-US" sz="2300" dirty="0"/>
              <a:t>Initial shock and surprise must quickly be replaced by quick thinking.</a:t>
            </a:r>
          </a:p>
          <a:p>
            <a:endParaRPr lang="en-US" dirty="0"/>
          </a:p>
          <a:p>
            <a:endParaRPr lang="en-US" dirty="0"/>
          </a:p>
        </p:txBody>
      </p:sp>
    </p:spTree>
    <p:extLst>
      <p:ext uri="{BB962C8B-B14F-4D97-AF65-F5344CB8AC3E}">
        <p14:creationId xmlns:p14="http://schemas.microsoft.com/office/powerpoint/2010/main" val="370045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105400"/>
          </a:xfrm>
        </p:spPr>
        <p:txBody>
          <a:bodyPr>
            <a:noAutofit/>
          </a:bodyPr>
          <a:lstStyle/>
          <a:p>
            <a:r>
              <a:rPr lang="en-US" sz="1700" dirty="0"/>
              <a:t>Synergise and create strong teams</a:t>
            </a:r>
          </a:p>
          <a:p>
            <a:endParaRPr lang="en-US" sz="1000" dirty="0"/>
          </a:p>
          <a:p>
            <a:r>
              <a:rPr lang="en-US" sz="1700" dirty="0"/>
              <a:t>Silence in a crisis is not golden – It can be very destructive.</a:t>
            </a:r>
          </a:p>
          <a:p>
            <a:pPr marL="109728" indent="0">
              <a:buNone/>
            </a:pPr>
            <a:endParaRPr lang="en-US" sz="1000" dirty="0"/>
          </a:p>
          <a:p>
            <a:r>
              <a:rPr lang="en-US" sz="1700" dirty="0"/>
              <a:t>Leaders need to communicate quickly their thoughts on the nature of the crisis.</a:t>
            </a:r>
          </a:p>
          <a:p>
            <a:pPr marL="109728" indent="0">
              <a:buNone/>
            </a:pPr>
            <a:endParaRPr lang="en-US" sz="1000" dirty="0"/>
          </a:p>
          <a:p>
            <a:r>
              <a:rPr lang="en-US" sz="1700" dirty="0"/>
              <a:t>Take initial mitigating measures and short term tactics and strategies to tackle the crisis while assessing your options and strategies.</a:t>
            </a:r>
          </a:p>
          <a:p>
            <a:pPr marL="109728" indent="0">
              <a:buNone/>
            </a:pPr>
            <a:endParaRPr lang="en-US" sz="1000" dirty="0"/>
          </a:p>
          <a:p>
            <a:r>
              <a:rPr lang="en-US" sz="1700" dirty="0"/>
              <a:t>Never lose sight of the long term vision although you can take a step back to strategise and plan or refuel. </a:t>
            </a:r>
          </a:p>
          <a:p>
            <a:pPr marL="109728" indent="0">
              <a:buNone/>
            </a:pPr>
            <a:endParaRPr lang="en-US" sz="1000" dirty="0"/>
          </a:p>
          <a:p>
            <a:r>
              <a:rPr lang="en-US" sz="1700" dirty="0"/>
              <a:t>Be innovative and think outside the box. Create new ways and methods of doing things.</a:t>
            </a:r>
          </a:p>
          <a:p>
            <a:pPr marL="109728" indent="0">
              <a:buNone/>
            </a:pPr>
            <a:endParaRPr lang="en-US" sz="1000" dirty="0"/>
          </a:p>
          <a:p>
            <a:r>
              <a:rPr lang="en-US" sz="1700" dirty="0"/>
              <a:t>Do not hang around people that you have no benefit from. Eagles fly with eagles.</a:t>
            </a:r>
          </a:p>
          <a:p>
            <a:endParaRPr lang="en-US" sz="1000" dirty="0"/>
          </a:p>
          <a:p>
            <a:r>
              <a:rPr lang="en-US" sz="1700" dirty="0"/>
              <a:t>A leader sees an opportunity in a crisis and not danger. Find out what opportunities a crisis presents and take advantage of the opportunities and mitigate the danger.</a:t>
            </a:r>
          </a:p>
          <a:p>
            <a:pPr marL="109728" indent="0">
              <a:buNone/>
            </a:pPr>
            <a:endParaRPr lang="en-US" sz="1700" dirty="0"/>
          </a:p>
        </p:txBody>
      </p:sp>
    </p:spTree>
    <p:extLst>
      <p:ext uri="{BB962C8B-B14F-4D97-AF65-F5344CB8AC3E}">
        <p14:creationId xmlns:p14="http://schemas.microsoft.com/office/powerpoint/2010/main" val="405970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10200"/>
          </a:xfrm>
        </p:spPr>
        <p:txBody>
          <a:bodyPr>
            <a:normAutofit fontScale="77500" lnSpcReduction="20000"/>
          </a:bodyPr>
          <a:lstStyle/>
          <a:p>
            <a:pPr algn="just"/>
            <a:r>
              <a:rPr lang="en-US" dirty="0"/>
              <a:t>Reduce the level of damage likely to be caused by lack of readiness for a crisis. (Principle of mitigation of damages in law).</a:t>
            </a:r>
          </a:p>
          <a:p>
            <a:pPr marL="109728" indent="0" algn="just">
              <a:buNone/>
            </a:pPr>
            <a:endParaRPr lang="en-US" dirty="0"/>
          </a:p>
          <a:p>
            <a:pPr algn="just"/>
            <a:r>
              <a:rPr lang="en-US" dirty="0"/>
              <a:t>Use your experience if it is applicable.  </a:t>
            </a:r>
          </a:p>
          <a:p>
            <a:pPr marL="109728" indent="0" algn="just">
              <a:buNone/>
            </a:pPr>
            <a:r>
              <a:rPr lang="en-US" dirty="0"/>
              <a:t>‘ If we do not learn from history we become history’.</a:t>
            </a:r>
          </a:p>
          <a:p>
            <a:pPr marL="109728" indent="0" algn="just">
              <a:buNone/>
            </a:pPr>
            <a:endParaRPr lang="en-US" dirty="0"/>
          </a:p>
          <a:p>
            <a:pPr algn="just"/>
            <a:r>
              <a:rPr lang="en-US" dirty="0"/>
              <a:t>Do not procrastinate during a crisis otherwise you succumb to procrastination.</a:t>
            </a:r>
          </a:p>
          <a:p>
            <a:pPr marL="109728" indent="0" algn="just">
              <a:buNone/>
            </a:pPr>
            <a:endParaRPr lang="en-US" dirty="0"/>
          </a:p>
          <a:p>
            <a:pPr algn="just"/>
            <a:r>
              <a:rPr lang="en-US" dirty="0"/>
              <a:t>Have the right attitude and do not stop sharpening the axe.</a:t>
            </a:r>
          </a:p>
          <a:p>
            <a:pPr marL="109728" indent="0" algn="just">
              <a:buNone/>
            </a:pPr>
            <a:endParaRPr lang="en-US" dirty="0"/>
          </a:p>
          <a:p>
            <a:pPr algn="just"/>
            <a:r>
              <a:rPr lang="en-US" dirty="0"/>
              <a:t>Be involved and lead from the front when in a crisis.</a:t>
            </a:r>
          </a:p>
          <a:p>
            <a:pPr marL="109728" indent="0" algn="just">
              <a:buNone/>
            </a:pPr>
            <a:endParaRPr lang="en-US" dirty="0"/>
          </a:p>
          <a:p>
            <a:pPr algn="just"/>
            <a:r>
              <a:rPr lang="en-US" dirty="0"/>
              <a:t>Utilise your emotional intelligence skills in order to make correct decisions.</a:t>
            </a:r>
          </a:p>
        </p:txBody>
      </p:sp>
    </p:spTree>
    <p:extLst>
      <p:ext uri="{BB962C8B-B14F-4D97-AF65-F5344CB8AC3E}">
        <p14:creationId xmlns:p14="http://schemas.microsoft.com/office/powerpoint/2010/main" val="1391714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4953000"/>
          </a:xfrm>
        </p:spPr>
        <p:txBody>
          <a:bodyPr>
            <a:normAutofit fontScale="77500" lnSpcReduction="20000"/>
          </a:bodyPr>
          <a:lstStyle/>
          <a:p>
            <a:pPr marL="109728" indent="0">
              <a:buNone/>
            </a:pPr>
            <a:r>
              <a:rPr lang="en-US" b="1" dirty="0"/>
              <a:t>5.3 Emotional Intelligence Approaches to Crises (Conclusion)</a:t>
            </a:r>
          </a:p>
          <a:p>
            <a:pPr marL="109728" indent="0">
              <a:buNone/>
            </a:pPr>
            <a:endParaRPr lang="en-US" b="1" dirty="0"/>
          </a:p>
          <a:p>
            <a:r>
              <a:rPr lang="en-US" dirty="0"/>
              <a:t>Asses the morale of your team and ensure it is at the right level or raise it to the desired level. </a:t>
            </a:r>
          </a:p>
          <a:p>
            <a:pPr marL="109728" indent="0">
              <a:buNone/>
            </a:pPr>
            <a:r>
              <a:rPr lang="en-US" dirty="0"/>
              <a:t>   (High morale is a force multiplier.)</a:t>
            </a:r>
          </a:p>
          <a:p>
            <a:pPr marL="109728" indent="0">
              <a:buNone/>
            </a:pPr>
            <a:endParaRPr lang="en-US" dirty="0"/>
          </a:p>
          <a:p>
            <a:r>
              <a:rPr lang="en-US" dirty="0"/>
              <a:t>Show your character as leader -love, empathy, considerate, instill pride and discipline.</a:t>
            </a:r>
          </a:p>
          <a:p>
            <a:endParaRPr lang="en-US" dirty="0"/>
          </a:p>
          <a:p>
            <a:r>
              <a:rPr lang="en-US" dirty="0"/>
              <a:t>Be confident and exhibit belief in the task at hand and ultimately the vision you stand for.</a:t>
            </a:r>
          </a:p>
          <a:p>
            <a:pPr marL="109728" indent="0">
              <a:buNone/>
            </a:pPr>
            <a:endParaRPr lang="en-US" dirty="0"/>
          </a:p>
          <a:p>
            <a:r>
              <a:rPr lang="en-US" dirty="0"/>
              <a:t>Where  you can’t beat the enemy or adversary, competion seek  to negotiate with him/her or to partner him/her (where you can’t beat them join them).</a:t>
            </a:r>
          </a:p>
        </p:txBody>
      </p:sp>
    </p:spTree>
    <p:extLst>
      <p:ext uri="{BB962C8B-B14F-4D97-AF65-F5344CB8AC3E}">
        <p14:creationId xmlns:p14="http://schemas.microsoft.com/office/powerpoint/2010/main" val="1545817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229600" cy="5181600"/>
          </a:xfrm>
        </p:spPr>
        <p:txBody>
          <a:bodyPr>
            <a:normAutofit fontScale="62500" lnSpcReduction="20000"/>
          </a:bodyPr>
          <a:lstStyle/>
          <a:p>
            <a:pPr marL="109728" indent="0">
              <a:buNone/>
            </a:pPr>
            <a:r>
              <a:rPr lang="en-US" b="1" dirty="0"/>
              <a:t>5.3.1 Put Contingency Plans as follows:</a:t>
            </a:r>
          </a:p>
          <a:p>
            <a:pPr marL="109728" indent="0">
              <a:buNone/>
            </a:pPr>
            <a:endParaRPr lang="en-US" b="1" dirty="0"/>
          </a:p>
          <a:p>
            <a:r>
              <a:rPr lang="en-US" dirty="0"/>
              <a:t>Potential disaster scenarios.</a:t>
            </a:r>
          </a:p>
          <a:p>
            <a:pPr marL="109728" indent="0">
              <a:buNone/>
            </a:pPr>
            <a:endParaRPr lang="en-US" dirty="0"/>
          </a:p>
          <a:p>
            <a:r>
              <a:rPr lang="en-US" dirty="0"/>
              <a:t>Objective / aim (immediate).</a:t>
            </a:r>
          </a:p>
          <a:p>
            <a:pPr marL="109728" indent="0">
              <a:buNone/>
            </a:pPr>
            <a:endParaRPr lang="en-US" dirty="0"/>
          </a:p>
          <a:p>
            <a:r>
              <a:rPr lang="en-US" dirty="0"/>
              <a:t>Outline the plan.</a:t>
            </a:r>
          </a:p>
          <a:p>
            <a:pPr marL="109728" indent="0">
              <a:buNone/>
            </a:pPr>
            <a:endParaRPr lang="en-US" dirty="0"/>
          </a:p>
          <a:p>
            <a:r>
              <a:rPr lang="en-US" dirty="0"/>
              <a:t>Allocate tasks/ responsibilities.</a:t>
            </a:r>
          </a:p>
          <a:p>
            <a:pPr marL="109728" indent="0">
              <a:buNone/>
            </a:pPr>
            <a:endParaRPr lang="en-US" dirty="0"/>
          </a:p>
          <a:p>
            <a:r>
              <a:rPr lang="en-US" dirty="0"/>
              <a:t>Top level support for decision makers.</a:t>
            </a:r>
          </a:p>
          <a:p>
            <a:pPr marL="109728" indent="0">
              <a:buNone/>
            </a:pPr>
            <a:endParaRPr lang="en-US" dirty="0"/>
          </a:p>
          <a:p>
            <a:r>
              <a:rPr lang="en-US" dirty="0"/>
              <a:t>Funding (resources).</a:t>
            </a:r>
          </a:p>
          <a:p>
            <a:pPr marL="109728" indent="0">
              <a:buNone/>
            </a:pPr>
            <a:endParaRPr lang="en-US" dirty="0"/>
          </a:p>
          <a:p>
            <a:r>
              <a:rPr lang="en-US" dirty="0"/>
              <a:t>Crisis command centre location and organisation.</a:t>
            </a:r>
          </a:p>
          <a:p>
            <a:pPr marL="109728" indent="0">
              <a:buNone/>
            </a:pPr>
            <a:endParaRPr lang="en-US" dirty="0"/>
          </a:p>
          <a:p>
            <a:r>
              <a:rPr lang="en-US" dirty="0"/>
              <a:t>Communicate with staff and public where necessary.</a:t>
            </a:r>
          </a:p>
          <a:p>
            <a:endParaRPr lang="en-US" b="1" dirty="0"/>
          </a:p>
          <a:p>
            <a:pPr marL="109728" indent="0">
              <a:buNone/>
            </a:pPr>
            <a:r>
              <a:rPr lang="en-US" b="1" dirty="0"/>
              <a:t>NB: Ensure as leader you have the necessary back up i.e. succession plan, so that in your absence the organisation continues to move forward.</a:t>
            </a:r>
          </a:p>
        </p:txBody>
      </p:sp>
    </p:spTree>
    <p:extLst>
      <p:ext uri="{BB962C8B-B14F-4D97-AF65-F5344CB8AC3E}">
        <p14:creationId xmlns:p14="http://schemas.microsoft.com/office/powerpoint/2010/main" val="694840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257800"/>
          </a:xfrm>
        </p:spPr>
        <p:txBody>
          <a:bodyPr>
            <a:normAutofit fontScale="77500" lnSpcReduction="20000"/>
          </a:bodyPr>
          <a:lstStyle/>
          <a:p>
            <a:pPr marL="109728" indent="0">
              <a:buNone/>
            </a:pPr>
            <a:r>
              <a:rPr lang="en-US" b="1" dirty="0"/>
              <a:t>5.3.2 Key Messages to be communicated</a:t>
            </a:r>
          </a:p>
          <a:p>
            <a:pPr marL="109728" indent="0">
              <a:buNone/>
            </a:pPr>
            <a:endParaRPr lang="en-US" b="1" dirty="0"/>
          </a:p>
          <a:p>
            <a:r>
              <a:rPr lang="en-US" dirty="0"/>
              <a:t>Show that you care and apologise if at fault.</a:t>
            </a:r>
          </a:p>
          <a:p>
            <a:pPr marL="109728" indent="0">
              <a:buNone/>
            </a:pPr>
            <a:endParaRPr lang="en-US" dirty="0"/>
          </a:p>
          <a:p>
            <a:r>
              <a:rPr lang="en-US" dirty="0"/>
              <a:t>Demonstrate that you have the situation under control.</a:t>
            </a:r>
          </a:p>
          <a:p>
            <a:pPr marL="109728" indent="0">
              <a:buNone/>
            </a:pPr>
            <a:endParaRPr lang="en-US" dirty="0"/>
          </a:p>
          <a:p>
            <a:r>
              <a:rPr lang="en-US" dirty="0"/>
              <a:t>Take effective and decisive action when sure about way forward.</a:t>
            </a:r>
          </a:p>
          <a:p>
            <a:pPr marL="109728" indent="0">
              <a:buNone/>
            </a:pPr>
            <a:endParaRPr lang="en-US" dirty="0"/>
          </a:p>
          <a:p>
            <a:r>
              <a:rPr lang="en-US" dirty="0"/>
              <a:t>Be honest and deal with mistakes openly and fairly.</a:t>
            </a:r>
          </a:p>
          <a:p>
            <a:pPr marL="109728" indent="0">
              <a:buNone/>
            </a:pPr>
            <a:endParaRPr lang="en-US" dirty="0"/>
          </a:p>
          <a:p>
            <a:r>
              <a:rPr lang="en-US" dirty="0"/>
              <a:t>Demonstrate you are doing your best.</a:t>
            </a:r>
          </a:p>
          <a:p>
            <a:pPr marL="109728" indent="0">
              <a:buNone/>
            </a:pPr>
            <a:endParaRPr lang="en-US" dirty="0"/>
          </a:p>
          <a:p>
            <a:r>
              <a:rPr lang="en-US" dirty="0"/>
              <a:t>Show you are working with the appropriate authorities and stakeholders to normalise the situation especially if it relates to safety, security or livelihoods.</a:t>
            </a:r>
          </a:p>
        </p:txBody>
      </p:sp>
    </p:spTree>
    <p:extLst>
      <p:ext uri="{BB962C8B-B14F-4D97-AF65-F5344CB8AC3E}">
        <p14:creationId xmlns:p14="http://schemas.microsoft.com/office/powerpoint/2010/main" val="117741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normAutofit lnSpcReduction="10000"/>
          </a:bodyPr>
          <a:lstStyle/>
          <a:p>
            <a:pPr marL="109728" indent="0" algn="ctr">
              <a:buNone/>
            </a:pPr>
            <a:endParaRPr lang="en-US" sz="1800" b="1" dirty="0"/>
          </a:p>
          <a:p>
            <a:pPr marL="109728" indent="0" algn="ctr">
              <a:buNone/>
            </a:pPr>
            <a:r>
              <a:rPr lang="en-US" sz="2400" b="1" dirty="0"/>
              <a:t>QUOTES:</a:t>
            </a:r>
          </a:p>
          <a:p>
            <a:pPr marL="109728" indent="0" algn="ctr">
              <a:buNone/>
            </a:pPr>
            <a:endParaRPr lang="en-US" sz="2400" b="1" dirty="0"/>
          </a:p>
          <a:p>
            <a:pPr marL="109728" indent="0" algn="ctr">
              <a:buNone/>
            </a:pPr>
            <a:r>
              <a:rPr lang="en-US" sz="2400" b="1" dirty="0"/>
              <a:t>‘Winners win for themselves. Leaders make others win’.</a:t>
            </a:r>
          </a:p>
          <a:p>
            <a:pPr marL="109728" indent="0" algn="ctr">
              <a:buNone/>
            </a:pPr>
            <a:endParaRPr lang="en-US" sz="2400" b="1" dirty="0"/>
          </a:p>
          <a:p>
            <a:pPr marL="109728" indent="0" algn="ctr">
              <a:buNone/>
            </a:pPr>
            <a:r>
              <a:rPr lang="en-US" sz="2400" b="1" dirty="0"/>
              <a:t>‘Leadership is a process, not a position.’</a:t>
            </a:r>
          </a:p>
          <a:p>
            <a:pPr marL="109728" indent="0" algn="ctr">
              <a:buNone/>
            </a:pPr>
            <a:endParaRPr lang="en-US" sz="2400" b="1" dirty="0"/>
          </a:p>
          <a:p>
            <a:pPr marL="109728" indent="0" algn="ctr">
              <a:buNone/>
            </a:pPr>
            <a:r>
              <a:rPr lang="en-US" sz="2400" b="1" dirty="0"/>
              <a:t>‘Leaders become great, not because of their power, but because of the ability to empower others.’</a:t>
            </a:r>
          </a:p>
          <a:p>
            <a:pPr marL="109728" indent="0" algn="ctr">
              <a:buNone/>
            </a:pPr>
            <a:endParaRPr lang="en-US" sz="2400" b="1" dirty="0"/>
          </a:p>
          <a:p>
            <a:pPr marL="109728" indent="0" algn="ctr">
              <a:buNone/>
            </a:pPr>
            <a:r>
              <a:rPr lang="en-US" sz="2400" b="1" dirty="0"/>
              <a:t>J. C. Maxwell</a:t>
            </a:r>
          </a:p>
        </p:txBody>
      </p:sp>
    </p:spTree>
    <p:extLst>
      <p:ext uri="{BB962C8B-B14F-4D97-AF65-F5344CB8AC3E}">
        <p14:creationId xmlns:p14="http://schemas.microsoft.com/office/powerpoint/2010/main" val="2115731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en-US" sz="7200" b="1"/>
          </a:p>
          <a:p>
            <a:pPr marL="109728" indent="0" algn="ctr">
              <a:buNone/>
            </a:pPr>
            <a:r>
              <a:rPr lang="en-US" sz="7200" b="1"/>
              <a:t>THE </a:t>
            </a:r>
            <a:r>
              <a:rPr lang="en-US" sz="7200" b="1" dirty="0"/>
              <a:t>END</a:t>
            </a:r>
          </a:p>
        </p:txBody>
      </p:sp>
    </p:spTree>
    <p:extLst>
      <p:ext uri="{BB962C8B-B14F-4D97-AF65-F5344CB8AC3E}">
        <p14:creationId xmlns:p14="http://schemas.microsoft.com/office/powerpoint/2010/main" val="150046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77500" lnSpcReduction="20000"/>
          </a:bodyPr>
          <a:lstStyle/>
          <a:p>
            <a:pPr marL="109728" indent="0">
              <a:buNone/>
            </a:pPr>
            <a:r>
              <a:rPr lang="en-US" b="1" dirty="0"/>
              <a:t>1.1 Leadership</a:t>
            </a:r>
          </a:p>
          <a:p>
            <a:pPr marL="109728" indent="0">
              <a:buNone/>
            </a:pPr>
            <a:endParaRPr lang="en-US" dirty="0"/>
          </a:p>
          <a:p>
            <a:pPr>
              <a:buFont typeface="Wingdings" pitchFamily="2" charset="2"/>
              <a:buChar char="Ø"/>
            </a:pPr>
            <a:r>
              <a:rPr lang="en-US" dirty="0"/>
              <a:t>Leadership is the capacity and will to rally men and women to a common purpose and the character which inspires confidence- Bernard Montgomery.</a:t>
            </a:r>
          </a:p>
          <a:p>
            <a:pPr>
              <a:buFont typeface="Wingdings" pitchFamily="2" charset="2"/>
              <a:buChar char="Ø"/>
            </a:pPr>
            <a:endParaRPr lang="en-US" dirty="0"/>
          </a:p>
          <a:p>
            <a:pPr>
              <a:buFont typeface="Wingdings" pitchFamily="2" charset="2"/>
              <a:buChar char="Ø"/>
            </a:pPr>
            <a:r>
              <a:rPr lang="en-US" dirty="0"/>
              <a:t>‘….. The ability to influence, motivate and enable one’s team to contribute to the effectiveness and success of an organisation for its members’ (Anand and </a:t>
            </a:r>
            <a:r>
              <a:rPr lang="en-US" dirty="0" err="1"/>
              <a:t>Udayasariyan</a:t>
            </a:r>
            <a:r>
              <a:rPr lang="en-US" dirty="0"/>
              <a:t>)</a:t>
            </a:r>
          </a:p>
          <a:p>
            <a:pPr>
              <a:buFont typeface="Wingdings" pitchFamily="2" charset="2"/>
              <a:buChar char="Ø"/>
            </a:pPr>
            <a:endParaRPr lang="en-US" dirty="0"/>
          </a:p>
          <a:p>
            <a:pPr marL="109728" indent="0" algn="ctr">
              <a:buNone/>
            </a:pPr>
            <a:r>
              <a:rPr lang="en-US" dirty="0"/>
              <a:t>Or</a:t>
            </a:r>
          </a:p>
          <a:p>
            <a:pPr>
              <a:buFont typeface="Wingdings" pitchFamily="2" charset="2"/>
              <a:buChar char="Ø"/>
            </a:pPr>
            <a:endParaRPr lang="en-US" dirty="0"/>
          </a:p>
          <a:p>
            <a:pPr>
              <a:buFont typeface="Wingdings" pitchFamily="2" charset="2"/>
              <a:buChar char="Ø"/>
            </a:pPr>
            <a:r>
              <a:rPr lang="en-US" dirty="0"/>
              <a:t>‘…. The skill of influencing people to work enthusiastically towards goals identified as being for the common good’ – Hunter.</a:t>
            </a:r>
          </a:p>
        </p:txBody>
      </p:sp>
      <p:sp>
        <p:nvSpPr>
          <p:cNvPr id="3" name="Title 2"/>
          <p:cNvSpPr>
            <a:spLocks noGrp="1"/>
          </p:cNvSpPr>
          <p:nvPr>
            <p:ph type="title"/>
          </p:nvPr>
        </p:nvSpPr>
        <p:spPr/>
        <p:txBody>
          <a:bodyPr/>
          <a:lstStyle/>
          <a:p>
            <a:r>
              <a:rPr lang="en-US" dirty="0"/>
              <a:t>1. DEFINITIONS</a:t>
            </a:r>
          </a:p>
        </p:txBody>
      </p:sp>
    </p:spTree>
    <p:extLst>
      <p:ext uri="{BB962C8B-B14F-4D97-AF65-F5344CB8AC3E}">
        <p14:creationId xmlns:p14="http://schemas.microsoft.com/office/powerpoint/2010/main" val="344217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458200" cy="5715000"/>
          </a:xfrm>
        </p:spPr>
        <p:txBody>
          <a:bodyPr>
            <a:normAutofit fontScale="62500" lnSpcReduction="20000"/>
          </a:bodyPr>
          <a:lstStyle/>
          <a:p>
            <a:pPr algn="just"/>
            <a:r>
              <a:rPr lang="en-US" dirty="0"/>
              <a:t>Leadership is not necessarily about power, instead it is about authority.</a:t>
            </a:r>
          </a:p>
          <a:p>
            <a:pPr marL="109728" indent="0" algn="just">
              <a:buNone/>
            </a:pPr>
            <a:endParaRPr lang="en-US" dirty="0"/>
          </a:p>
          <a:p>
            <a:pPr algn="just"/>
            <a:r>
              <a:rPr lang="en-US" dirty="0"/>
              <a:t>Power is the ability to ‘force or coerce’ someone to do one’s will, even if they choose not to.</a:t>
            </a:r>
          </a:p>
          <a:p>
            <a:pPr marL="109728" indent="0" algn="just">
              <a:buNone/>
            </a:pPr>
            <a:endParaRPr lang="en-US" dirty="0"/>
          </a:p>
          <a:p>
            <a:pPr algn="just"/>
            <a:r>
              <a:rPr lang="en-US" dirty="0"/>
              <a:t>Authority is defined as the ‘skill of getting people to willingly do your will because of your personal influence’.</a:t>
            </a:r>
          </a:p>
          <a:p>
            <a:pPr marL="109728" indent="0" algn="just">
              <a:buNone/>
            </a:pPr>
            <a:endParaRPr lang="en-US" dirty="0"/>
          </a:p>
          <a:p>
            <a:pPr algn="just"/>
            <a:r>
              <a:rPr lang="en-US" dirty="0"/>
              <a:t>Leadership is therefore viewed more as a skill used to influence followers in an organisation to work enthusiastically towards goals specifically identified for the common good while building relationships.</a:t>
            </a:r>
          </a:p>
          <a:p>
            <a:pPr marL="109728" indent="0" algn="just">
              <a:buNone/>
            </a:pPr>
            <a:endParaRPr lang="en-US" dirty="0"/>
          </a:p>
          <a:p>
            <a:pPr algn="just"/>
            <a:r>
              <a:rPr lang="en-US" dirty="0"/>
              <a:t>One can look at Biblical examples of leadership e.g.. Jesus Christ, Moses and Joshua etc.</a:t>
            </a:r>
          </a:p>
          <a:p>
            <a:pPr algn="just"/>
            <a:endParaRPr lang="en-US" dirty="0"/>
          </a:p>
          <a:p>
            <a:pPr algn="just"/>
            <a:r>
              <a:rPr lang="en-US" dirty="0"/>
              <a:t>A leader must have a vision which he influences others/followers to subscribe to. (Where there is no vision people perish).</a:t>
            </a:r>
          </a:p>
          <a:p>
            <a:pPr algn="just"/>
            <a:endParaRPr lang="en-US" dirty="0"/>
          </a:p>
          <a:p>
            <a:pPr algn="just"/>
            <a:r>
              <a:rPr lang="en-US" dirty="0"/>
              <a:t>A leader must have values, beliefs, correct attitude and build relationships.</a:t>
            </a:r>
          </a:p>
        </p:txBody>
      </p:sp>
    </p:spTree>
    <p:extLst>
      <p:ext uri="{BB962C8B-B14F-4D97-AF65-F5344CB8AC3E}">
        <p14:creationId xmlns:p14="http://schemas.microsoft.com/office/powerpoint/2010/main" val="84938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77500" lnSpcReduction="20000"/>
          </a:bodyPr>
          <a:lstStyle/>
          <a:p>
            <a:pPr algn="just"/>
            <a:r>
              <a:rPr lang="en-US" sz="2400" dirty="0"/>
              <a:t>The Chinese define a crisis with two words ‘Danger’ or ‘Opportunity’.</a:t>
            </a:r>
          </a:p>
          <a:p>
            <a:pPr marL="109728" indent="0" algn="just">
              <a:buNone/>
            </a:pPr>
            <a:endParaRPr lang="en-US" sz="2400" dirty="0"/>
          </a:p>
          <a:p>
            <a:pPr algn="just"/>
            <a:r>
              <a:rPr lang="en-US" sz="2400" dirty="0"/>
              <a:t>Crisis is also defined as calamity, cataclysm, emergency, disaster, crossroads, crux, climax, culmination, point of no return, turning point.</a:t>
            </a:r>
          </a:p>
          <a:p>
            <a:pPr algn="just"/>
            <a:endParaRPr lang="en-US" sz="2400" dirty="0"/>
          </a:p>
          <a:p>
            <a:pPr algn="just"/>
            <a:r>
              <a:rPr lang="en-US" sz="2400" dirty="0"/>
              <a:t>A crisis normally arises unexpectedly and usually is unforeseen.</a:t>
            </a:r>
          </a:p>
          <a:p>
            <a:pPr marL="109728" indent="0" algn="just">
              <a:buNone/>
            </a:pPr>
            <a:endParaRPr lang="en-US" sz="2400" dirty="0"/>
          </a:p>
          <a:p>
            <a:pPr algn="just"/>
            <a:r>
              <a:rPr lang="en-US" sz="2400" dirty="0"/>
              <a:t>While a crisis is a risk – it is normally the type of an unforeseen risk.</a:t>
            </a:r>
          </a:p>
          <a:p>
            <a:pPr marL="109728" indent="0" algn="just">
              <a:buNone/>
            </a:pPr>
            <a:endParaRPr lang="en-US" sz="2400" dirty="0"/>
          </a:p>
          <a:p>
            <a:pPr algn="just"/>
            <a:r>
              <a:rPr lang="en-US" sz="2400" dirty="0"/>
              <a:t>According to Murphy's Law, ‘Anything that can go wrong will go wrong.’</a:t>
            </a:r>
          </a:p>
          <a:p>
            <a:pPr marL="109728" indent="0" algn="just">
              <a:buNone/>
            </a:pPr>
            <a:endParaRPr lang="en-US" sz="2400" dirty="0"/>
          </a:p>
          <a:p>
            <a:pPr algn="just"/>
            <a:r>
              <a:rPr lang="en-US" sz="2400" dirty="0"/>
              <a:t>A crisis that is not correctly managed can escalate or deteriorate to a disaster, catastrophe.</a:t>
            </a:r>
          </a:p>
        </p:txBody>
      </p:sp>
      <p:sp>
        <p:nvSpPr>
          <p:cNvPr id="3" name="Title 2"/>
          <p:cNvSpPr>
            <a:spLocks noGrp="1"/>
          </p:cNvSpPr>
          <p:nvPr>
            <p:ph type="title"/>
          </p:nvPr>
        </p:nvSpPr>
        <p:spPr>
          <a:xfrm>
            <a:off x="457200" y="274638"/>
            <a:ext cx="8229600" cy="715962"/>
          </a:xfrm>
        </p:spPr>
        <p:txBody>
          <a:bodyPr>
            <a:normAutofit fontScale="90000"/>
          </a:bodyPr>
          <a:lstStyle/>
          <a:p>
            <a:br>
              <a:rPr lang="en-US" dirty="0"/>
            </a:br>
            <a:r>
              <a:rPr lang="en-US" dirty="0"/>
              <a:t>2. CRISIS</a:t>
            </a:r>
            <a:br>
              <a:rPr lang="en-US" dirty="0"/>
            </a:br>
            <a:endParaRPr lang="en-US" dirty="0"/>
          </a:p>
        </p:txBody>
      </p:sp>
    </p:spTree>
    <p:extLst>
      <p:ext uri="{BB962C8B-B14F-4D97-AF65-F5344CB8AC3E}">
        <p14:creationId xmlns:p14="http://schemas.microsoft.com/office/powerpoint/2010/main" val="324410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Autofit/>
          </a:bodyPr>
          <a:lstStyle/>
          <a:p>
            <a:pPr algn="just"/>
            <a:r>
              <a:rPr lang="en-US" sz="1900" dirty="0"/>
              <a:t>It is a ‘ form of social intelligence that involves the ability to monitor ones own and others’ feelings and emotions, to discriminate among them and to use this information to guide one’s own thinking and actions’.</a:t>
            </a:r>
          </a:p>
          <a:p>
            <a:pPr marL="109728" indent="0" algn="just">
              <a:buNone/>
            </a:pPr>
            <a:endParaRPr lang="en-US" sz="1000" dirty="0"/>
          </a:p>
          <a:p>
            <a:pPr algn="just"/>
            <a:r>
              <a:rPr lang="en-US" sz="1900" dirty="0"/>
              <a:t>It is therefore, used to describe qualities like ‘ understanding one’s own feelings, empathy for the feelings of others  and the individual ability to regulate his/her or other people’s emotions’ in a way that determines behaviour and decision making.</a:t>
            </a:r>
          </a:p>
          <a:p>
            <a:pPr marL="109728" indent="0" algn="just">
              <a:buNone/>
            </a:pPr>
            <a:endParaRPr lang="en-US" sz="1000" dirty="0"/>
          </a:p>
          <a:p>
            <a:pPr algn="just"/>
            <a:r>
              <a:rPr lang="en-US" sz="1900" dirty="0"/>
              <a:t>‘Emotional intelligence refers to a person’s ability to be aware of and manage one’s own emotions  and to successfully manage the emotions and emotive responses of others in various formal and informal communication situations.’</a:t>
            </a:r>
          </a:p>
          <a:p>
            <a:pPr marL="109728" indent="0" algn="just">
              <a:buNone/>
            </a:pPr>
            <a:endParaRPr lang="en-US" sz="1000" dirty="0"/>
          </a:p>
          <a:p>
            <a:pPr algn="just"/>
            <a:r>
              <a:rPr lang="en-US" sz="1900" dirty="0">
                <a:solidFill>
                  <a:schemeClr val="accent5">
                    <a:lumMod val="50000"/>
                  </a:schemeClr>
                </a:solidFill>
              </a:rPr>
              <a:t>In simple terms it is how one conducts himself/herself in an emotionally charged situation.</a:t>
            </a:r>
          </a:p>
        </p:txBody>
      </p:sp>
      <p:sp>
        <p:nvSpPr>
          <p:cNvPr id="3" name="Title 2"/>
          <p:cNvSpPr>
            <a:spLocks noGrp="1"/>
          </p:cNvSpPr>
          <p:nvPr>
            <p:ph type="title"/>
          </p:nvPr>
        </p:nvSpPr>
        <p:spPr/>
        <p:txBody>
          <a:bodyPr>
            <a:normAutofit fontScale="90000"/>
          </a:bodyPr>
          <a:lstStyle/>
          <a:p>
            <a:r>
              <a:rPr lang="en-US" dirty="0"/>
              <a:t>3. EMOTIONAL INTELLIGENCE (EI)</a:t>
            </a:r>
            <a:br>
              <a:rPr lang="en-US" dirty="0"/>
            </a:br>
            <a:endParaRPr lang="en-US" dirty="0"/>
          </a:p>
        </p:txBody>
      </p:sp>
    </p:spTree>
    <p:extLst>
      <p:ext uri="{BB962C8B-B14F-4D97-AF65-F5344CB8AC3E}">
        <p14:creationId xmlns:p14="http://schemas.microsoft.com/office/powerpoint/2010/main" val="298972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876800"/>
          </a:xfrm>
        </p:spPr>
        <p:txBody>
          <a:bodyPr>
            <a:noAutofit/>
          </a:bodyPr>
          <a:lstStyle/>
          <a:p>
            <a:pPr algn="just"/>
            <a:r>
              <a:rPr lang="en-US" sz="1900" dirty="0"/>
              <a:t>It is arguable whether leaders are born or made.</a:t>
            </a:r>
          </a:p>
          <a:p>
            <a:pPr algn="just"/>
            <a:r>
              <a:rPr lang="en-US" sz="1900" dirty="0"/>
              <a:t>Modern approach is that leaders can be made – can be developed.</a:t>
            </a:r>
          </a:p>
          <a:p>
            <a:pPr algn="just"/>
            <a:r>
              <a:rPr lang="en-US" sz="1900" dirty="0"/>
              <a:t>Developing leaders means equipping them with key leadership competencies.</a:t>
            </a:r>
          </a:p>
          <a:p>
            <a:pPr marL="109728" indent="0" algn="just">
              <a:buNone/>
            </a:pPr>
            <a:endParaRPr lang="en-US" sz="1000" dirty="0"/>
          </a:p>
          <a:p>
            <a:pPr marL="109728" indent="0" algn="just">
              <a:buNone/>
            </a:pPr>
            <a:r>
              <a:rPr lang="en-US" sz="1900" b="1" dirty="0"/>
              <a:t>4.1 Key leadership Competencies</a:t>
            </a:r>
          </a:p>
          <a:p>
            <a:pPr marL="109728" indent="0" algn="just">
              <a:buNone/>
            </a:pPr>
            <a:endParaRPr lang="en-US" sz="1000" dirty="0"/>
          </a:p>
          <a:p>
            <a:pPr marL="109728" indent="0" algn="just">
              <a:buNone/>
            </a:pPr>
            <a:r>
              <a:rPr lang="en-US" sz="1900" b="1" dirty="0"/>
              <a:t>4.1.1 Commitment</a:t>
            </a:r>
          </a:p>
          <a:p>
            <a:pPr marL="109728" indent="0" algn="just">
              <a:buNone/>
            </a:pPr>
            <a:endParaRPr lang="en-US" sz="1000" dirty="0"/>
          </a:p>
          <a:p>
            <a:pPr marL="109728" indent="0" algn="just">
              <a:buNone/>
            </a:pPr>
            <a:r>
              <a:rPr lang="en-US" sz="1900" dirty="0"/>
              <a:t>People do not follow uncommitted leaders. Commitment can be seen in a full range of matters such as;</a:t>
            </a:r>
          </a:p>
          <a:p>
            <a:pPr marL="109728" indent="0" algn="just">
              <a:buNone/>
            </a:pPr>
            <a:endParaRPr lang="en-US" sz="1000" dirty="0"/>
          </a:p>
          <a:p>
            <a:pPr algn="just">
              <a:buFont typeface="Wingdings" pitchFamily="2" charset="2"/>
              <a:buChar char="Ø"/>
            </a:pPr>
            <a:r>
              <a:rPr lang="en-US" sz="1900" dirty="0"/>
              <a:t>Personal sacrifice		</a:t>
            </a:r>
          </a:p>
          <a:p>
            <a:pPr algn="just">
              <a:buFont typeface="Wingdings" pitchFamily="2" charset="2"/>
              <a:buChar char="Ø"/>
            </a:pPr>
            <a:r>
              <a:rPr lang="en-US" sz="1900" dirty="0"/>
              <a:t>Putting your best effort</a:t>
            </a:r>
          </a:p>
          <a:p>
            <a:pPr algn="just">
              <a:buFont typeface="Wingdings" pitchFamily="2" charset="2"/>
              <a:buChar char="Ø"/>
            </a:pPr>
            <a:r>
              <a:rPr lang="en-US" sz="1900" dirty="0"/>
              <a:t>Servant leadership</a:t>
            </a:r>
          </a:p>
          <a:p>
            <a:pPr marL="109728" indent="0">
              <a:buNone/>
            </a:pPr>
            <a:endParaRPr lang="en-US" sz="2000" dirty="0"/>
          </a:p>
        </p:txBody>
      </p:sp>
      <p:sp>
        <p:nvSpPr>
          <p:cNvPr id="3" name="Title 2"/>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4. </a:t>
            </a:r>
            <a:r>
              <a:rPr lang="en-US" sz="3600" dirty="0">
                <a:effectLst>
                  <a:outerShdw blurRad="38100" dist="38100" dir="2700000" algn="tl">
                    <a:srgbClr val="000000">
                      <a:alpha val="43137"/>
                    </a:srgbClr>
                  </a:outerShdw>
                </a:effectLst>
              </a:rPr>
              <a:t>CORE COMPETENCES OF LEADERSHIP</a:t>
            </a:r>
          </a:p>
        </p:txBody>
      </p:sp>
    </p:spTree>
    <p:extLst>
      <p:ext uri="{BB962C8B-B14F-4D97-AF65-F5344CB8AC3E}">
        <p14:creationId xmlns:p14="http://schemas.microsoft.com/office/powerpoint/2010/main" val="2220559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562600"/>
          </a:xfrm>
        </p:spPr>
        <p:txBody>
          <a:bodyPr>
            <a:normAutofit fontScale="32500" lnSpcReduction="20000"/>
          </a:bodyPr>
          <a:lstStyle/>
          <a:p>
            <a:pPr marL="109728" indent="0">
              <a:buNone/>
            </a:pPr>
            <a:r>
              <a:rPr lang="en-US" sz="5500" b="1" dirty="0"/>
              <a:t>4.1.2 Charisma</a:t>
            </a:r>
          </a:p>
          <a:p>
            <a:pPr marL="109728" indent="0">
              <a:buNone/>
            </a:pPr>
            <a:endParaRPr lang="en-US" sz="5500" dirty="0"/>
          </a:p>
          <a:p>
            <a:r>
              <a:rPr lang="en-US" sz="5500" dirty="0"/>
              <a:t>It is the ability by a leader to draw people to him/her.</a:t>
            </a:r>
          </a:p>
          <a:p>
            <a:r>
              <a:rPr lang="en-US" sz="5500" dirty="0"/>
              <a:t>Be more concerned about making others feel good about themselves than you are making them feel good about you.</a:t>
            </a:r>
          </a:p>
          <a:p>
            <a:pPr marL="109728" indent="0">
              <a:buNone/>
            </a:pPr>
            <a:endParaRPr lang="en-US" sz="5500" dirty="0"/>
          </a:p>
          <a:p>
            <a:pPr marL="109728" indent="0">
              <a:buNone/>
            </a:pPr>
            <a:r>
              <a:rPr lang="en-US" sz="5500" b="1" dirty="0"/>
              <a:t>4.1.3 Initiative</a:t>
            </a:r>
          </a:p>
          <a:p>
            <a:pPr marL="109728" indent="0">
              <a:buNone/>
            </a:pPr>
            <a:endParaRPr lang="en-US" sz="5500" dirty="0"/>
          </a:p>
          <a:p>
            <a:pPr>
              <a:buFont typeface="Wingdings" pitchFamily="2" charset="2"/>
              <a:buChar char="Ø"/>
            </a:pPr>
            <a:r>
              <a:rPr lang="en-US" sz="5500" dirty="0"/>
              <a:t>Be proactive.</a:t>
            </a:r>
          </a:p>
          <a:p>
            <a:pPr>
              <a:buFont typeface="Wingdings" pitchFamily="2" charset="2"/>
              <a:buChar char="Ø"/>
            </a:pPr>
            <a:r>
              <a:rPr lang="en-US" sz="5500" dirty="0"/>
              <a:t>Begin with the end in mind (vision).</a:t>
            </a:r>
          </a:p>
          <a:p>
            <a:pPr>
              <a:buFont typeface="Wingdings" pitchFamily="2" charset="2"/>
              <a:buChar char="Ø"/>
            </a:pPr>
            <a:r>
              <a:rPr lang="en-US" sz="5500" dirty="0"/>
              <a:t>Put first things first. (Priority) or (Urgent and Important)</a:t>
            </a:r>
          </a:p>
          <a:p>
            <a:pPr marL="109728" indent="0">
              <a:buNone/>
            </a:pPr>
            <a:endParaRPr lang="en-US" sz="5500" dirty="0"/>
          </a:p>
          <a:p>
            <a:pPr marL="109728" indent="0">
              <a:buNone/>
            </a:pPr>
            <a:r>
              <a:rPr lang="en-US" sz="5500" b="1" dirty="0"/>
              <a:t>4.1.4 Character</a:t>
            </a:r>
          </a:p>
          <a:p>
            <a:pPr marL="109728" indent="0">
              <a:buNone/>
            </a:pPr>
            <a:endParaRPr lang="en-US" sz="5500" dirty="0"/>
          </a:p>
          <a:p>
            <a:pPr>
              <a:buFont typeface="Wingdings" pitchFamily="2" charset="2"/>
              <a:buChar char="Ø"/>
            </a:pPr>
            <a:r>
              <a:rPr lang="en-US" sz="5500" dirty="0"/>
              <a:t>This is moral uprightness.</a:t>
            </a:r>
          </a:p>
          <a:p>
            <a:pPr>
              <a:buFont typeface="Wingdings" pitchFamily="2" charset="2"/>
              <a:buChar char="Ø"/>
            </a:pPr>
            <a:r>
              <a:rPr lang="en-US" sz="5500" dirty="0"/>
              <a:t>Ethical.</a:t>
            </a:r>
          </a:p>
          <a:p>
            <a:pPr>
              <a:buFont typeface="Wingdings" pitchFamily="2" charset="2"/>
              <a:buChar char="Ø"/>
            </a:pPr>
            <a:r>
              <a:rPr lang="en-US" sz="5500" dirty="0"/>
              <a:t>Leading by example.</a:t>
            </a:r>
          </a:p>
          <a:p>
            <a:pPr>
              <a:buFont typeface="Wingdings" pitchFamily="2" charset="2"/>
              <a:buChar char="Ø"/>
            </a:pPr>
            <a:r>
              <a:rPr lang="en-US" sz="5500" dirty="0"/>
              <a:t>Do as l do and not as l say.</a:t>
            </a:r>
          </a:p>
          <a:p>
            <a:pPr marL="109728" indent="0">
              <a:buNone/>
            </a:pPr>
            <a:r>
              <a:rPr lang="en-US" sz="5500" dirty="0"/>
              <a:t>    (Action speaks louder than words)</a:t>
            </a:r>
          </a:p>
          <a:p>
            <a:pPr>
              <a:buFont typeface="Wingdings" pitchFamily="2" charset="2"/>
              <a:buChar char="Ø"/>
            </a:pPr>
            <a:r>
              <a:rPr lang="en-US" sz="5500" dirty="0"/>
              <a:t>Talent is a gift, but character is by choice.</a:t>
            </a:r>
          </a:p>
          <a:p>
            <a:pPr>
              <a:buFont typeface="Wingdings" pitchFamily="2" charset="2"/>
              <a:buChar char="Ø"/>
            </a:pPr>
            <a:endParaRPr lang="en-US" dirty="0"/>
          </a:p>
          <a:p>
            <a:pPr marL="109728" indent="0">
              <a:buNone/>
            </a:pPr>
            <a:endParaRPr lang="en-US" dirty="0"/>
          </a:p>
        </p:txBody>
      </p:sp>
    </p:spTree>
    <p:extLst>
      <p:ext uri="{BB962C8B-B14F-4D97-AF65-F5344CB8AC3E}">
        <p14:creationId xmlns:p14="http://schemas.microsoft.com/office/powerpoint/2010/main" val="2922784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382000" cy="5943600"/>
          </a:xfrm>
        </p:spPr>
        <p:txBody>
          <a:bodyPr>
            <a:noAutofit/>
          </a:bodyPr>
          <a:lstStyle/>
          <a:p>
            <a:pPr marL="109728" indent="0">
              <a:buNone/>
            </a:pPr>
            <a:r>
              <a:rPr lang="en-US" sz="1800" b="1" dirty="0"/>
              <a:t>4.1.5 Communication</a:t>
            </a:r>
          </a:p>
          <a:p>
            <a:endParaRPr lang="en-US" sz="1000" dirty="0"/>
          </a:p>
          <a:p>
            <a:r>
              <a:rPr lang="en-US" sz="1800" dirty="0"/>
              <a:t>Seek first to understand before seeking to be understood</a:t>
            </a:r>
          </a:p>
          <a:p>
            <a:r>
              <a:rPr lang="en-US" sz="1800" dirty="0"/>
              <a:t>Do not speak above peoples heads</a:t>
            </a:r>
          </a:p>
          <a:p>
            <a:r>
              <a:rPr lang="en-US" sz="1800" dirty="0"/>
              <a:t>Share ideas and knowledge so as to invoke a sense of urgency and enthusiasm in others</a:t>
            </a:r>
          </a:p>
          <a:p>
            <a:r>
              <a:rPr lang="en-US" sz="1800" dirty="0"/>
              <a:t>If you can’t get your message across you can’t inspire or motivate others.</a:t>
            </a:r>
          </a:p>
          <a:p>
            <a:r>
              <a:rPr lang="en-US" sz="1800" dirty="0"/>
              <a:t>(Lawyers take something simple and make it complicated. Communicators take something complicated and make it simple.)</a:t>
            </a:r>
          </a:p>
          <a:p>
            <a:r>
              <a:rPr lang="en-US" sz="1800" dirty="0"/>
              <a:t>Develop ability to negotiate and achieve win/win situations.</a:t>
            </a:r>
          </a:p>
          <a:p>
            <a:endParaRPr lang="en-US" sz="1800" dirty="0"/>
          </a:p>
          <a:p>
            <a:pPr marL="109728" indent="0">
              <a:buNone/>
            </a:pPr>
            <a:r>
              <a:rPr lang="en-US" sz="1800" b="1" dirty="0"/>
              <a:t>4.1.6 Competence</a:t>
            </a:r>
          </a:p>
          <a:p>
            <a:pPr marL="109728" indent="0">
              <a:buNone/>
            </a:pPr>
            <a:endParaRPr lang="en-US" sz="1000" dirty="0"/>
          </a:p>
          <a:p>
            <a:r>
              <a:rPr lang="en-US" sz="1800" dirty="0"/>
              <a:t>Sharpen the saw (acquire necessary skills)</a:t>
            </a:r>
          </a:p>
          <a:p>
            <a:r>
              <a:rPr lang="en-US" sz="1800" dirty="0"/>
              <a:t>Demonstrate skill or knowledge</a:t>
            </a:r>
          </a:p>
          <a:p>
            <a:r>
              <a:rPr lang="en-US" sz="1800" dirty="0"/>
              <a:t>Say it, plan it, and execute it as expected using your knowhow</a:t>
            </a:r>
          </a:p>
          <a:p>
            <a:r>
              <a:rPr lang="en-US" sz="1800" dirty="0"/>
              <a:t>Display excellence and deft of hand</a:t>
            </a:r>
          </a:p>
          <a:p>
            <a:pPr marL="109728" indent="0">
              <a:buNone/>
            </a:pPr>
            <a:r>
              <a:rPr lang="en-US" sz="1800" dirty="0"/>
              <a:t>    (Good sailors emerge or are seen when there is a storm in the sea.)</a:t>
            </a:r>
          </a:p>
          <a:p>
            <a:pPr marL="109728" indent="0">
              <a:buNone/>
            </a:pPr>
            <a:endParaRPr lang="en-US" sz="1800" dirty="0"/>
          </a:p>
        </p:txBody>
      </p:sp>
    </p:spTree>
    <p:extLst>
      <p:ext uri="{BB962C8B-B14F-4D97-AF65-F5344CB8AC3E}">
        <p14:creationId xmlns:p14="http://schemas.microsoft.com/office/powerpoint/2010/main" val="122239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229600" cy="5181600"/>
          </a:xfrm>
        </p:spPr>
        <p:txBody>
          <a:bodyPr>
            <a:normAutofit fontScale="70000" lnSpcReduction="20000"/>
          </a:bodyPr>
          <a:lstStyle/>
          <a:p>
            <a:pPr marL="109728" indent="0">
              <a:buNone/>
            </a:pPr>
            <a:r>
              <a:rPr lang="en-US" sz="2800" b="1" dirty="0"/>
              <a:t>4.1.7 Focus</a:t>
            </a:r>
          </a:p>
          <a:p>
            <a:endParaRPr lang="en-US" sz="2800" dirty="0"/>
          </a:p>
          <a:p>
            <a:r>
              <a:rPr lang="en-US" sz="2800" dirty="0"/>
              <a:t>If you chase 2 rabbits or birds at the same time, both will escape.</a:t>
            </a:r>
          </a:p>
          <a:p>
            <a:r>
              <a:rPr lang="en-US" sz="2800" dirty="0"/>
              <a:t>Pursue a clear and definable vision</a:t>
            </a:r>
          </a:p>
          <a:p>
            <a:r>
              <a:rPr lang="en-US" sz="2800" dirty="0"/>
              <a:t>Focus more on what you do well and delegate to others what you are weak at.</a:t>
            </a:r>
          </a:p>
          <a:p>
            <a:r>
              <a:rPr lang="en-US" sz="2800" dirty="0"/>
              <a:t>Divided focus or attention works against the leader.</a:t>
            </a:r>
          </a:p>
          <a:p>
            <a:endParaRPr lang="en-US" sz="2800" dirty="0"/>
          </a:p>
          <a:p>
            <a:pPr marL="109728" indent="0">
              <a:buNone/>
            </a:pPr>
            <a:r>
              <a:rPr lang="en-US" sz="2800" b="1" dirty="0"/>
              <a:t>4.1.8 Generosity</a:t>
            </a:r>
          </a:p>
          <a:p>
            <a:endParaRPr lang="en-US" sz="2800" dirty="0"/>
          </a:p>
          <a:p>
            <a:r>
              <a:rPr lang="en-US" sz="2800" dirty="0"/>
              <a:t>A candle loses nothing by lighting another.</a:t>
            </a:r>
          </a:p>
          <a:p>
            <a:r>
              <a:rPr lang="en-US" sz="2800" dirty="0"/>
              <a:t>Be honored more for what you give than what you receive. </a:t>
            </a:r>
          </a:p>
          <a:p>
            <a:r>
              <a:rPr lang="en-US" sz="2800" dirty="0"/>
              <a:t>There is more satisfaction in giving in ernest compared to receiving.</a:t>
            </a:r>
          </a:p>
          <a:p>
            <a:r>
              <a:rPr lang="en-US" sz="2800" dirty="0"/>
              <a:t>Share in times of need.</a:t>
            </a:r>
          </a:p>
          <a:p>
            <a:endParaRPr lang="en-US" sz="2800" dirty="0"/>
          </a:p>
          <a:p>
            <a:endParaRPr lang="en-US" dirty="0"/>
          </a:p>
        </p:txBody>
      </p:sp>
    </p:spTree>
    <p:extLst>
      <p:ext uri="{BB962C8B-B14F-4D97-AF65-F5344CB8AC3E}">
        <p14:creationId xmlns:p14="http://schemas.microsoft.com/office/powerpoint/2010/main" val="3019494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TotalTime>
  <Words>1752</Words>
  <Application>Microsoft Office PowerPoint</Application>
  <PresentationFormat>On-screen Show (4:3)</PresentationFormat>
  <Paragraphs>232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Lucida Sans Unicode</vt:lpstr>
      <vt:lpstr>Verdana</vt:lpstr>
      <vt:lpstr>Wingdings</vt:lpstr>
      <vt:lpstr>Wingdings 2</vt:lpstr>
      <vt:lpstr>Wingdings 3</vt:lpstr>
      <vt:lpstr>Concourse</vt:lpstr>
      <vt:lpstr>LEADERSHIP IN CRISIS SITUATIONS: IMPORTANCE OF EMOTIONAL INTELLIGENCE</vt:lpstr>
      <vt:lpstr>1. DEFINITIONS</vt:lpstr>
      <vt:lpstr>PowerPoint Presentation</vt:lpstr>
      <vt:lpstr> 2. CRISIS </vt:lpstr>
      <vt:lpstr>3. EMOTIONAL INTELLIGENCE (EI) </vt:lpstr>
      <vt:lpstr>4. CORE COMPETENCES OF LEADERSHIP</vt:lpstr>
      <vt:lpstr>PowerPoint Presentation</vt:lpstr>
      <vt:lpstr>PowerPoint Presentation</vt:lpstr>
      <vt:lpstr>PowerPoint Presentation</vt:lpstr>
      <vt:lpstr>PowerPoint Presentation</vt:lpstr>
      <vt:lpstr>5. LEADERSHIP IN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CRISIS SITUATIONS: IMPORTANCE OF EMOTIONAL INTELLIGENCE</dc:title>
  <dc:creator>Precious Mashoko</dc:creator>
  <cp:lastModifiedBy>DELL</cp:lastModifiedBy>
  <cp:revision>56</cp:revision>
  <cp:lastPrinted>2017-08-21T10:48:57Z</cp:lastPrinted>
  <dcterms:created xsi:type="dcterms:W3CDTF">2017-08-21T06:13:07Z</dcterms:created>
  <dcterms:modified xsi:type="dcterms:W3CDTF">2017-08-22T06:20:02Z</dcterms:modified>
</cp:coreProperties>
</file>