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62" r:id="rId4"/>
    <p:sldId id="258" r:id="rId5"/>
    <p:sldId id="259" r:id="rId6"/>
    <p:sldId id="260" r:id="rId7"/>
    <p:sldId id="263" r:id="rId8"/>
    <p:sldId id="261" r:id="rId9"/>
    <p:sldId id="264" r:id="rId10"/>
    <p:sldId id="269" r:id="rId11"/>
    <p:sldId id="270" r:id="rId12"/>
    <p:sldId id="271" r:id="rId13"/>
    <p:sldId id="272" r:id="rId14"/>
    <p:sldId id="273" r:id="rId15"/>
    <p:sldId id="275" r:id="rId16"/>
    <p:sldId id="265" r:id="rId17"/>
    <p:sldId id="276" r:id="rId18"/>
    <p:sldId id="277" r:id="rId19"/>
    <p:sldId id="267" r:id="rId20"/>
    <p:sldId id="278"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545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604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0287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475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231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0376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9371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692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554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2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675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523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388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333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455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882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8/21/2017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995451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jpg"/><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oodreads.com/author/show/15321.Confuci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4.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D780-D953-4933-B307-690FF5B22C1B}"/>
              </a:ext>
            </a:extLst>
          </p:cNvPr>
          <p:cNvSpPr>
            <a:spLocks noGrp="1"/>
          </p:cNvSpPr>
          <p:nvPr>
            <p:ph type="ctrTitle"/>
          </p:nvPr>
        </p:nvSpPr>
        <p:spPr/>
        <p:txBody>
          <a:bodyPr>
            <a:normAutofit fontScale="90000"/>
          </a:bodyPr>
          <a:lstStyle/>
          <a:p>
            <a:pPr algn="ctr"/>
            <a:r>
              <a:rPr lang="en-ZW" sz="3200" b="1" dirty="0"/>
              <a:t>INSURANCE INSTITUTE OF ZIMBABWE WINTER SCHOOL – TROUTBECK NYANGA </a:t>
            </a:r>
            <a:br>
              <a:rPr lang="en-ZW" sz="3200" b="1" dirty="0"/>
            </a:br>
            <a:r>
              <a:rPr lang="en-ZW" sz="3200" b="1" dirty="0"/>
              <a:t>21 – 23 AUGUST 2017</a:t>
            </a:r>
            <a:br>
              <a:rPr lang="en-ZW" sz="3200" b="1" dirty="0"/>
            </a:br>
            <a:br>
              <a:rPr lang="en-ZW" sz="3200" b="1" dirty="0"/>
            </a:br>
            <a:r>
              <a:rPr lang="en-ZW" sz="3200" b="1" dirty="0"/>
              <a:t>Topic: “The Future of Healthspan and Lifespan – Emerging Developments in Living Benefits”</a:t>
            </a:r>
          </a:p>
        </p:txBody>
      </p:sp>
      <p:sp>
        <p:nvSpPr>
          <p:cNvPr id="3" name="Subtitle 2">
            <a:extLst>
              <a:ext uri="{FF2B5EF4-FFF2-40B4-BE49-F238E27FC236}">
                <a16:creationId xmlns:a16="http://schemas.microsoft.com/office/drawing/2014/main" id="{BAC319FB-4F01-4FF9-A5A9-80DA2A62F68E}"/>
              </a:ext>
            </a:extLst>
          </p:cNvPr>
          <p:cNvSpPr>
            <a:spLocks noGrp="1"/>
          </p:cNvSpPr>
          <p:nvPr>
            <p:ph type="subTitle" idx="1"/>
          </p:nvPr>
        </p:nvSpPr>
        <p:spPr/>
        <p:txBody>
          <a:bodyPr>
            <a:normAutofit fontScale="77500" lnSpcReduction="20000"/>
          </a:bodyPr>
          <a:lstStyle/>
          <a:p>
            <a:pPr algn="ctr"/>
            <a:r>
              <a:rPr lang="en-ZW" dirty="0"/>
              <a:t>By </a:t>
            </a:r>
          </a:p>
          <a:p>
            <a:pPr algn="ctr"/>
            <a:r>
              <a:rPr lang="en-ZW" sz="3200" b="1" dirty="0"/>
              <a:t>Washington Madziwadondo </a:t>
            </a:r>
          </a:p>
          <a:p>
            <a:pPr algn="ctr"/>
            <a:r>
              <a:rPr lang="en-ZW" sz="3200" b="1" dirty="0"/>
              <a:t>MD Medical Aid Division  - Cimas</a:t>
            </a:r>
          </a:p>
        </p:txBody>
      </p:sp>
      <p:pic>
        <p:nvPicPr>
          <p:cNvPr id="5" name="Picture 4">
            <a:extLst>
              <a:ext uri="{FF2B5EF4-FFF2-40B4-BE49-F238E27FC236}">
                <a16:creationId xmlns:a16="http://schemas.microsoft.com/office/drawing/2014/main" id="{D37042ED-6A5D-4F3A-84FB-359DF9FBC086}"/>
              </a:ext>
            </a:extLst>
          </p:cNvPr>
          <p:cNvPicPr>
            <a:picLocks noChangeAspect="1"/>
          </p:cNvPicPr>
          <p:nvPr/>
        </p:nvPicPr>
        <p:blipFill>
          <a:blip r:embed="rId2"/>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64464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A92C-56F6-4D05-8A4A-E2A55BCCC3A0}"/>
              </a:ext>
            </a:extLst>
          </p:cNvPr>
          <p:cNvSpPr>
            <a:spLocks noGrp="1"/>
          </p:cNvSpPr>
          <p:nvPr>
            <p:ph type="title"/>
          </p:nvPr>
        </p:nvSpPr>
        <p:spPr/>
        <p:txBody>
          <a:bodyPr>
            <a:normAutofit fontScale="90000"/>
          </a:bodyPr>
          <a:lstStyle/>
          <a:p>
            <a:r>
              <a:rPr lang="en-ZW" dirty="0"/>
              <a:t>Key Indicators: Healthspan &amp; Lifespan Cont...</a:t>
            </a:r>
            <a:br>
              <a:rPr lang="en-ZW" dirty="0"/>
            </a:br>
            <a:endParaRPr lang="en-ZW" dirty="0"/>
          </a:p>
        </p:txBody>
      </p:sp>
      <p:sp>
        <p:nvSpPr>
          <p:cNvPr id="5" name="Text Placeholder 4">
            <a:extLst>
              <a:ext uri="{FF2B5EF4-FFF2-40B4-BE49-F238E27FC236}">
                <a16:creationId xmlns:a16="http://schemas.microsoft.com/office/drawing/2014/main" id="{92379E75-CEF8-4F72-9BAB-209B49FDE057}"/>
              </a:ext>
            </a:extLst>
          </p:cNvPr>
          <p:cNvSpPr>
            <a:spLocks noGrp="1"/>
          </p:cNvSpPr>
          <p:nvPr>
            <p:ph type="body" idx="1"/>
          </p:nvPr>
        </p:nvSpPr>
        <p:spPr/>
        <p:txBody>
          <a:bodyPr/>
          <a:lstStyle/>
          <a:p>
            <a:r>
              <a:rPr lang="en-ZW" dirty="0"/>
              <a:t>What Zimbabwe Needs</a:t>
            </a:r>
          </a:p>
        </p:txBody>
      </p:sp>
      <p:sp>
        <p:nvSpPr>
          <p:cNvPr id="6" name="Content Placeholder 5">
            <a:extLst>
              <a:ext uri="{FF2B5EF4-FFF2-40B4-BE49-F238E27FC236}">
                <a16:creationId xmlns:a16="http://schemas.microsoft.com/office/drawing/2014/main" id="{3B7D95A2-4E60-41E3-9485-62B503BB087C}"/>
              </a:ext>
            </a:extLst>
          </p:cNvPr>
          <p:cNvSpPr>
            <a:spLocks noGrp="1"/>
          </p:cNvSpPr>
          <p:nvPr>
            <p:ph sz="half" idx="2"/>
          </p:nvPr>
        </p:nvSpPr>
        <p:spPr>
          <a:xfrm>
            <a:off x="2278966" y="2548966"/>
            <a:ext cx="4888597" cy="4147256"/>
          </a:xfrm>
        </p:spPr>
        <p:txBody>
          <a:bodyPr>
            <a:normAutofit/>
          </a:bodyPr>
          <a:lstStyle/>
          <a:p>
            <a:pPr marL="0" indent="0">
              <a:buNone/>
            </a:pPr>
            <a:endParaRPr lang="en-ZW" dirty="0"/>
          </a:p>
          <a:p>
            <a:r>
              <a:rPr lang="en-ZW" dirty="0"/>
              <a:t>A good Healthspan leads to a good lifespan</a:t>
            </a:r>
          </a:p>
          <a:p>
            <a:r>
              <a:rPr lang="en-ZW" dirty="0"/>
              <a:t>UN considers maternal mortality rate of 100 to be low and that of 300 to 499 to be high</a:t>
            </a:r>
          </a:p>
          <a:p>
            <a:r>
              <a:rPr lang="en-ZW" dirty="0"/>
              <a:t>The </a:t>
            </a:r>
            <a:r>
              <a:rPr lang="en-ZW" dirty="0" err="1"/>
              <a:t>MoH</a:t>
            </a:r>
            <a:r>
              <a:rPr lang="en-ZW" dirty="0"/>
              <a:t> (2015) said we need a reduced FR to match economic growth </a:t>
            </a:r>
            <a:r>
              <a:rPr lang="en-ZW" b="1" i="1" dirty="0"/>
              <a:t>– I think we need the reverse</a:t>
            </a:r>
          </a:p>
          <a:p>
            <a:r>
              <a:rPr lang="en-ZW" b="1" i="1" dirty="0"/>
              <a:t>The Insurance Sector must drive the Agenda (learn from Zambia, Nigeria, </a:t>
            </a:r>
            <a:r>
              <a:rPr lang="en-ZW" b="1" i="1" dirty="0" err="1"/>
              <a:t>Moz</a:t>
            </a:r>
            <a:r>
              <a:rPr lang="en-ZW" b="1" i="1" dirty="0"/>
              <a:t>, Senegal</a:t>
            </a:r>
          </a:p>
          <a:p>
            <a:endParaRPr lang="en-ZW" dirty="0"/>
          </a:p>
          <a:p>
            <a:endParaRPr lang="en-ZW" dirty="0"/>
          </a:p>
        </p:txBody>
      </p:sp>
      <p:sp>
        <p:nvSpPr>
          <p:cNvPr id="7" name="Text Placeholder 6">
            <a:extLst>
              <a:ext uri="{FF2B5EF4-FFF2-40B4-BE49-F238E27FC236}">
                <a16:creationId xmlns:a16="http://schemas.microsoft.com/office/drawing/2014/main" id="{E9D24D2F-6B14-432C-A4F0-B8CEBD7A6815}"/>
              </a:ext>
            </a:extLst>
          </p:cNvPr>
          <p:cNvSpPr>
            <a:spLocks noGrp="1"/>
          </p:cNvSpPr>
          <p:nvPr>
            <p:ph type="body" sz="quarter" idx="3"/>
          </p:nvPr>
        </p:nvSpPr>
        <p:spPr/>
        <p:txBody>
          <a:bodyPr/>
          <a:lstStyle/>
          <a:p>
            <a:r>
              <a:rPr lang="en-ZW" dirty="0"/>
              <a:t>Zimbabwe Fertility Rate </a:t>
            </a:r>
          </a:p>
        </p:txBody>
      </p:sp>
      <p:pic>
        <p:nvPicPr>
          <p:cNvPr id="10" name="Content Placeholder 9">
            <a:extLst>
              <a:ext uri="{FF2B5EF4-FFF2-40B4-BE49-F238E27FC236}">
                <a16:creationId xmlns:a16="http://schemas.microsoft.com/office/drawing/2014/main" id="{38023DE5-4588-48CF-A794-29462B6482A0}"/>
              </a:ext>
            </a:extLst>
          </p:cNvPr>
          <p:cNvPicPr>
            <a:picLocks noGrp="1" noChangeAspect="1"/>
          </p:cNvPicPr>
          <p:nvPr>
            <p:ph sz="quarter" idx="4"/>
          </p:nvPr>
        </p:nvPicPr>
        <p:blipFill>
          <a:blip r:embed="rId2">
            <a:extLst>
              <a:ext uri="{96DAC541-7B7A-43D3-8B79-37D633B846F1}">
                <asvg:svgBlip xmlns:asvg="http://schemas.microsoft.com/office/drawing/2016/SVG/main" r:embed="rId3"/>
              </a:ext>
            </a:extLst>
          </a:blip>
          <a:stretch>
            <a:fillRect/>
          </a:stretch>
        </p:blipFill>
        <p:spPr>
          <a:xfrm>
            <a:off x="7167563" y="2610212"/>
            <a:ext cx="4338637" cy="3000901"/>
          </a:xfrm>
          <a:prstGeom prst="rect">
            <a:avLst/>
          </a:prstGeom>
        </p:spPr>
      </p:pic>
      <p:pic>
        <p:nvPicPr>
          <p:cNvPr id="8" name="Picture 7">
            <a:extLst>
              <a:ext uri="{FF2B5EF4-FFF2-40B4-BE49-F238E27FC236}">
                <a16:creationId xmlns:a16="http://schemas.microsoft.com/office/drawing/2014/main" id="{8AD955DD-2120-4374-9AD7-7FEABEF87F6C}"/>
              </a:ext>
            </a:extLst>
          </p:cNvPr>
          <p:cNvPicPr>
            <a:picLocks noChangeAspect="1"/>
          </p:cNvPicPr>
          <p:nvPr/>
        </p:nvPicPr>
        <p:blipFill>
          <a:blip r:embed="rId4"/>
          <a:stretch>
            <a:fillRect/>
          </a:stretch>
        </p:blipFill>
        <p:spPr>
          <a:xfrm>
            <a:off x="10155702" y="5611113"/>
            <a:ext cx="2036298" cy="1497491"/>
          </a:xfrm>
          <a:prstGeom prst="rect">
            <a:avLst/>
          </a:prstGeom>
        </p:spPr>
      </p:pic>
    </p:spTree>
    <p:extLst>
      <p:ext uri="{BB962C8B-B14F-4D97-AF65-F5344CB8AC3E}">
        <p14:creationId xmlns:p14="http://schemas.microsoft.com/office/powerpoint/2010/main" val="164030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068F-BCB2-4317-89C0-0236FDAF4075}"/>
              </a:ext>
            </a:extLst>
          </p:cNvPr>
          <p:cNvSpPr>
            <a:spLocks noGrp="1"/>
          </p:cNvSpPr>
          <p:nvPr>
            <p:ph type="title"/>
          </p:nvPr>
        </p:nvSpPr>
        <p:spPr>
          <a:xfrm>
            <a:off x="2592924" y="624110"/>
            <a:ext cx="8911687" cy="798320"/>
          </a:xfrm>
        </p:spPr>
        <p:txBody>
          <a:bodyPr/>
          <a:lstStyle/>
          <a:p>
            <a:pPr algn="ctr"/>
            <a:r>
              <a:rPr lang="en-ZW" dirty="0"/>
              <a:t>The Dilemma </a:t>
            </a:r>
          </a:p>
        </p:txBody>
      </p:sp>
      <p:sp>
        <p:nvSpPr>
          <p:cNvPr id="8" name="Text Placeholder 7">
            <a:extLst>
              <a:ext uri="{FF2B5EF4-FFF2-40B4-BE49-F238E27FC236}">
                <a16:creationId xmlns:a16="http://schemas.microsoft.com/office/drawing/2014/main" id="{529E33E7-5C9F-4F9A-BDF8-BC8E57733CED}"/>
              </a:ext>
            </a:extLst>
          </p:cNvPr>
          <p:cNvSpPr>
            <a:spLocks noGrp="1"/>
          </p:cNvSpPr>
          <p:nvPr>
            <p:ph type="body" idx="1"/>
          </p:nvPr>
        </p:nvSpPr>
        <p:spPr>
          <a:xfrm>
            <a:off x="2491591" y="1422430"/>
            <a:ext cx="4342893" cy="576262"/>
          </a:xfrm>
        </p:spPr>
        <p:txBody>
          <a:bodyPr/>
          <a:lstStyle/>
          <a:p>
            <a:r>
              <a:rPr lang="en-ZW" sz="1800" b="1" dirty="0"/>
              <a:t>What leads to sustainable Insurance Business</a:t>
            </a:r>
          </a:p>
        </p:txBody>
      </p:sp>
      <p:sp>
        <p:nvSpPr>
          <p:cNvPr id="7" name="Content Placeholder 6">
            <a:extLst>
              <a:ext uri="{FF2B5EF4-FFF2-40B4-BE49-F238E27FC236}">
                <a16:creationId xmlns:a16="http://schemas.microsoft.com/office/drawing/2014/main" id="{A8891B8B-05CE-4C47-A870-BC327F4F4551}"/>
              </a:ext>
            </a:extLst>
          </p:cNvPr>
          <p:cNvSpPr>
            <a:spLocks noGrp="1"/>
          </p:cNvSpPr>
          <p:nvPr>
            <p:ph sz="half" idx="2"/>
          </p:nvPr>
        </p:nvSpPr>
        <p:spPr>
          <a:xfrm>
            <a:off x="2035067" y="2039908"/>
            <a:ext cx="4342893" cy="3354060"/>
          </a:xfrm>
        </p:spPr>
        <p:txBody>
          <a:bodyPr/>
          <a:lstStyle/>
          <a:p>
            <a:r>
              <a:rPr lang="en-ZW" dirty="0"/>
              <a:t>Do insurers make money from service access or from Healthy Healthspan and Lifespan</a:t>
            </a:r>
          </a:p>
          <a:p>
            <a:pPr lvl="1"/>
            <a:r>
              <a:rPr lang="en-ZW" i="1" dirty="0"/>
              <a:t>From both, but much money is made from the good Healthspan and Lifespan</a:t>
            </a:r>
          </a:p>
          <a:p>
            <a:r>
              <a:rPr lang="en-ZW" i="1" dirty="0"/>
              <a:t>Taking active role in Sustainable Development GOALs – </a:t>
            </a:r>
            <a:r>
              <a:rPr lang="en-ZW" b="1" i="1" dirty="0"/>
              <a:t>Cimas, Coca Cola (Linking Agric to Pet Production) and Unilever are ahead. </a:t>
            </a:r>
          </a:p>
        </p:txBody>
      </p:sp>
      <p:sp>
        <p:nvSpPr>
          <p:cNvPr id="9" name="Text Placeholder 8">
            <a:extLst>
              <a:ext uri="{FF2B5EF4-FFF2-40B4-BE49-F238E27FC236}">
                <a16:creationId xmlns:a16="http://schemas.microsoft.com/office/drawing/2014/main" id="{4163479D-B630-47C0-8727-DA4FBB656EFB}"/>
              </a:ext>
            </a:extLst>
          </p:cNvPr>
          <p:cNvSpPr>
            <a:spLocks noGrp="1"/>
          </p:cNvSpPr>
          <p:nvPr>
            <p:ph type="body" sz="quarter" idx="3"/>
          </p:nvPr>
        </p:nvSpPr>
        <p:spPr>
          <a:xfrm>
            <a:off x="7000211" y="1422430"/>
            <a:ext cx="4338673" cy="576262"/>
          </a:xfrm>
        </p:spPr>
        <p:txBody>
          <a:bodyPr/>
          <a:lstStyle/>
          <a:p>
            <a:r>
              <a:rPr lang="en-ZW" sz="1800" b="1" dirty="0"/>
              <a:t>Crude Death Rates – Insurance Link</a:t>
            </a:r>
          </a:p>
        </p:txBody>
      </p:sp>
      <p:sp>
        <p:nvSpPr>
          <p:cNvPr id="10" name="Content Placeholder 9">
            <a:extLst>
              <a:ext uri="{FF2B5EF4-FFF2-40B4-BE49-F238E27FC236}">
                <a16:creationId xmlns:a16="http://schemas.microsoft.com/office/drawing/2014/main" id="{B7042369-8BF4-486C-9126-08B213456AD2}"/>
              </a:ext>
            </a:extLst>
          </p:cNvPr>
          <p:cNvSpPr>
            <a:spLocks noGrp="1"/>
          </p:cNvSpPr>
          <p:nvPr>
            <p:ph sz="quarter" idx="4"/>
          </p:nvPr>
        </p:nvSpPr>
        <p:spPr>
          <a:xfrm>
            <a:off x="6625067" y="2220750"/>
            <a:ext cx="4879544" cy="3354060"/>
          </a:xfrm>
        </p:spPr>
        <p:txBody>
          <a:bodyPr/>
          <a:lstStyle/>
          <a:p>
            <a:r>
              <a:rPr lang="en-ZW" dirty="0"/>
              <a:t>2012 </a:t>
            </a:r>
            <a:r>
              <a:rPr lang="en-ZW" dirty="0" err="1"/>
              <a:t>Zim</a:t>
            </a:r>
            <a:r>
              <a:rPr lang="en-ZW" dirty="0"/>
              <a:t> Crude Death Rate was 10/1000. </a:t>
            </a:r>
            <a:r>
              <a:rPr lang="en-ZW" b="1" i="1" dirty="0" err="1"/>
              <a:t>Zimstat</a:t>
            </a:r>
            <a:r>
              <a:rPr lang="en-ZW" b="1" i="1" dirty="0"/>
              <a:t> Mortality Report, August 2015</a:t>
            </a:r>
          </a:p>
          <a:p>
            <a:pPr lvl="1"/>
            <a:r>
              <a:rPr lang="en-ZW" b="1" i="1" dirty="0" err="1"/>
              <a:t>Qn</a:t>
            </a:r>
            <a:r>
              <a:rPr lang="en-ZW" b="1" i="1" dirty="0"/>
              <a:t>: what is the impact to insurance </a:t>
            </a:r>
            <a:r>
              <a:rPr lang="en-ZW" b="1" i="1" dirty="0" err="1"/>
              <a:t>coys</a:t>
            </a:r>
            <a:r>
              <a:rPr lang="en-ZW" b="1" i="1" dirty="0"/>
              <a:t>, what does it mean for the Lifespan and Healthspan </a:t>
            </a:r>
          </a:p>
          <a:p>
            <a:r>
              <a:rPr lang="en-ZW" b="1" i="1" dirty="0"/>
              <a:t>UK during the same period was in the region of 8,7. </a:t>
            </a:r>
          </a:p>
          <a:p>
            <a:endParaRPr lang="en-ZW" b="1" i="1" dirty="0"/>
          </a:p>
          <a:p>
            <a:endParaRPr lang="en-ZW" b="1" i="1" dirty="0"/>
          </a:p>
        </p:txBody>
      </p:sp>
      <p:pic>
        <p:nvPicPr>
          <p:cNvPr id="4" name="Picture 3">
            <a:extLst>
              <a:ext uri="{FF2B5EF4-FFF2-40B4-BE49-F238E27FC236}">
                <a16:creationId xmlns:a16="http://schemas.microsoft.com/office/drawing/2014/main" id="{26A68094-89A9-404A-BA96-5B7F4F49C770}"/>
              </a:ext>
            </a:extLst>
          </p:cNvPr>
          <p:cNvPicPr>
            <a:picLocks noChangeAspect="1"/>
          </p:cNvPicPr>
          <p:nvPr/>
        </p:nvPicPr>
        <p:blipFill>
          <a:blip r:embed="rId2"/>
          <a:stretch>
            <a:fillRect/>
          </a:stretch>
        </p:blipFill>
        <p:spPr>
          <a:xfrm>
            <a:off x="4857842" y="4993739"/>
            <a:ext cx="1767225" cy="1864261"/>
          </a:xfrm>
          <a:prstGeom prst="rect">
            <a:avLst/>
          </a:prstGeom>
        </p:spPr>
      </p:pic>
      <p:pic>
        <p:nvPicPr>
          <p:cNvPr id="11" name="Picture 10">
            <a:extLst>
              <a:ext uri="{FF2B5EF4-FFF2-40B4-BE49-F238E27FC236}">
                <a16:creationId xmlns:a16="http://schemas.microsoft.com/office/drawing/2014/main" id="{AB250918-AE01-436D-952C-9978F482378B}"/>
              </a:ext>
            </a:extLst>
          </p:cNvPr>
          <p:cNvPicPr>
            <a:picLocks noChangeAspect="1"/>
          </p:cNvPicPr>
          <p:nvPr/>
        </p:nvPicPr>
        <p:blipFill>
          <a:blip r:embed="rId3"/>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147293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 calcmode="lin" valueType="num">
                                      <p:cBhvr additive="base">
                                        <p:cTn id="2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 calcmode="lin" valueType="num">
                                      <p:cBhvr additive="base">
                                        <p:cTn id="3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068F-BCB2-4317-89C0-0236FDAF4075}"/>
              </a:ext>
            </a:extLst>
          </p:cNvPr>
          <p:cNvSpPr>
            <a:spLocks noGrp="1"/>
          </p:cNvSpPr>
          <p:nvPr>
            <p:ph type="title"/>
          </p:nvPr>
        </p:nvSpPr>
        <p:spPr/>
        <p:txBody>
          <a:bodyPr/>
          <a:lstStyle/>
          <a:p>
            <a:pPr algn="ctr"/>
            <a:r>
              <a:rPr lang="en-ZW" dirty="0"/>
              <a:t>The Dilemma Cont…..</a:t>
            </a:r>
          </a:p>
        </p:txBody>
      </p:sp>
      <p:sp>
        <p:nvSpPr>
          <p:cNvPr id="8" name="Text Placeholder 7">
            <a:extLst>
              <a:ext uri="{FF2B5EF4-FFF2-40B4-BE49-F238E27FC236}">
                <a16:creationId xmlns:a16="http://schemas.microsoft.com/office/drawing/2014/main" id="{529E33E7-5C9F-4F9A-BDF8-BC8E57733CED}"/>
              </a:ext>
            </a:extLst>
          </p:cNvPr>
          <p:cNvSpPr>
            <a:spLocks noGrp="1"/>
          </p:cNvSpPr>
          <p:nvPr>
            <p:ph type="body" idx="1"/>
          </p:nvPr>
        </p:nvSpPr>
        <p:spPr>
          <a:xfrm>
            <a:off x="1992313" y="1616869"/>
            <a:ext cx="4342893" cy="576262"/>
          </a:xfrm>
        </p:spPr>
        <p:txBody>
          <a:bodyPr/>
          <a:lstStyle/>
          <a:p>
            <a:r>
              <a:rPr lang="en-ZW" sz="1800" b="1" dirty="0"/>
              <a:t>Top 10 Major Killers in USA</a:t>
            </a:r>
          </a:p>
        </p:txBody>
      </p:sp>
      <p:pic>
        <p:nvPicPr>
          <p:cNvPr id="4" name="Content Placeholder 3">
            <a:extLst>
              <a:ext uri="{FF2B5EF4-FFF2-40B4-BE49-F238E27FC236}">
                <a16:creationId xmlns:a16="http://schemas.microsoft.com/office/drawing/2014/main" id="{55385DF2-9D67-4891-8611-3B1C8236DE28}"/>
              </a:ext>
            </a:extLst>
          </p:cNvPr>
          <p:cNvPicPr>
            <a:picLocks noGrp="1" noChangeAspect="1"/>
          </p:cNvPicPr>
          <p:nvPr>
            <p:ph sz="half" idx="2"/>
          </p:nvPr>
        </p:nvPicPr>
        <p:blipFill>
          <a:blip r:embed="rId2"/>
          <a:stretch>
            <a:fillRect/>
          </a:stretch>
        </p:blipFill>
        <p:spPr>
          <a:xfrm>
            <a:off x="1992313" y="2193131"/>
            <a:ext cx="4343400" cy="3476144"/>
          </a:xfrm>
        </p:spPr>
      </p:pic>
      <p:sp>
        <p:nvSpPr>
          <p:cNvPr id="9" name="Text Placeholder 8">
            <a:extLst>
              <a:ext uri="{FF2B5EF4-FFF2-40B4-BE49-F238E27FC236}">
                <a16:creationId xmlns:a16="http://schemas.microsoft.com/office/drawing/2014/main" id="{4163479D-B630-47C0-8727-DA4FBB656EFB}"/>
              </a:ext>
            </a:extLst>
          </p:cNvPr>
          <p:cNvSpPr>
            <a:spLocks noGrp="1"/>
          </p:cNvSpPr>
          <p:nvPr>
            <p:ph type="body" sz="quarter" idx="3"/>
          </p:nvPr>
        </p:nvSpPr>
        <p:spPr>
          <a:xfrm>
            <a:off x="7048767" y="1695953"/>
            <a:ext cx="4338673" cy="576262"/>
          </a:xfrm>
        </p:spPr>
        <p:txBody>
          <a:bodyPr/>
          <a:lstStyle/>
          <a:p>
            <a:r>
              <a:rPr lang="en-ZW" sz="1800" b="1" dirty="0"/>
              <a:t>Diseases (MedicalNewsToday.com (MTN 2014-2017)</a:t>
            </a:r>
          </a:p>
        </p:txBody>
      </p:sp>
      <p:sp>
        <p:nvSpPr>
          <p:cNvPr id="10" name="Content Placeholder 9">
            <a:extLst>
              <a:ext uri="{FF2B5EF4-FFF2-40B4-BE49-F238E27FC236}">
                <a16:creationId xmlns:a16="http://schemas.microsoft.com/office/drawing/2014/main" id="{B7042369-8BF4-486C-9126-08B213456AD2}"/>
              </a:ext>
            </a:extLst>
          </p:cNvPr>
          <p:cNvSpPr>
            <a:spLocks noGrp="1"/>
          </p:cNvSpPr>
          <p:nvPr>
            <p:ph sz="quarter" idx="4"/>
          </p:nvPr>
        </p:nvSpPr>
        <p:spPr>
          <a:xfrm>
            <a:off x="6626087" y="2545738"/>
            <a:ext cx="4879544" cy="3354060"/>
          </a:xfrm>
        </p:spPr>
        <p:txBody>
          <a:bodyPr>
            <a:normAutofit fontScale="92500" lnSpcReduction="20000"/>
          </a:bodyPr>
          <a:lstStyle/>
          <a:p>
            <a:r>
              <a:rPr lang="en-ZW" b="1" i="1" dirty="0"/>
              <a:t>Heart Disease </a:t>
            </a:r>
          </a:p>
          <a:p>
            <a:r>
              <a:rPr lang="en-ZW" b="1" i="1" dirty="0"/>
              <a:t>Cancer (malignant &amp; Neoplasms)</a:t>
            </a:r>
          </a:p>
          <a:p>
            <a:r>
              <a:rPr lang="en-ZW" b="1" i="1" dirty="0"/>
              <a:t>Chronic lower respiratory disease </a:t>
            </a:r>
          </a:p>
          <a:p>
            <a:r>
              <a:rPr lang="en-ZW" b="1" i="1" dirty="0"/>
              <a:t>Accidents – unintended injuries </a:t>
            </a:r>
          </a:p>
          <a:p>
            <a:r>
              <a:rPr lang="en-ZW" b="1" i="1" dirty="0"/>
              <a:t>Stroke – Cerebrovascular diseases</a:t>
            </a:r>
          </a:p>
          <a:p>
            <a:r>
              <a:rPr lang="en-ZW" b="1" i="1" dirty="0" err="1"/>
              <a:t>Alheizmer’s</a:t>
            </a:r>
            <a:r>
              <a:rPr lang="en-ZW" b="1" i="1" dirty="0"/>
              <a:t> disease (Dementia)</a:t>
            </a:r>
          </a:p>
          <a:p>
            <a:r>
              <a:rPr lang="en-ZW" b="1" i="1" dirty="0"/>
              <a:t>Diabetes </a:t>
            </a:r>
          </a:p>
          <a:p>
            <a:r>
              <a:rPr lang="en-ZW" b="1" i="1" dirty="0"/>
              <a:t>Influenza – Pneumonia</a:t>
            </a:r>
          </a:p>
          <a:p>
            <a:r>
              <a:rPr lang="en-ZW" b="1" i="1" dirty="0"/>
              <a:t>Kidney disease</a:t>
            </a:r>
          </a:p>
          <a:p>
            <a:r>
              <a:rPr lang="en-ZW" b="1" i="1" dirty="0"/>
              <a:t>Suicide</a:t>
            </a:r>
          </a:p>
          <a:p>
            <a:endParaRPr lang="en-ZW" b="1" i="1" dirty="0"/>
          </a:p>
        </p:txBody>
      </p:sp>
      <p:pic>
        <p:nvPicPr>
          <p:cNvPr id="7" name="Picture 6">
            <a:extLst>
              <a:ext uri="{FF2B5EF4-FFF2-40B4-BE49-F238E27FC236}">
                <a16:creationId xmlns:a16="http://schemas.microsoft.com/office/drawing/2014/main" id="{F19A41FA-5864-4AE8-AC3F-FCB444DB6DF4}"/>
              </a:ext>
            </a:extLst>
          </p:cNvPr>
          <p:cNvPicPr>
            <a:picLocks noChangeAspect="1"/>
          </p:cNvPicPr>
          <p:nvPr/>
        </p:nvPicPr>
        <p:blipFill>
          <a:blip r:embed="rId3"/>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289438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7" end="7"/>
                                            </p:txEl>
                                          </p:spTgt>
                                        </p:tgtEl>
                                        <p:attrNameLst>
                                          <p:attrName>style.visibility</p:attrName>
                                        </p:attrNameLst>
                                      </p:cBhvr>
                                      <p:to>
                                        <p:strVal val="visible"/>
                                      </p:to>
                                    </p:set>
                                    <p:anim calcmode="lin" valueType="num">
                                      <p:cBhvr additive="base">
                                        <p:cTn id="5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 calcmode="lin" valueType="num">
                                      <p:cBhvr additive="base">
                                        <p:cTn id="6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xEl>
                                              <p:pRg st="9" end="9"/>
                                            </p:txEl>
                                          </p:spTgt>
                                        </p:tgtEl>
                                        <p:attrNameLst>
                                          <p:attrName>style.visibility</p:attrName>
                                        </p:attrNameLst>
                                      </p:cBhvr>
                                      <p:to>
                                        <p:strVal val="visible"/>
                                      </p:to>
                                    </p:set>
                                    <p:anim calcmode="lin" valueType="num">
                                      <p:cBhvr additive="base">
                                        <p:cTn id="67"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068F-BCB2-4317-89C0-0236FDAF4075}"/>
              </a:ext>
            </a:extLst>
          </p:cNvPr>
          <p:cNvSpPr>
            <a:spLocks noGrp="1"/>
          </p:cNvSpPr>
          <p:nvPr>
            <p:ph type="title"/>
          </p:nvPr>
        </p:nvSpPr>
        <p:spPr/>
        <p:txBody>
          <a:bodyPr/>
          <a:lstStyle/>
          <a:p>
            <a:pPr algn="ctr"/>
            <a:r>
              <a:rPr lang="en-ZW" dirty="0"/>
              <a:t>The Dilemma Cont…..</a:t>
            </a:r>
          </a:p>
        </p:txBody>
      </p:sp>
      <p:sp>
        <p:nvSpPr>
          <p:cNvPr id="8" name="Text Placeholder 7">
            <a:extLst>
              <a:ext uri="{FF2B5EF4-FFF2-40B4-BE49-F238E27FC236}">
                <a16:creationId xmlns:a16="http://schemas.microsoft.com/office/drawing/2014/main" id="{529E33E7-5C9F-4F9A-BDF8-BC8E57733CED}"/>
              </a:ext>
            </a:extLst>
          </p:cNvPr>
          <p:cNvSpPr>
            <a:spLocks noGrp="1"/>
          </p:cNvSpPr>
          <p:nvPr>
            <p:ph type="body" idx="1"/>
          </p:nvPr>
        </p:nvSpPr>
        <p:spPr>
          <a:xfrm>
            <a:off x="1992313" y="1616869"/>
            <a:ext cx="4342893" cy="576262"/>
          </a:xfrm>
        </p:spPr>
        <p:txBody>
          <a:bodyPr/>
          <a:lstStyle/>
          <a:p>
            <a:r>
              <a:rPr lang="en-ZW" sz="1800" b="1" dirty="0"/>
              <a:t>Top 11 Major Killers in Zimbabwe</a:t>
            </a:r>
          </a:p>
        </p:txBody>
      </p:sp>
      <p:pic>
        <p:nvPicPr>
          <p:cNvPr id="11" name="Content Placeholder 3">
            <a:extLst>
              <a:ext uri="{FF2B5EF4-FFF2-40B4-BE49-F238E27FC236}">
                <a16:creationId xmlns:a16="http://schemas.microsoft.com/office/drawing/2014/main" id="{1760571B-F716-42E4-900A-CE465343DD64}"/>
              </a:ext>
            </a:extLst>
          </p:cNvPr>
          <p:cNvPicPr>
            <a:picLocks noGrp="1" noChangeAspect="1"/>
          </p:cNvPicPr>
          <p:nvPr>
            <p:ph sz="half" idx="2"/>
          </p:nvPr>
        </p:nvPicPr>
        <p:blipFill>
          <a:blip r:embed="rId2"/>
          <a:stretch>
            <a:fillRect/>
          </a:stretch>
        </p:blipFill>
        <p:spPr>
          <a:xfrm>
            <a:off x="1929617" y="2268277"/>
            <a:ext cx="4339689" cy="3478525"/>
          </a:xfrm>
        </p:spPr>
      </p:pic>
      <p:sp>
        <p:nvSpPr>
          <p:cNvPr id="9" name="Text Placeholder 8">
            <a:extLst>
              <a:ext uri="{FF2B5EF4-FFF2-40B4-BE49-F238E27FC236}">
                <a16:creationId xmlns:a16="http://schemas.microsoft.com/office/drawing/2014/main" id="{4163479D-B630-47C0-8727-DA4FBB656EFB}"/>
              </a:ext>
            </a:extLst>
          </p:cNvPr>
          <p:cNvSpPr>
            <a:spLocks noGrp="1"/>
          </p:cNvSpPr>
          <p:nvPr>
            <p:ph type="body" sz="quarter" idx="3"/>
          </p:nvPr>
        </p:nvSpPr>
        <p:spPr>
          <a:xfrm>
            <a:off x="7048767" y="1695953"/>
            <a:ext cx="4338673" cy="576262"/>
          </a:xfrm>
        </p:spPr>
        <p:txBody>
          <a:bodyPr/>
          <a:lstStyle/>
          <a:p>
            <a:r>
              <a:rPr lang="en-ZW" sz="1800" b="1" dirty="0"/>
              <a:t>Diseases (World Lifeexpectancy.com)</a:t>
            </a:r>
          </a:p>
        </p:txBody>
      </p:sp>
      <p:sp>
        <p:nvSpPr>
          <p:cNvPr id="10" name="Content Placeholder 9">
            <a:extLst>
              <a:ext uri="{FF2B5EF4-FFF2-40B4-BE49-F238E27FC236}">
                <a16:creationId xmlns:a16="http://schemas.microsoft.com/office/drawing/2014/main" id="{B7042369-8BF4-486C-9126-08B213456AD2}"/>
              </a:ext>
            </a:extLst>
          </p:cNvPr>
          <p:cNvSpPr>
            <a:spLocks noGrp="1"/>
          </p:cNvSpPr>
          <p:nvPr>
            <p:ph sz="quarter" idx="4"/>
          </p:nvPr>
        </p:nvSpPr>
        <p:spPr>
          <a:xfrm>
            <a:off x="6626087" y="2545738"/>
            <a:ext cx="4879544" cy="3354060"/>
          </a:xfrm>
        </p:spPr>
        <p:txBody>
          <a:bodyPr>
            <a:normAutofit fontScale="77500" lnSpcReduction="20000"/>
          </a:bodyPr>
          <a:lstStyle/>
          <a:p>
            <a:r>
              <a:rPr lang="en-ZW" b="1" i="1" dirty="0"/>
              <a:t>HIV</a:t>
            </a:r>
          </a:p>
          <a:p>
            <a:r>
              <a:rPr lang="en-ZW" b="1" i="1" dirty="0"/>
              <a:t>Influenza – Pneumonia</a:t>
            </a:r>
          </a:p>
          <a:p>
            <a:r>
              <a:rPr lang="en-ZW" b="1" i="1" dirty="0"/>
              <a:t>Cancer (malignant &amp; Neoplasms)</a:t>
            </a:r>
          </a:p>
          <a:p>
            <a:r>
              <a:rPr lang="en-ZW" b="1" i="1" dirty="0"/>
              <a:t>Stroke  </a:t>
            </a:r>
          </a:p>
          <a:p>
            <a:r>
              <a:rPr lang="en-ZW" b="1" i="1" dirty="0"/>
              <a:t>TB </a:t>
            </a:r>
          </a:p>
          <a:p>
            <a:r>
              <a:rPr lang="en-ZW" b="1" i="1" dirty="0"/>
              <a:t>Diarrhoeal Disease </a:t>
            </a:r>
          </a:p>
          <a:p>
            <a:r>
              <a:rPr lang="en-ZW" b="1" i="1" dirty="0"/>
              <a:t>Heart Diseases</a:t>
            </a:r>
          </a:p>
          <a:p>
            <a:r>
              <a:rPr lang="en-ZW" b="1" i="1" dirty="0"/>
              <a:t>Maternal Diseases </a:t>
            </a:r>
          </a:p>
          <a:p>
            <a:r>
              <a:rPr lang="en-ZW" b="1" i="1" dirty="0"/>
              <a:t>Lung diseases</a:t>
            </a:r>
          </a:p>
          <a:p>
            <a:r>
              <a:rPr lang="en-ZW" b="1" i="1" dirty="0"/>
              <a:t>Diabetes Mellitus </a:t>
            </a:r>
          </a:p>
          <a:p>
            <a:r>
              <a:rPr lang="en-ZW" b="1" i="1" dirty="0"/>
              <a:t>Suicide</a:t>
            </a:r>
          </a:p>
          <a:p>
            <a:endParaRPr lang="en-ZW" b="1" i="1" dirty="0"/>
          </a:p>
        </p:txBody>
      </p:sp>
      <p:pic>
        <p:nvPicPr>
          <p:cNvPr id="7" name="Picture 6">
            <a:extLst>
              <a:ext uri="{FF2B5EF4-FFF2-40B4-BE49-F238E27FC236}">
                <a16:creationId xmlns:a16="http://schemas.microsoft.com/office/drawing/2014/main" id="{EB021232-2A99-4812-991B-223D39C9365A}"/>
              </a:ext>
            </a:extLst>
          </p:cNvPr>
          <p:cNvPicPr>
            <a:picLocks noChangeAspect="1"/>
          </p:cNvPicPr>
          <p:nvPr/>
        </p:nvPicPr>
        <p:blipFill>
          <a:blip r:embed="rId3"/>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36624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7" end="7"/>
                                            </p:txEl>
                                          </p:spTgt>
                                        </p:tgtEl>
                                        <p:attrNameLst>
                                          <p:attrName>style.visibility</p:attrName>
                                        </p:attrNameLst>
                                      </p:cBhvr>
                                      <p:to>
                                        <p:strVal val="visible"/>
                                      </p:to>
                                    </p:set>
                                    <p:anim calcmode="lin" valueType="num">
                                      <p:cBhvr additive="base">
                                        <p:cTn id="5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 calcmode="lin" valueType="num">
                                      <p:cBhvr additive="base">
                                        <p:cTn id="6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xEl>
                                              <p:pRg st="9" end="9"/>
                                            </p:txEl>
                                          </p:spTgt>
                                        </p:tgtEl>
                                        <p:attrNameLst>
                                          <p:attrName>style.visibility</p:attrName>
                                        </p:attrNameLst>
                                      </p:cBhvr>
                                      <p:to>
                                        <p:strVal val="visible"/>
                                      </p:to>
                                    </p:set>
                                    <p:anim calcmode="lin" valueType="num">
                                      <p:cBhvr additive="base">
                                        <p:cTn id="67"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xEl>
                                              <p:pRg st="10" end="10"/>
                                            </p:txEl>
                                          </p:spTgt>
                                        </p:tgtEl>
                                        <p:attrNameLst>
                                          <p:attrName>style.visibility</p:attrName>
                                        </p:attrNameLst>
                                      </p:cBhvr>
                                      <p:to>
                                        <p:strVal val="visible"/>
                                      </p:to>
                                    </p:set>
                                    <p:anim calcmode="lin" valueType="num">
                                      <p:cBhvr additive="base">
                                        <p:cTn id="73"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5918-3E62-404D-B2CB-DD805EDFCF89}"/>
              </a:ext>
            </a:extLst>
          </p:cNvPr>
          <p:cNvSpPr>
            <a:spLocks noGrp="1"/>
          </p:cNvSpPr>
          <p:nvPr>
            <p:ph type="title"/>
          </p:nvPr>
        </p:nvSpPr>
        <p:spPr>
          <a:xfrm>
            <a:off x="2592924" y="624110"/>
            <a:ext cx="8911687" cy="923336"/>
          </a:xfrm>
        </p:spPr>
        <p:txBody>
          <a:bodyPr/>
          <a:lstStyle/>
          <a:p>
            <a:r>
              <a:rPr lang="en-ZW" dirty="0"/>
              <a:t>Emerging Developments </a:t>
            </a:r>
          </a:p>
        </p:txBody>
      </p:sp>
      <p:sp>
        <p:nvSpPr>
          <p:cNvPr id="8" name="Text Placeholder 7">
            <a:extLst>
              <a:ext uri="{FF2B5EF4-FFF2-40B4-BE49-F238E27FC236}">
                <a16:creationId xmlns:a16="http://schemas.microsoft.com/office/drawing/2014/main" id="{1FC112DB-C153-4237-9983-244E4B398ED6}"/>
              </a:ext>
            </a:extLst>
          </p:cNvPr>
          <p:cNvSpPr>
            <a:spLocks noGrp="1"/>
          </p:cNvSpPr>
          <p:nvPr>
            <p:ph type="body" idx="1"/>
          </p:nvPr>
        </p:nvSpPr>
        <p:spPr/>
        <p:txBody>
          <a:bodyPr/>
          <a:lstStyle/>
          <a:p>
            <a:r>
              <a:rPr lang="en-ZW" sz="1800" b="1" dirty="0"/>
              <a:t>Boundaries are useless!!</a:t>
            </a:r>
          </a:p>
        </p:txBody>
      </p:sp>
      <p:sp>
        <p:nvSpPr>
          <p:cNvPr id="7" name="Content Placeholder 6">
            <a:extLst>
              <a:ext uri="{FF2B5EF4-FFF2-40B4-BE49-F238E27FC236}">
                <a16:creationId xmlns:a16="http://schemas.microsoft.com/office/drawing/2014/main" id="{7301C3DF-4274-46F7-94BB-33E5901DCBB4}"/>
              </a:ext>
            </a:extLst>
          </p:cNvPr>
          <p:cNvSpPr>
            <a:spLocks noGrp="1"/>
          </p:cNvSpPr>
          <p:nvPr>
            <p:ph sz="half" idx="2"/>
          </p:nvPr>
        </p:nvSpPr>
        <p:spPr>
          <a:xfrm>
            <a:off x="2589212" y="2548966"/>
            <a:ext cx="4342893" cy="4119120"/>
          </a:xfrm>
        </p:spPr>
        <p:txBody>
          <a:bodyPr>
            <a:normAutofit fontScale="92500" lnSpcReduction="10000"/>
          </a:bodyPr>
          <a:lstStyle/>
          <a:p>
            <a:r>
              <a:rPr lang="en-ZW" dirty="0"/>
              <a:t>Globalisation – collapsed silos per continent</a:t>
            </a:r>
          </a:p>
          <a:p>
            <a:r>
              <a:rPr lang="en-ZW" dirty="0"/>
              <a:t>Emergency of diseases of the rich (NCDs)</a:t>
            </a:r>
          </a:p>
          <a:p>
            <a:r>
              <a:rPr lang="en-ZW" dirty="0"/>
              <a:t>Technology making the global village a reality</a:t>
            </a:r>
          </a:p>
          <a:p>
            <a:r>
              <a:rPr lang="en-ZW" dirty="0"/>
              <a:t>Global insurance players tapping into the Africa – Emerging Markets </a:t>
            </a:r>
          </a:p>
          <a:p>
            <a:r>
              <a:rPr lang="en-ZW" dirty="0"/>
              <a:t>Organisations investing in Sustainable Development…. A Must for Zimbabwean Insurer  </a:t>
            </a:r>
          </a:p>
          <a:p>
            <a:r>
              <a:rPr lang="en-ZW" sz="1700" b="1" i="1" dirty="0"/>
              <a:t>….Why are we lagging behind on Healthspan and Lifespan if our challenges are nearly the same?.... </a:t>
            </a:r>
          </a:p>
          <a:p>
            <a:endParaRPr lang="en-ZW" dirty="0"/>
          </a:p>
        </p:txBody>
      </p:sp>
      <p:sp>
        <p:nvSpPr>
          <p:cNvPr id="9" name="Text Placeholder 8">
            <a:extLst>
              <a:ext uri="{FF2B5EF4-FFF2-40B4-BE49-F238E27FC236}">
                <a16:creationId xmlns:a16="http://schemas.microsoft.com/office/drawing/2014/main" id="{B25B8BEC-D9DE-470A-9063-F9F218961FB3}"/>
              </a:ext>
            </a:extLst>
          </p:cNvPr>
          <p:cNvSpPr>
            <a:spLocks noGrp="1"/>
          </p:cNvSpPr>
          <p:nvPr>
            <p:ph type="body" sz="quarter" idx="3"/>
          </p:nvPr>
        </p:nvSpPr>
        <p:spPr>
          <a:xfrm>
            <a:off x="7047914" y="1969475"/>
            <a:ext cx="4839285" cy="576262"/>
          </a:xfrm>
        </p:spPr>
        <p:txBody>
          <a:bodyPr/>
          <a:lstStyle/>
          <a:p>
            <a:r>
              <a:rPr lang="en-ZW" sz="1800" b="1" dirty="0"/>
              <a:t>Do you really need to be physically away from Zimbabwe to be in UK, USA etc?</a:t>
            </a:r>
          </a:p>
        </p:txBody>
      </p:sp>
      <p:pic>
        <p:nvPicPr>
          <p:cNvPr id="12" name="Content Placeholder 11">
            <a:extLst>
              <a:ext uri="{FF2B5EF4-FFF2-40B4-BE49-F238E27FC236}">
                <a16:creationId xmlns:a16="http://schemas.microsoft.com/office/drawing/2014/main" id="{5BBE7B7C-509F-4530-94BB-98A49C830427}"/>
              </a:ext>
            </a:extLst>
          </p:cNvPr>
          <p:cNvPicPr>
            <a:picLocks noGrp="1" noChangeAspect="1"/>
          </p:cNvPicPr>
          <p:nvPr>
            <p:ph sz="quarter" idx="4"/>
          </p:nvPr>
        </p:nvPicPr>
        <p:blipFill>
          <a:blip r:embed="rId2"/>
          <a:stretch>
            <a:fillRect/>
          </a:stretch>
        </p:blipFill>
        <p:spPr>
          <a:xfrm>
            <a:off x="6932105" y="2545737"/>
            <a:ext cx="4572506" cy="4122349"/>
          </a:xfrm>
        </p:spPr>
      </p:pic>
      <p:pic>
        <p:nvPicPr>
          <p:cNvPr id="10" name="Picture 9">
            <a:extLst>
              <a:ext uri="{FF2B5EF4-FFF2-40B4-BE49-F238E27FC236}">
                <a16:creationId xmlns:a16="http://schemas.microsoft.com/office/drawing/2014/main" id="{4ABCE043-D9C6-4104-846E-85DE5BA7C1C4}"/>
              </a:ext>
            </a:extLst>
          </p:cNvPr>
          <p:cNvPicPr>
            <a:picLocks noChangeAspect="1"/>
          </p:cNvPicPr>
          <p:nvPr/>
        </p:nvPicPr>
        <p:blipFill>
          <a:blip r:embed="rId3"/>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140347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1E29-8A9B-47F9-80E7-A41DFEB680D6}"/>
              </a:ext>
            </a:extLst>
          </p:cNvPr>
          <p:cNvSpPr>
            <a:spLocks noGrp="1"/>
          </p:cNvSpPr>
          <p:nvPr>
            <p:ph type="title"/>
          </p:nvPr>
        </p:nvSpPr>
        <p:spPr>
          <a:xfrm>
            <a:off x="1828800" y="624110"/>
            <a:ext cx="9675811" cy="1280890"/>
          </a:xfrm>
        </p:spPr>
        <p:txBody>
          <a:bodyPr>
            <a:normAutofit fontScale="90000"/>
          </a:bodyPr>
          <a:lstStyle/>
          <a:p>
            <a:pPr algn="ctr"/>
            <a:r>
              <a:rPr lang="en-ZW" dirty="0"/>
              <a:t>The Future as I saw it – Developed and Developing World …..am I still correct? </a:t>
            </a:r>
            <a:br>
              <a:rPr lang="en-ZW" dirty="0"/>
            </a:br>
            <a:endParaRPr lang="en-ZW" dirty="0"/>
          </a:p>
        </p:txBody>
      </p:sp>
      <p:sp>
        <p:nvSpPr>
          <p:cNvPr id="8" name="Text Placeholder 7">
            <a:extLst>
              <a:ext uri="{FF2B5EF4-FFF2-40B4-BE49-F238E27FC236}">
                <a16:creationId xmlns:a16="http://schemas.microsoft.com/office/drawing/2014/main" id="{C7944E14-BE39-48E6-89E7-C9BC04FCE1D5}"/>
              </a:ext>
            </a:extLst>
          </p:cNvPr>
          <p:cNvSpPr>
            <a:spLocks noGrp="1"/>
          </p:cNvSpPr>
          <p:nvPr>
            <p:ph type="body" idx="1"/>
          </p:nvPr>
        </p:nvSpPr>
        <p:spPr/>
        <p:txBody>
          <a:bodyPr/>
          <a:lstStyle/>
          <a:p>
            <a:r>
              <a:rPr lang="en-ZW" sz="1600" dirty="0"/>
              <a:t>Developed World – will it Sustain this??</a:t>
            </a:r>
            <a:endParaRPr lang="en-ZW" sz="1600" b="1" dirty="0"/>
          </a:p>
        </p:txBody>
      </p:sp>
      <p:pic>
        <p:nvPicPr>
          <p:cNvPr id="5" name="Content Placeholder 4">
            <a:extLst>
              <a:ext uri="{FF2B5EF4-FFF2-40B4-BE49-F238E27FC236}">
                <a16:creationId xmlns:a16="http://schemas.microsoft.com/office/drawing/2014/main" id="{4192E529-FA05-40AC-B0D0-94912B81FE18}"/>
              </a:ext>
            </a:extLst>
          </p:cNvPr>
          <p:cNvPicPr>
            <a:picLocks noGrp="1" noChangeAspect="1"/>
          </p:cNvPicPr>
          <p:nvPr>
            <p:ph sz="half" idx="2"/>
          </p:nvPr>
        </p:nvPicPr>
        <p:blipFill>
          <a:blip r:embed="rId2"/>
          <a:stretch>
            <a:fillRect/>
          </a:stretch>
        </p:blipFill>
        <p:spPr>
          <a:xfrm>
            <a:off x="3084513" y="2549525"/>
            <a:ext cx="3352800" cy="3352800"/>
          </a:xfrm>
        </p:spPr>
      </p:pic>
      <p:sp>
        <p:nvSpPr>
          <p:cNvPr id="9" name="Text Placeholder 8">
            <a:extLst>
              <a:ext uri="{FF2B5EF4-FFF2-40B4-BE49-F238E27FC236}">
                <a16:creationId xmlns:a16="http://schemas.microsoft.com/office/drawing/2014/main" id="{960A0213-7F0D-4B0B-8A56-247694750167}"/>
              </a:ext>
            </a:extLst>
          </p:cNvPr>
          <p:cNvSpPr>
            <a:spLocks noGrp="1"/>
          </p:cNvSpPr>
          <p:nvPr>
            <p:ph type="body" sz="quarter" idx="3"/>
          </p:nvPr>
        </p:nvSpPr>
        <p:spPr/>
        <p:txBody>
          <a:bodyPr/>
          <a:lstStyle/>
          <a:p>
            <a:r>
              <a:rPr lang="en-ZW" sz="1600" dirty="0"/>
              <a:t>Africa – Is this going to change??</a:t>
            </a:r>
            <a:endParaRPr lang="en-ZW" sz="1600" b="1" dirty="0"/>
          </a:p>
        </p:txBody>
      </p:sp>
      <p:pic>
        <p:nvPicPr>
          <p:cNvPr id="12" name="Content Placeholder 11">
            <a:extLst>
              <a:ext uri="{FF2B5EF4-FFF2-40B4-BE49-F238E27FC236}">
                <a16:creationId xmlns:a16="http://schemas.microsoft.com/office/drawing/2014/main" id="{5843C832-4F4D-4DB0-9C3F-3434D3179176}"/>
              </a:ext>
            </a:extLst>
          </p:cNvPr>
          <p:cNvPicPr>
            <a:picLocks noGrp="1" noChangeAspect="1"/>
          </p:cNvPicPr>
          <p:nvPr>
            <p:ph sz="quarter" idx="4"/>
          </p:nvPr>
        </p:nvPicPr>
        <p:blipFill>
          <a:blip r:embed="rId3"/>
          <a:stretch>
            <a:fillRect/>
          </a:stretch>
        </p:blipFill>
        <p:spPr>
          <a:xfrm>
            <a:off x="7506629" y="2546350"/>
            <a:ext cx="3346901" cy="3352800"/>
          </a:xfrm>
        </p:spPr>
      </p:pic>
      <p:pic>
        <p:nvPicPr>
          <p:cNvPr id="7" name="Picture 6">
            <a:extLst>
              <a:ext uri="{FF2B5EF4-FFF2-40B4-BE49-F238E27FC236}">
                <a16:creationId xmlns:a16="http://schemas.microsoft.com/office/drawing/2014/main" id="{BFA82590-B88D-4131-B72E-82F92825CD86}"/>
              </a:ext>
            </a:extLst>
          </p:cNvPr>
          <p:cNvPicPr>
            <a:picLocks noChangeAspect="1"/>
          </p:cNvPicPr>
          <p:nvPr/>
        </p:nvPicPr>
        <p:blipFill>
          <a:blip r:embed="rId4"/>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17637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1761-3668-4DE9-88A9-52B925DE4F78}"/>
              </a:ext>
            </a:extLst>
          </p:cNvPr>
          <p:cNvSpPr>
            <a:spLocks noGrp="1"/>
          </p:cNvSpPr>
          <p:nvPr>
            <p:ph type="title"/>
          </p:nvPr>
        </p:nvSpPr>
        <p:spPr/>
        <p:txBody>
          <a:bodyPr/>
          <a:lstStyle/>
          <a:p>
            <a:r>
              <a:rPr lang="en-ZW" dirty="0"/>
              <a:t>The Ideal Future   …. US Census Bureau is seeing with a different </a:t>
            </a:r>
            <a:r>
              <a:rPr lang="en-ZW" dirty="0" err="1"/>
              <a:t>lense</a:t>
            </a:r>
            <a:endParaRPr lang="en-ZW" dirty="0"/>
          </a:p>
        </p:txBody>
      </p:sp>
      <p:pic>
        <p:nvPicPr>
          <p:cNvPr id="10" name="Content Placeholder 9">
            <a:extLst>
              <a:ext uri="{FF2B5EF4-FFF2-40B4-BE49-F238E27FC236}">
                <a16:creationId xmlns:a16="http://schemas.microsoft.com/office/drawing/2014/main" id="{6019E439-613D-4C39-8EDD-FF87DCAD2009}"/>
              </a:ext>
            </a:extLst>
          </p:cNvPr>
          <p:cNvPicPr>
            <a:picLocks noGrp="1" noChangeAspect="1"/>
          </p:cNvPicPr>
          <p:nvPr>
            <p:ph sz="half" idx="1"/>
          </p:nvPr>
        </p:nvPicPr>
        <p:blipFill>
          <a:blip r:embed="rId2"/>
          <a:stretch>
            <a:fillRect/>
          </a:stretch>
        </p:blipFill>
        <p:spPr>
          <a:xfrm>
            <a:off x="2589213" y="2278966"/>
            <a:ext cx="4711919" cy="3249635"/>
          </a:xfrm>
        </p:spPr>
      </p:pic>
      <p:pic>
        <p:nvPicPr>
          <p:cNvPr id="13" name="Content Placeholder 12">
            <a:extLst>
              <a:ext uri="{FF2B5EF4-FFF2-40B4-BE49-F238E27FC236}">
                <a16:creationId xmlns:a16="http://schemas.microsoft.com/office/drawing/2014/main" id="{427A452F-037B-4144-8D23-861F1CD4FCB4}"/>
              </a:ext>
            </a:extLst>
          </p:cNvPr>
          <p:cNvPicPr>
            <a:picLocks noGrp="1" noChangeAspect="1"/>
          </p:cNvPicPr>
          <p:nvPr>
            <p:ph sz="half" idx="2"/>
          </p:nvPr>
        </p:nvPicPr>
        <p:blipFill>
          <a:blip r:embed="rId3"/>
          <a:stretch>
            <a:fillRect/>
          </a:stretch>
        </p:blipFill>
        <p:spPr>
          <a:xfrm>
            <a:off x="7652826" y="2180491"/>
            <a:ext cx="3995224" cy="3348111"/>
          </a:xfrm>
          <a:prstGeom prst="rect">
            <a:avLst/>
          </a:prstGeom>
        </p:spPr>
      </p:pic>
      <p:pic>
        <p:nvPicPr>
          <p:cNvPr id="5" name="Picture 4">
            <a:extLst>
              <a:ext uri="{FF2B5EF4-FFF2-40B4-BE49-F238E27FC236}">
                <a16:creationId xmlns:a16="http://schemas.microsoft.com/office/drawing/2014/main" id="{261C87AC-9D16-446C-A8E9-43A739F489F1}"/>
              </a:ext>
            </a:extLst>
          </p:cNvPr>
          <p:cNvPicPr>
            <a:picLocks noChangeAspect="1"/>
          </p:cNvPicPr>
          <p:nvPr/>
        </p:nvPicPr>
        <p:blipFill>
          <a:blip r:embed="rId4"/>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353205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1761-3668-4DE9-88A9-52B925DE4F78}"/>
              </a:ext>
            </a:extLst>
          </p:cNvPr>
          <p:cNvSpPr>
            <a:spLocks noGrp="1"/>
          </p:cNvSpPr>
          <p:nvPr>
            <p:ph type="title"/>
          </p:nvPr>
        </p:nvSpPr>
        <p:spPr/>
        <p:txBody>
          <a:bodyPr>
            <a:normAutofit fontScale="90000"/>
          </a:bodyPr>
          <a:lstStyle/>
          <a:p>
            <a:r>
              <a:rPr lang="en-ZW" b="1" dirty="0"/>
              <a:t>The Ideal Future   …. The Insurer’s Role…in Zimbabwe</a:t>
            </a:r>
          </a:p>
        </p:txBody>
      </p:sp>
      <p:pic>
        <p:nvPicPr>
          <p:cNvPr id="11" name="Content Placeholder 10">
            <a:extLst>
              <a:ext uri="{FF2B5EF4-FFF2-40B4-BE49-F238E27FC236}">
                <a16:creationId xmlns:a16="http://schemas.microsoft.com/office/drawing/2014/main" id="{60A5CACE-9D32-4550-B981-78B6A12FBB5F}"/>
              </a:ext>
            </a:extLst>
          </p:cNvPr>
          <p:cNvPicPr>
            <a:picLocks noGrp="1" noChangeAspect="1"/>
          </p:cNvPicPr>
          <p:nvPr>
            <p:ph idx="1"/>
          </p:nvPr>
        </p:nvPicPr>
        <p:blipFill>
          <a:blip r:embed="rId2"/>
          <a:stretch>
            <a:fillRect/>
          </a:stretch>
        </p:blipFill>
        <p:spPr>
          <a:xfrm>
            <a:off x="8472971" y="1598613"/>
            <a:ext cx="3343891" cy="2987455"/>
          </a:xfrm>
        </p:spPr>
      </p:pic>
      <p:sp>
        <p:nvSpPr>
          <p:cNvPr id="8" name="Text Placeholder 7">
            <a:extLst>
              <a:ext uri="{FF2B5EF4-FFF2-40B4-BE49-F238E27FC236}">
                <a16:creationId xmlns:a16="http://schemas.microsoft.com/office/drawing/2014/main" id="{AC0E48B2-CB44-433C-ABC8-D5E879425063}"/>
              </a:ext>
            </a:extLst>
          </p:cNvPr>
          <p:cNvSpPr>
            <a:spLocks noGrp="1"/>
          </p:cNvSpPr>
          <p:nvPr>
            <p:ph type="body" sz="half" idx="2"/>
          </p:nvPr>
        </p:nvSpPr>
        <p:spPr>
          <a:xfrm>
            <a:off x="2589212" y="1598613"/>
            <a:ext cx="4514973" cy="4262436"/>
          </a:xfrm>
        </p:spPr>
        <p:txBody>
          <a:bodyPr>
            <a:normAutofit/>
          </a:bodyPr>
          <a:lstStyle/>
          <a:p>
            <a:pPr marL="285750" indent="-285750">
              <a:buFont typeface="Arial" panose="020B0604020202020204" pitchFamily="34" charset="0"/>
              <a:buChar char="•"/>
            </a:pPr>
            <a:r>
              <a:rPr lang="en-ZW" sz="1600" dirty="0"/>
              <a:t>Invest in Sustainable Insurance Development</a:t>
            </a:r>
          </a:p>
          <a:p>
            <a:pPr marL="285750" indent="-285750">
              <a:buFont typeface="Arial" panose="020B0604020202020204" pitchFamily="34" charset="0"/>
              <a:buChar char="•"/>
            </a:pPr>
            <a:r>
              <a:rPr lang="en-ZW" sz="1600" dirty="0"/>
              <a:t>Actively participate in the legislative development </a:t>
            </a:r>
          </a:p>
          <a:p>
            <a:pPr marL="285750" indent="-285750">
              <a:buFont typeface="Arial" panose="020B0604020202020204" pitchFamily="34" charset="0"/>
              <a:buChar char="•"/>
            </a:pPr>
            <a:r>
              <a:rPr lang="en-ZW" sz="1600" dirty="0"/>
              <a:t> Participate in infrastructure development</a:t>
            </a:r>
          </a:p>
          <a:p>
            <a:pPr marL="285750" indent="-285750">
              <a:buFont typeface="Arial" panose="020B0604020202020204" pitchFamily="34" charset="0"/>
              <a:buChar char="•"/>
            </a:pPr>
            <a:r>
              <a:rPr lang="en-ZW" sz="1600" dirty="0"/>
              <a:t>Have an Agenda for Healthspan and Lifespan</a:t>
            </a:r>
          </a:p>
          <a:p>
            <a:pPr marL="285750" indent="-285750">
              <a:buFont typeface="Arial" panose="020B0604020202020204" pitchFamily="34" charset="0"/>
              <a:buChar char="•"/>
            </a:pPr>
            <a:r>
              <a:rPr lang="en-ZW" sz="1600" dirty="0"/>
              <a:t>Leapfrog from Poor Healthspan and Lifespan – to the catch up with Developed World</a:t>
            </a:r>
          </a:p>
          <a:p>
            <a:pPr marL="285750" indent="-285750">
              <a:buFont typeface="Arial" panose="020B0604020202020204" pitchFamily="34" charset="0"/>
              <a:buChar char="•"/>
            </a:pPr>
            <a:r>
              <a:rPr lang="en-ZW" sz="1600" dirty="0"/>
              <a:t>Take a leading role in developing the emerging market </a:t>
            </a:r>
          </a:p>
          <a:p>
            <a:pPr marL="285750" indent="-285750">
              <a:buFont typeface="Arial" panose="020B0604020202020204" pitchFamily="34" charset="0"/>
              <a:buChar char="•"/>
            </a:pPr>
            <a:endParaRPr lang="en-ZW" sz="1600" dirty="0"/>
          </a:p>
          <a:p>
            <a:pPr marL="285750" indent="-285750">
              <a:buFont typeface="Arial" panose="020B0604020202020204" pitchFamily="34" charset="0"/>
              <a:buChar char="•"/>
            </a:pPr>
            <a:endParaRPr lang="en-ZW" sz="1600" dirty="0"/>
          </a:p>
          <a:p>
            <a:pPr marL="285750" indent="-285750">
              <a:buFont typeface="Arial" panose="020B0604020202020204" pitchFamily="34" charset="0"/>
              <a:buChar char="•"/>
            </a:pPr>
            <a:endParaRPr lang="en-ZW" sz="1600" dirty="0"/>
          </a:p>
          <a:p>
            <a:pPr marL="285750" indent="-285750">
              <a:buFont typeface="Arial" panose="020B0604020202020204" pitchFamily="34" charset="0"/>
              <a:buChar char="•"/>
            </a:pPr>
            <a:endParaRPr lang="en-ZW" sz="1600" dirty="0"/>
          </a:p>
        </p:txBody>
      </p:sp>
      <p:pic>
        <p:nvPicPr>
          <p:cNvPr id="14" name="Content Placeholder 11">
            <a:extLst>
              <a:ext uri="{FF2B5EF4-FFF2-40B4-BE49-F238E27FC236}">
                <a16:creationId xmlns:a16="http://schemas.microsoft.com/office/drawing/2014/main" id="{F9455D15-8960-4BBE-9162-662831008089}"/>
              </a:ext>
            </a:extLst>
          </p:cNvPr>
          <p:cNvPicPr>
            <a:picLocks noChangeAspect="1"/>
          </p:cNvPicPr>
          <p:nvPr/>
        </p:nvPicPr>
        <p:blipFill>
          <a:blip r:embed="rId3"/>
          <a:stretch>
            <a:fillRect/>
          </a:stretch>
        </p:blipFill>
        <p:spPr>
          <a:xfrm>
            <a:off x="6951317" y="4586068"/>
            <a:ext cx="2253278" cy="2143076"/>
          </a:xfrm>
          <a:prstGeom prst="rect">
            <a:avLst/>
          </a:prstGeom>
        </p:spPr>
      </p:pic>
      <p:pic>
        <p:nvPicPr>
          <p:cNvPr id="6" name="Picture 5">
            <a:extLst>
              <a:ext uri="{FF2B5EF4-FFF2-40B4-BE49-F238E27FC236}">
                <a16:creationId xmlns:a16="http://schemas.microsoft.com/office/drawing/2014/main" id="{AF32B6CA-530A-40E1-9556-458D46CC4933}"/>
              </a:ext>
            </a:extLst>
          </p:cNvPr>
          <p:cNvPicPr>
            <a:picLocks noChangeAspect="1"/>
          </p:cNvPicPr>
          <p:nvPr/>
        </p:nvPicPr>
        <p:blipFill>
          <a:blip r:embed="rId4"/>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12880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5D53-D2DC-42EE-AF6B-08C69069FD84}"/>
              </a:ext>
            </a:extLst>
          </p:cNvPr>
          <p:cNvSpPr>
            <a:spLocks noGrp="1"/>
          </p:cNvSpPr>
          <p:nvPr>
            <p:ph type="title"/>
          </p:nvPr>
        </p:nvSpPr>
        <p:spPr>
          <a:xfrm>
            <a:off x="2592924" y="624111"/>
            <a:ext cx="8911687" cy="595089"/>
          </a:xfrm>
        </p:spPr>
        <p:txBody>
          <a:bodyPr>
            <a:normAutofit/>
          </a:bodyPr>
          <a:lstStyle/>
          <a:p>
            <a:r>
              <a:rPr lang="en-ZW" sz="2400" b="1" dirty="0"/>
              <a:t>Ideal Future …… Can we ignore this? 17 MDGs</a:t>
            </a:r>
          </a:p>
        </p:txBody>
      </p:sp>
      <p:sp>
        <p:nvSpPr>
          <p:cNvPr id="4" name="Text Placeholder 3">
            <a:extLst>
              <a:ext uri="{FF2B5EF4-FFF2-40B4-BE49-F238E27FC236}">
                <a16:creationId xmlns:a16="http://schemas.microsoft.com/office/drawing/2014/main" id="{7EE29C4C-11A5-4E66-9722-7D19806E6129}"/>
              </a:ext>
            </a:extLst>
          </p:cNvPr>
          <p:cNvSpPr>
            <a:spLocks noGrp="1"/>
          </p:cNvSpPr>
          <p:nvPr>
            <p:ph sz="half" idx="1"/>
          </p:nvPr>
        </p:nvSpPr>
        <p:spPr>
          <a:xfrm>
            <a:off x="874643" y="1325217"/>
            <a:ext cx="4890053" cy="5009322"/>
          </a:xfrm>
        </p:spPr>
        <p:txBody>
          <a:bodyPr>
            <a:normAutofit fontScale="85000" lnSpcReduction="20000"/>
          </a:bodyPr>
          <a:lstStyle/>
          <a:p>
            <a:pPr marL="342900" indent="-342900">
              <a:buAutoNum type="arabicPeriod"/>
            </a:pPr>
            <a:r>
              <a:rPr lang="en-ZW" dirty="0"/>
              <a:t>No Poverty – 920 million people sleeping on empty stomachs</a:t>
            </a:r>
          </a:p>
          <a:p>
            <a:pPr marL="342900" indent="-342900">
              <a:buAutoNum type="arabicPeriod"/>
            </a:pPr>
            <a:r>
              <a:rPr lang="en-ZW" dirty="0"/>
              <a:t>Hunger – extreme poverty = living on less than $1.25 per day </a:t>
            </a:r>
          </a:p>
          <a:p>
            <a:pPr marL="342900" indent="-342900">
              <a:buAutoNum type="arabicPeriod"/>
            </a:pPr>
            <a:r>
              <a:rPr lang="en-ZW" dirty="0"/>
              <a:t>Good Health – 11 children die every minute</a:t>
            </a:r>
          </a:p>
          <a:p>
            <a:pPr marL="342900" indent="-342900">
              <a:buAutoNum type="arabicPeriod"/>
            </a:pPr>
            <a:r>
              <a:rPr lang="en-ZW" dirty="0"/>
              <a:t>Quality Healthy Education – 170 million </a:t>
            </a:r>
            <a:r>
              <a:rPr lang="en-ZW" dirty="0" err="1"/>
              <a:t>pple</a:t>
            </a:r>
            <a:r>
              <a:rPr lang="en-ZW" dirty="0"/>
              <a:t> could be lifted out of poverty if all students learned basic reading skills </a:t>
            </a:r>
          </a:p>
          <a:p>
            <a:pPr marL="342900" indent="-342900">
              <a:buAutoNum type="arabicPeriod"/>
            </a:pPr>
            <a:r>
              <a:rPr lang="en-ZW" dirty="0"/>
              <a:t>Gender Equality – women work 70% of the world working hrs yet earn 10% of the world’s income</a:t>
            </a:r>
          </a:p>
          <a:p>
            <a:pPr marL="342900" indent="-342900">
              <a:buAutoNum type="arabicPeriod"/>
            </a:pPr>
            <a:r>
              <a:rPr lang="en-ZW" dirty="0"/>
              <a:t>Clean Water and Sanitation – more have a mobile phone that have a toilet </a:t>
            </a:r>
          </a:p>
          <a:p>
            <a:pPr marL="342900" indent="-342900">
              <a:buAutoNum type="arabicPeriod"/>
            </a:pPr>
            <a:r>
              <a:rPr lang="en-ZW" dirty="0"/>
              <a:t>Renewable Energy – 1,1 billion people are living without energy</a:t>
            </a:r>
          </a:p>
          <a:p>
            <a:pPr marL="0" indent="0">
              <a:buNone/>
            </a:pPr>
            <a:r>
              <a:rPr lang="en-ZW" dirty="0"/>
              <a:t>8. Good Jobs and Economic Growth – 63c hourly wage for garment </a:t>
            </a:r>
            <a:r>
              <a:rPr lang="en-ZW" dirty="0" err="1"/>
              <a:t>mfgng</a:t>
            </a:r>
            <a:r>
              <a:rPr lang="en-ZW" dirty="0"/>
              <a:t> workers in Haiti</a:t>
            </a:r>
          </a:p>
          <a:p>
            <a:pPr marL="0" indent="0">
              <a:buNone/>
            </a:pPr>
            <a:r>
              <a:rPr lang="en-ZW" dirty="0"/>
              <a:t>9. Innovation &amp; Infrastructure – a simple footbridge </a:t>
            </a:r>
            <a:r>
              <a:rPr lang="en-ZW" dirty="0" err="1"/>
              <a:t>btwn</a:t>
            </a:r>
            <a:r>
              <a:rPr lang="en-ZW" dirty="0"/>
              <a:t> rural communities can increase business growth by 15%</a:t>
            </a:r>
          </a:p>
          <a:p>
            <a:pPr marL="0" indent="0">
              <a:buNone/>
            </a:pPr>
            <a:endParaRPr lang="en-ZW" dirty="0"/>
          </a:p>
          <a:p>
            <a:pPr marL="342900" indent="-342900">
              <a:buAutoNum type="arabicPeriod"/>
            </a:pPr>
            <a:endParaRPr lang="en-ZW" dirty="0"/>
          </a:p>
          <a:p>
            <a:pPr marL="342900" indent="-342900">
              <a:buAutoNum type="arabicPeriod"/>
            </a:pPr>
            <a:endParaRPr lang="en-ZW" dirty="0"/>
          </a:p>
          <a:p>
            <a:pPr marL="342900" indent="-342900">
              <a:buAutoNum type="arabicPeriod"/>
            </a:pPr>
            <a:endParaRPr lang="en-ZW" dirty="0"/>
          </a:p>
        </p:txBody>
      </p:sp>
      <p:sp>
        <p:nvSpPr>
          <p:cNvPr id="5" name="Content Placeholder 4">
            <a:extLst>
              <a:ext uri="{FF2B5EF4-FFF2-40B4-BE49-F238E27FC236}">
                <a16:creationId xmlns:a16="http://schemas.microsoft.com/office/drawing/2014/main" id="{59AA9EB8-02ED-46EC-AF6C-BCE50C5656D9}"/>
              </a:ext>
            </a:extLst>
          </p:cNvPr>
          <p:cNvSpPr>
            <a:spLocks noGrp="1"/>
          </p:cNvSpPr>
          <p:nvPr>
            <p:ph sz="half" idx="2"/>
          </p:nvPr>
        </p:nvSpPr>
        <p:spPr>
          <a:xfrm>
            <a:off x="5764696" y="1219200"/>
            <a:ext cx="5739915" cy="5115339"/>
          </a:xfrm>
        </p:spPr>
        <p:txBody>
          <a:bodyPr/>
          <a:lstStyle/>
          <a:p>
            <a:pPr marL="0" indent="0">
              <a:buNone/>
            </a:pPr>
            <a:r>
              <a:rPr lang="en-ZW" sz="1500" dirty="0"/>
              <a:t>10. </a:t>
            </a:r>
            <a:r>
              <a:rPr lang="en-ZW" sz="1600" dirty="0"/>
              <a:t>Reduced inequalities – 8 richest </a:t>
            </a:r>
            <a:r>
              <a:rPr lang="en-ZW" sz="1600" dirty="0" err="1"/>
              <a:t>pple</a:t>
            </a:r>
            <a:r>
              <a:rPr lang="en-ZW" sz="1600" dirty="0"/>
              <a:t> in the world own 3.6 billion poorest people’s wealth </a:t>
            </a:r>
          </a:p>
          <a:p>
            <a:pPr marL="0" indent="0">
              <a:buNone/>
            </a:pPr>
            <a:r>
              <a:rPr lang="en-ZW" sz="1600" dirty="0"/>
              <a:t>11. </a:t>
            </a:r>
            <a:r>
              <a:rPr lang="en-ZW" sz="1500" dirty="0"/>
              <a:t>Sustainable Cities  &amp; Communities – ½ of humanity lives in Urban Areas (in </a:t>
            </a:r>
            <a:r>
              <a:rPr lang="en-ZW" sz="1500" dirty="0" err="1"/>
              <a:t>Zim</a:t>
            </a:r>
            <a:r>
              <a:rPr lang="en-ZW" sz="1500" dirty="0"/>
              <a:t> it’s just over 40% - </a:t>
            </a:r>
            <a:r>
              <a:rPr lang="en-ZW" sz="1500" dirty="0" err="1"/>
              <a:t>Zimstat</a:t>
            </a:r>
            <a:r>
              <a:rPr lang="en-ZW" sz="1500" dirty="0"/>
              <a:t> 2012 Census</a:t>
            </a:r>
          </a:p>
          <a:p>
            <a:pPr marL="0" indent="0">
              <a:buNone/>
            </a:pPr>
            <a:r>
              <a:rPr lang="en-ZW" sz="1500" dirty="0"/>
              <a:t>12. Responsible Consumption – 5 the no. of earths it </a:t>
            </a:r>
            <a:r>
              <a:rPr lang="en-ZW" sz="1500" dirty="0" err="1"/>
              <a:t>wld</a:t>
            </a:r>
            <a:r>
              <a:rPr lang="en-ZW" sz="1500" dirty="0"/>
              <a:t> take to support world population if everyone lives like an American</a:t>
            </a:r>
          </a:p>
          <a:p>
            <a:pPr marL="0" indent="0">
              <a:buNone/>
            </a:pPr>
            <a:r>
              <a:rPr lang="en-ZW" sz="1500" dirty="0"/>
              <a:t>13. Climate Change – 1-4 feet how much sea levels will rise by 2100</a:t>
            </a:r>
          </a:p>
          <a:p>
            <a:pPr marL="0" indent="0">
              <a:buNone/>
            </a:pPr>
            <a:r>
              <a:rPr lang="en-ZW" sz="1500" dirty="0"/>
              <a:t>14. Life below water – 2,6 billion of world </a:t>
            </a:r>
            <a:r>
              <a:rPr lang="en-ZW" sz="1500" dirty="0" err="1"/>
              <a:t>ppn</a:t>
            </a:r>
            <a:r>
              <a:rPr lang="en-ZW" sz="1500" dirty="0"/>
              <a:t> rely on seafood for protein</a:t>
            </a:r>
          </a:p>
          <a:p>
            <a:pPr marL="0" indent="0">
              <a:buNone/>
            </a:pPr>
            <a:r>
              <a:rPr lang="en-ZW" sz="1500" dirty="0"/>
              <a:t>15. Life on land – 25% more used than the earth can sustain</a:t>
            </a:r>
          </a:p>
          <a:p>
            <a:pPr marL="0" indent="0">
              <a:buNone/>
            </a:pPr>
            <a:r>
              <a:rPr lang="en-ZW" sz="1500" dirty="0"/>
              <a:t>16. Peace &amp; Justice – world violence costs 14.3 trillion per year</a:t>
            </a:r>
          </a:p>
          <a:p>
            <a:pPr marL="0" indent="0">
              <a:buNone/>
            </a:pPr>
            <a:r>
              <a:rPr lang="en-ZW" sz="1500" dirty="0"/>
              <a:t>17. Partnerships for attaining SDGs - ½ of the </a:t>
            </a:r>
            <a:r>
              <a:rPr lang="en-ZW" sz="1500" dirty="0" err="1"/>
              <a:t>pple</a:t>
            </a:r>
            <a:r>
              <a:rPr lang="en-ZW" sz="1500" dirty="0"/>
              <a:t> living in extreme </a:t>
            </a:r>
            <a:r>
              <a:rPr lang="en-ZW" sz="1500" dirty="0" err="1"/>
              <a:t>povertyin</a:t>
            </a:r>
            <a:r>
              <a:rPr lang="en-ZW" sz="1500" dirty="0"/>
              <a:t> 1990 are not anymore</a:t>
            </a:r>
          </a:p>
          <a:p>
            <a:pPr marL="0" indent="0">
              <a:buNone/>
            </a:pPr>
            <a:r>
              <a:rPr lang="en-ZW" sz="1500" b="1" dirty="0"/>
              <a:t>QN: what is the insurance industry doing?</a:t>
            </a:r>
          </a:p>
          <a:p>
            <a:pPr marL="0" indent="0">
              <a:buNone/>
            </a:pPr>
            <a:endParaRPr lang="en-ZW" sz="1500" dirty="0"/>
          </a:p>
          <a:p>
            <a:pPr marL="0" indent="0">
              <a:buNone/>
            </a:pPr>
            <a:endParaRPr lang="en-ZW" sz="1500" dirty="0"/>
          </a:p>
          <a:p>
            <a:pPr marL="0" indent="0">
              <a:buNone/>
            </a:pPr>
            <a:endParaRPr lang="en-ZW" sz="1600" dirty="0"/>
          </a:p>
          <a:p>
            <a:pPr marL="0" indent="0">
              <a:buNone/>
            </a:pPr>
            <a:endParaRPr lang="en-ZW" dirty="0"/>
          </a:p>
        </p:txBody>
      </p:sp>
      <p:pic>
        <p:nvPicPr>
          <p:cNvPr id="6" name="Picture 5">
            <a:extLst>
              <a:ext uri="{FF2B5EF4-FFF2-40B4-BE49-F238E27FC236}">
                <a16:creationId xmlns:a16="http://schemas.microsoft.com/office/drawing/2014/main" id="{A2A9B4DB-3619-4CEC-A308-4E5FB809EDD9}"/>
              </a:ext>
            </a:extLst>
          </p:cNvPr>
          <p:cNvPicPr>
            <a:picLocks noChangeAspect="1"/>
          </p:cNvPicPr>
          <p:nvPr/>
        </p:nvPicPr>
        <p:blipFill>
          <a:blip r:embed="rId2"/>
          <a:stretch>
            <a:fillRect/>
          </a:stretch>
        </p:blipFill>
        <p:spPr>
          <a:xfrm>
            <a:off x="10155702" y="5585793"/>
            <a:ext cx="2036298" cy="1497491"/>
          </a:xfrm>
          <a:prstGeom prst="rect">
            <a:avLst/>
          </a:prstGeom>
        </p:spPr>
      </p:pic>
    </p:spTree>
    <p:extLst>
      <p:ext uri="{BB962C8B-B14F-4D97-AF65-F5344CB8AC3E}">
        <p14:creationId xmlns:p14="http://schemas.microsoft.com/office/powerpoint/2010/main" val="320279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47A2-036D-4600-810C-E535A2177CD4}"/>
              </a:ext>
            </a:extLst>
          </p:cNvPr>
          <p:cNvSpPr>
            <a:spLocks noGrp="1"/>
          </p:cNvSpPr>
          <p:nvPr>
            <p:ph type="title"/>
          </p:nvPr>
        </p:nvSpPr>
        <p:spPr/>
        <p:txBody>
          <a:bodyPr/>
          <a:lstStyle/>
          <a:p>
            <a:r>
              <a:rPr lang="en-ZW" b="1" dirty="0"/>
              <a:t>Recommendations </a:t>
            </a:r>
          </a:p>
        </p:txBody>
      </p:sp>
      <p:sp>
        <p:nvSpPr>
          <p:cNvPr id="3" name="Text Placeholder 2">
            <a:extLst>
              <a:ext uri="{FF2B5EF4-FFF2-40B4-BE49-F238E27FC236}">
                <a16:creationId xmlns:a16="http://schemas.microsoft.com/office/drawing/2014/main" id="{9B8D9303-7855-4E81-B2DB-8483DEACD02C}"/>
              </a:ext>
            </a:extLst>
          </p:cNvPr>
          <p:cNvSpPr>
            <a:spLocks noGrp="1"/>
          </p:cNvSpPr>
          <p:nvPr>
            <p:ph type="body" idx="1"/>
          </p:nvPr>
        </p:nvSpPr>
        <p:spPr/>
        <p:txBody>
          <a:bodyPr/>
          <a:lstStyle/>
          <a:p>
            <a:r>
              <a:rPr lang="en-ZW" dirty="0"/>
              <a:t>Industry Specific</a:t>
            </a:r>
          </a:p>
        </p:txBody>
      </p:sp>
      <p:sp>
        <p:nvSpPr>
          <p:cNvPr id="5" name="Content Placeholder 4">
            <a:extLst>
              <a:ext uri="{FF2B5EF4-FFF2-40B4-BE49-F238E27FC236}">
                <a16:creationId xmlns:a16="http://schemas.microsoft.com/office/drawing/2014/main" id="{F23B6CB6-8330-48D4-802C-E69D59FCB8B4}"/>
              </a:ext>
            </a:extLst>
          </p:cNvPr>
          <p:cNvSpPr>
            <a:spLocks noGrp="1"/>
          </p:cNvSpPr>
          <p:nvPr>
            <p:ph sz="half" idx="2"/>
          </p:nvPr>
        </p:nvSpPr>
        <p:spPr/>
        <p:txBody>
          <a:bodyPr>
            <a:normAutofit lnSpcReduction="10000"/>
          </a:bodyPr>
          <a:lstStyle/>
          <a:p>
            <a:r>
              <a:rPr lang="en-ZW" sz="2000" dirty="0"/>
              <a:t>A concerted approach to development of Healthspan and Lifespan in Zimbabwe and other emerging markets</a:t>
            </a:r>
          </a:p>
          <a:p>
            <a:r>
              <a:rPr lang="en-ZW" sz="2000" dirty="0"/>
              <a:t>Collaboration between General Insurers, Life Assurers, Health Insurers, Funeral Assurers in development of a sustainable industry</a:t>
            </a:r>
          </a:p>
          <a:p>
            <a:r>
              <a:rPr lang="en-ZW" sz="2000" dirty="0"/>
              <a:t>Create the future</a:t>
            </a:r>
          </a:p>
          <a:p>
            <a:pPr marL="0" indent="0">
              <a:buNone/>
            </a:pPr>
            <a:endParaRPr lang="en-ZW" sz="2000" dirty="0"/>
          </a:p>
          <a:p>
            <a:endParaRPr lang="en-ZW" sz="2000" dirty="0"/>
          </a:p>
        </p:txBody>
      </p:sp>
      <p:sp>
        <p:nvSpPr>
          <p:cNvPr id="4" name="Text Placeholder 3">
            <a:extLst>
              <a:ext uri="{FF2B5EF4-FFF2-40B4-BE49-F238E27FC236}">
                <a16:creationId xmlns:a16="http://schemas.microsoft.com/office/drawing/2014/main" id="{BCCD4765-C85E-482E-BD03-625E8D9B2C6F}"/>
              </a:ext>
            </a:extLst>
          </p:cNvPr>
          <p:cNvSpPr>
            <a:spLocks noGrp="1"/>
          </p:cNvSpPr>
          <p:nvPr>
            <p:ph type="body" sz="quarter" idx="3"/>
          </p:nvPr>
        </p:nvSpPr>
        <p:spPr>
          <a:xfrm>
            <a:off x="7050157" y="1969475"/>
            <a:ext cx="4455473" cy="576262"/>
          </a:xfrm>
        </p:spPr>
        <p:txBody>
          <a:bodyPr/>
          <a:lstStyle/>
          <a:p>
            <a:r>
              <a:rPr lang="en-ZW" dirty="0"/>
              <a:t>Individual Insurer</a:t>
            </a:r>
          </a:p>
        </p:txBody>
      </p:sp>
      <p:sp>
        <p:nvSpPr>
          <p:cNvPr id="6" name="Content Placeholder 5">
            <a:extLst>
              <a:ext uri="{FF2B5EF4-FFF2-40B4-BE49-F238E27FC236}">
                <a16:creationId xmlns:a16="http://schemas.microsoft.com/office/drawing/2014/main" id="{979F4B15-10B8-47C9-94F5-E66A30B81879}"/>
              </a:ext>
            </a:extLst>
          </p:cNvPr>
          <p:cNvSpPr>
            <a:spLocks noGrp="1"/>
          </p:cNvSpPr>
          <p:nvPr>
            <p:ph sz="quarter" idx="4"/>
          </p:nvPr>
        </p:nvSpPr>
        <p:spPr/>
        <p:txBody>
          <a:bodyPr/>
          <a:lstStyle/>
          <a:p>
            <a:r>
              <a:rPr lang="en-ZW" dirty="0"/>
              <a:t>Wellness </a:t>
            </a:r>
          </a:p>
          <a:p>
            <a:r>
              <a:rPr lang="en-ZW" dirty="0"/>
              <a:t>Constant Underwriting Rules review and strengthening</a:t>
            </a:r>
          </a:p>
          <a:p>
            <a:r>
              <a:rPr lang="en-ZW" dirty="0"/>
              <a:t>CPD – IIZ Winter School – strengthen </a:t>
            </a:r>
          </a:p>
        </p:txBody>
      </p:sp>
      <p:pic>
        <p:nvPicPr>
          <p:cNvPr id="7" name="Picture 6">
            <a:extLst>
              <a:ext uri="{FF2B5EF4-FFF2-40B4-BE49-F238E27FC236}">
                <a16:creationId xmlns:a16="http://schemas.microsoft.com/office/drawing/2014/main" id="{3B0BBDF6-0EC3-4494-B77B-A10BF3573E3E}"/>
              </a:ext>
            </a:extLst>
          </p:cNvPr>
          <p:cNvPicPr>
            <a:picLocks noChangeAspect="1"/>
          </p:cNvPicPr>
          <p:nvPr/>
        </p:nvPicPr>
        <p:blipFill>
          <a:blip r:embed="rId2"/>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283355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4A9A-3E97-4480-A467-3AEE4537362D}"/>
              </a:ext>
            </a:extLst>
          </p:cNvPr>
          <p:cNvSpPr>
            <a:spLocks noGrp="1"/>
          </p:cNvSpPr>
          <p:nvPr>
            <p:ph type="title"/>
          </p:nvPr>
        </p:nvSpPr>
        <p:spPr/>
        <p:txBody>
          <a:bodyPr/>
          <a:lstStyle/>
          <a:p>
            <a:pPr algn="ctr"/>
            <a:r>
              <a:rPr lang="en-ZW" dirty="0"/>
              <a:t>OVERVIEW </a:t>
            </a:r>
          </a:p>
        </p:txBody>
      </p:sp>
      <p:sp>
        <p:nvSpPr>
          <p:cNvPr id="3" name="Content Placeholder 2">
            <a:extLst>
              <a:ext uri="{FF2B5EF4-FFF2-40B4-BE49-F238E27FC236}">
                <a16:creationId xmlns:a16="http://schemas.microsoft.com/office/drawing/2014/main" id="{F0084A47-8E5C-4BBF-80F8-1927C05FCF01}"/>
              </a:ext>
            </a:extLst>
          </p:cNvPr>
          <p:cNvSpPr>
            <a:spLocks noGrp="1"/>
          </p:cNvSpPr>
          <p:nvPr>
            <p:ph idx="1"/>
          </p:nvPr>
        </p:nvSpPr>
        <p:spPr/>
        <p:txBody>
          <a:bodyPr/>
          <a:lstStyle/>
          <a:p>
            <a:r>
              <a:rPr lang="en-ZW" dirty="0"/>
              <a:t>Definitions </a:t>
            </a:r>
          </a:p>
          <a:p>
            <a:r>
              <a:rPr lang="en-ZW" dirty="0"/>
              <a:t>The Future as I see it – Developed and Developing World </a:t>
            </a:r>
          </a:p>
          <a:p>
            <a:r>
              <a:rPr lang="en-ZW" dirty="0"/>
              <a:t>The Past </a:t>
            </a:r>
          </a:p>
          <a:p>
            <a:r>
              <a:rPr lang="en-ZW" dirty="0"/>
              <a:t>Key Indicators of Healthspan and Lifespan</a:t>
            </a:r>
          </a:p>
          <a:p>
            <a:r>
              <a:rPr lang="en-ZW" dirty="0"/>
              <a:t>The Dilemma </a:t>
            </a:r>
          </a:p>
          <a:p>
            <a:r>
              <a:rPr lang="en-ZW" dirty="0"/>
              <a:t>Emerging developments </a:t>
            </a:r>
          </a:p>
          <a:p>
            <a:r>
              <a:rPr lang="en-ZW" dirty="0"/>
              <a:t>Projections – The Ideal Future</a:t>
            </a:r>
          </a:p>
          <a:p>
            <a:r>
              <a:rPr lang="en-ZW" dirty="0"/>
              <a:t>Recommendations </a:t>
            </a:r>
          </a:p>
          <a:p>
            <a:r>
              <a:rPr lang="en-ZW" dirty="0"/>
              <a:t>Discussion </a:t>
            </a:r>
          </a:p>
          <a:p>
            <a:endParaRPr lang="en-ZW" dirty="0"/>
          </a:p>
        </p:txBody>
      </p:sp>
      <p:pic>
        <p:nvPicPr>
          <p:cNvPr id="4" name="Picture 3">
            <a:extLst>
              <a:ext uri="{FF2B5EF4-FFF2-40B4-BE49-F238E27FC236}">
                <a16:creationId xmlns:a16="http://schemas.microsoft.com/office/drawing/2014/main" id="{05FAE9C5-2DE7-4D00-AE05-A4C89AF860BB}"/>
              </a:ext>
            </a:extLst>
          </p:cNvPr>
          <p:cNvPicPr>
            <a:picLocks noChangeAspect="1"/>
          </p:cNvPicPr>
          <p:nvPr/>
        </p:nvPicPr>
        <p:blipFill>
          <a:blip r:embed="rId2"/>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68013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5B66-95D3-41F1-901A-99236E06A0D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F2D0B44-DBA5-46B6-A7A6-FC9925FA80F0}"/>
              </a:ext>
            </a:extLst>
          </p:cNvPr>
          <p:cNvSpPr>
            <a:spLocks noGrp="1"/>
          </p:cNvSpPr>
          <p:nvPr>
            <p:ph idx="1"/>
          </p:nvPr>
        </p:nvSpPr>
        <p:spPr/>
        <p:txBody>
          <a:bodyPr/>
          <a:lstStyle/>
          <a:p>
            <a:r>
              <a:rPr lang="en-US" dirty="0" err="1"/>
              <a:t>Zimstat</a:t>
            </a:r>
            <a:r>
              <a:rPr lang="en-US" dirty="0"/>
              <a:t> – Mortality thematic report August 2015</a:t>
            </a:r>
          </a:p>
          <a:p>
            <a:r>
              <a:rPr lang="en-US" dirty="0" err="1"/>
              <a:t>Zimstat</a:t>
            </a:r>
            <a:r>
              <a:rPr lang="en-US" dirty="0"/>
              <a:t> – 2012 National Census Report</a:t>
            </a:r>
          </a:p>
          <a:p>
            <a:r>
              <a:rPr lang="en-US" dirty="0" err="1"/>
              <a:t>Zimstat</a:t>
            </a:r>
            <a:r>
              <a:rPr lang="en-US" dirty="0"/>
              <a:t> – Population Projections Thematic </a:t>
            </a:r>
            <a:r>
              <a:rPr lang="en-US"/>
              <a:t>Report August 2015 </a:t>
            </a:r>
          </a:p>
          <a:p>
            <a:pPr marL="0" indent="0">
              <a:buNone/>
            </a:pPr>
            <a:endParaRPr lang="en-US" dirty="0"/>
          </a:p>
          <a:p>
            <a:endParaRPr lang="en-US" dirty="0"/>
          </a:p>
        </p:txBody>
      </p:sp>
    </p:spTree>
    <p:extLst>
      <p:ext uri="{BB962C8B-B14F-4D97-AF65-F5344CB8AC3E}">
        <p14:creationId xmlns:p14="http://schemas.microsoft.com/office/powerpoint/2010/main" val="98773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87D967-51A0-4097-B0A9-78841C3EF909}"/>
              </a:ext>
            </a:extLst>
          </p:cNvPr>
          <p:cNvSpPr>
            <a:spLocks noGrp="1"/>
          </p:cNvSpPr>
          <p:nvPr>
            <p:ph type="title"/>
          </p:nvPr>
        </p:nvSpPr>
        <p:spPr>
          <a:xfrm>
            <a:off x="2248368" y="3274545"/>
            <a:ext cx="8911687" cy="1280890"/>
          </a:xfrm>
        </p:spPr>
        <p:txBody>
          <a:bodyPr/>
          <a:lstStyle/>
          <a:p>
            <a:pPr algn="ctr"/>
            <a:r>
              <a:rPr lang="en-ZW" b="1" dirty="0"/>
              <a:t>Thank You</a:t>
            </a:r>
          </a:p>
        </p:txBody>
      </p:sp>
      <p:pic>
        <p:nvPicPr>
          <p:cNvPr id="3" name="Picture 2">
            <a:extLst>
              <a:ext uri="{FF2B5EF4-FFF2-40B4-BE49-F238E27FC236}">
                <a16:creationId xmlns:a16="http://schemas.microsoft.com/office/drawing/2014/main" id="{D4C0210D-2EC2-4E20-92FB-498CF71ACAAE}"/>
              </a:ext>
            </a:extLst>
          </p:cNvPr>
          <p:cNvPicPr>
            <a:picLocks noChangeAspect="1"/>
          </p:cNvPicPr>
          <p:nvPr/>
        </p:nvPicPr>
        <p:blipFill>
          <a:blip r:embed="rId2"/>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226794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6E594C-EE70-4C02-9A31-207538FDB75E}"/>
              </a:ext>
            </a:extLst>
          </p:cNvPr>
          <p:cNvSpPr>
            <a:spLocks noGrp="1"/>
          </p:cNvSpPr>
          <p:nvPr>
            <p:ph idx="1"/>
          </p:nvPr>
        </p:nvSpPr>
        <p:spPr/>
        <p:txBody>
          <a:bodyPr/>
          <a:lstStyle/>
          <a:p>
            <a:pPr algn="ctr"/>
            <a:r>
              <a:rPr lang="en-ZW" sz="4000" i="1" dirty="0"/>
              <a:t>“Study the past if you would define the future.” </a:t>
            </a:r>
            <a:br>
              <a:rPr lang="en-ZW" sz="4000" i="1" dirty="0"/>
            </a:br>
            <a:r>
              <a:rPr lang="en-ZW" sz="4000" i="1" dirty="0"/>
              <a:t>― </a:t>
            </a:r>
            <a:r>
              <a:rPr lang="en-ZW" sz="4000" i="1" dirty="0">
                <a:hlinkClick r:id="rId2"/>
              </a:rPr>
              <a:t>Confucius</a:t>
            </a:r>
            <a:r>
              <a:rPr lang="en-ZW" sz="4000" i="1" dirty="0"/>
              <a:t> </a:t>
            </a:r>
          </a:p>
          <a:p>
            <a:endParaRPr lang="en-ZW" dirty="0"/>
          </a:p>
        </p:txBody>
      </p:sp>
      <p:pic>
        <p:nvPicPr>
          <p:cNvPr id="4" name="Picture 3">
            <a:extLst>
              <a:ext uri="{FF2B5EF4-FFF2-40B4-BE49-F238E27FC236}">
                <a16:creationId xmlns:a16="http://schemas.microsoft.com/office/drawing/2014/main" id="{6CE2FEEC-E667-4491-A56D-4C6B5D556D06}"/>
              </a:ext>
            </a:extLst>
          </p:cNvPr>
          <p:cNvPicPr>
            <a:picLocks noChangeAspect="1"/>
          </p:cNvPicPr>
          <p:nvPr/>
        </p:nvPicPr>
        <p:blipFill>
          <a:blip r:embed="rId3"/>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148280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1A12-DAC7-40FC-8325-330358A84415}"/>
              </a:ext>
            </a:extLst>
          </p:cNvPr>
          <p:cNvSpPr>
            <a:spLocks noGrp="1"/>
          </p:cNvSpPr>
          <p:nvPr>
            <p:ph type="title"/>
          </p:nvPr>
        </p:nvSpPr>
        <p:spPr/>
        <p:txBody>
          <a:bodyPr/>
          <a:lstStyle/>
          <a:p>
            <a:pPr algn="ctr"/>
            <a:r>
              <a:rPr lang="en-ZW" dirty="0"/>
              <a:t>Definitions </a:t>
            </a:r>
          </a:p>
        </p:txBody>
      </p:sp>
      <p:sp>
        <p:nvSpPr>
          <p:cNvPr id="3" name="Content Placeholder 2">
            <a:extLst>
              <a:ext uri="{FF2B5EF4-FFF2-40B4-BE49-F238E27FC236}">
                <a16:creationId xmlns:a16="http://schemas.microsoft.com/office/drawing/2014/main" id="{E9532928-2EBE-4D8F-B497-32657703F511}"/>
              </a:ext>
            </a:extLst>
          </p:cNvPr>
          <p:cNvSpPr>
            <a:spLocks noGrp="1"/>
          </p:cNvSpPr>
          <p:nvPr>
            <p:ph idx="1"/>
          </p:nvPr>
        </p:nvSpPr>
        <p:spPr>
          <a:xfrm>
            <a:off x="2589212" y="1470991"/>
            <a:ext cx="8915400" cy="5075583"/>
          </a:xfrm>
        </p:spPr>
        <p:txBody>
          <a:bodyPr>
            <a:normAutofit/>
          </a:bodyPr>
          <a:lstStyle/>
          <a:p>
            <a:r>
              <a:rPr lang="en-ZW" sz="2200" b="1" dirty="0"/>
              <a:t>Healthspan </a:t>
            </a:r>
            <a:r>
              <a:rPr lang="en-ZW" sz="2200" dirty="0"/>
              <a:t>– “</a:t>
            </a:r>
            <a:r>
              <a:rPr lang="en-ZW" sz="2200" u="sng" dirty="0"/>
              <a:t>period</a:t>
            </a:r>
            <a:r>
              <a:rPr lang="en-ZW" sz="2200" dirty="0"/>
              <a:t> of one’s life during which one is generally healthy and </a:t>
            </a:r>
            <a:r>
              <a:rPr lang="en-ZW" sz="2200" u="sng" dirty="0"/>
              <a:t>free from serious disease</a:t>
            </a:r>
            <a:r>
              <a:rPr lang="en-ZW" sz="2200" dirty="0"/>
              <a:t>. …the </a:t>
            </a:r>
            <a:r>
              <a:rPr lang="en-ZW" sz="2200" u="sng" dirty="0"/>
              <a:t>number of years </a:t>
            </a:r>
            <a:r>
              <a:rPr lang="en-ZW" sz="2200" dirty="0"/>
              <a:t>you live in the </a:t>
            </a:r>
            <a:r>
              <a:rPr lang="en-ZW" sz="2200" u="sng" dirty="0"/>
              <a:t>best health possible</a:t>
            </a:r>
            <a:r>
              <a:rPr lang="en-ZW" sz="2200" dirty="0"/>
              <a:t>” </a:t>
            </a:r>
            <a:r>
              <a:rPr lang="en-ZW" sz="2200" b="1" dirty="0"/>
              <a:t>Dictionary.com (2012-14)</a:t>
            </a:r>
          </a:p>
          <a:p>
            <a:r>
              <a:rPr lang="en-ZW" sz="2200" dirty="0"/>
              <a:t>…”</a:t>
            </a:r>
            <a:r>
              <a:rPr lang="en-ZW" sz="2200" u="sng" dirty="0"/>
              <a:t>period of time </a:t>
            </a:r>
            <a:r>
              <a:rPr lang="en-ZW" sz="2200" dirty="0"/>
              <a:t>during which a human being, animal, machine etc. may be expected to live or function under </a:t>
            </a:r>
            <a:r>
              <a:rPr lang="en-ZW" sz="2200" u="sng" dirty="0"/>
              <a:t>normal conditions”.</a:t>
            </a:r>
            <a:r>
              <a:rPr lang="en-ZW" sz="2200" dirty="0"/>
              <a:t> </a:t>
            </a:r>
            <a:r>
              <a:rPr lang="en-ZW" sz="2200" b="1" dirty="0"/>
              <a:t>Collins English (Digital) Dictionary (2017)</a:t>
            </a:r>
          </a:p>
          <a:p>
            <a:r>
              <a:rPr lang="en-ZW" sz="2200" b="1" dirty="0"/>
              <a:t>Lifespan – </a:t>
            </a:r>
            <a:r>
              <a:rPr lang="en-ZW" sz="2200" dirty="0"/>
              <a:t>“the longest period over which the life of any organism, species, may extend in accordance to the available biological knowledge concerning it…..longevity of an individual” </a:t>
            </a:r>
            <a:r>
              <a:rPr lang="en-ZW" sz="2200" b="1" dirty="0"/>
              <a:t>Random </a:t>
            </a:r>
            <a:r>
              <a:rPr lang="en-ZW" sz="2200" b="1" dirty="0" err="1"/>
              <a:t>Hse</a:t>
            </a:r>
            <a:r>
              <a:rPr lang="en-ZW" sz="2200" b="1" dirty="0"/>
              <a:t> Dictionary (2017)</a:t>
            </a:r>
          </a:p>
        </p:txBody>
      </p:sp>
      <p:pic>
        <p:nvPicPr>
          <p:cNvPr id="4" name="Picture 3">
            <a:extLst>
              <a:ext uri="{FF2B5EF4-FFF2-40B4-BE49-F238E27FC236}">
                <a16:creationId xmlns:a16="http://schemas.microsoft.com/office/drawing/2014/main" id="{0BD53B60-4C9A-4A87-99D1-9549A5DC989D}"/>
              </a:ext>
            </a:extLst>
          </p:cNvPr>
          <p:cNvPicPr>
            <a:picLocks noChangeAspect="1"/>
          </p:cNvPicPr>
          <p:nvPr/>
        </p:nvPicPr>
        <p:blipFill>
          <a:blip r:embed="rId2"/>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144527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1E29-8A9B-47F9-80E7-A41DFEB680D6}"/>
              </a:ext>
            </a:extLst>
          </p:cNvPr>
          <p:cNvSpPr>
            <a:spLocks noGrp="1"/>
          </p:cNvSpPr>
          <p:nvPr>
            <p:ph type="title"/>
          </p:nvPr>
        </p:nvSpPr>
        <p:spPr/>
        <p:txBody>
          <a:bodyPr>
            <a:normAutofit fontScale="90000"/>
          </a:bodyPr>
          <a:lstStyle/>
          <a:p>
            <a:pPr algn="ctr"/>
            <a:r>
              <a:rPr lang="en-ZW" dirty="0"/>
              <a:t>The Future as I see it – Developed and Developing World (Africa) </a:t>
            </a:r>
            <a:br>
              <a:rPr lang="en-ZW" dirty="0"/>
            </a:br>
            <a:endParaRPr lang="en-ZW" dirty="0"/>
          </a:p>
        </p:txBody>
      </p:sp>
      <p:sp>
        <p:nvSpPr>
          <p:cNvPr id="8" name="Text Placeholder 7">
            <a:extLst>
              <a:ext uri="{FF2B5EF4-FFF2-40B4-BE49-F238E27FC236}">
                <a16:creationId xmlns:a16="http://schemas.microsoft.com/office/drawing/2014/main" id="{C7944E14-BE39-48E6-89E7-C9BC04FCE1D5}"/>
              </a:ext>
            </a:extLst>
          </p:cNvPr>
          <p:cNvSpPr>
            <a:spLocks noGrp="1"/>
          </p:cNvSpPr>
          <p:nvPr>
            <p:ph type="body" idx="1"/>
          </p:nvPr>
        </p:nvSpPr>
        <p:spPr/>
        <p:txBody>
          <a:bodyPr/>
          <a:lstStyle/>
          <a:p>
            <a:r>
              <a:rPr lang="en-ZW" sz="1600" dirty="0"/>
              <a:t>Developed World – walking in old age – </a:t>
            </a:r>
            <a:r>
              <a:rPr lang="en-ZW" sz="1600" b="1" dirty="0"/>
              <a:t>Healthspan? Lifespan? </a:t>
            </a:r>
          </a:p>
        </p:txBody>
      </p:sp>
      <p:pic>
        <p:nvPicPr>
          <p:cNvPr id="5" name="Content Placeholder 4">
            <a:extLst>
              <a:ext uri="{FF2B5EF4-FFF2-40B4-BE49-F238E27FC236}">
                <a16:creationId xmlns:a16="http://schemas.microsoft.com/office/drawing/2014/main" id="{4192E529-FA05-40AC-B0D0-94912B81FE18}"/>
              </a:ext>
            </a:extLst>
          </p:cNvPr>
          <p:cNvPicPr>
            <a:picLocks noGrp="1" noChangeAspect="1"/>
          </p:cNvPicPr>
          <p:nvPr>
            <p:ph sz="half" idx="2"/>
          </p:nvPr>
        </p:nvPicPr>
        <p:blipFill>
          <a:blip r:embed="rId2"/>
          <a:stretch>
            <a:fillRect/>
          </a:stretch>
        </p:blipFill>
        <p:spPr>
          <a:xfrm>
            <a:off x="3084513" y="2549525"/>
            <a:ext cx="3352800" cy="3352800"/>
          </a:xfrm>
        </p:spPr>
      </p:pic>
      <p:sp>
        <p:nvSpPr>
          <p:cNvPr id="9" name="Text Placeholder 8">
            <a:extLst>
              <a:ext uri="{FF2B5EF4-FFF2-40B4-BE49-F238E27FC236}">
                <a16:creationId xmlns:a16="http://schemas.microsoft.com/office/drawing/2014/main" id="{960A0213-7F0D-4B0B-8A56-247694750167}"/>
              </a:ext>
            </a:extLst>
          </p:cNvPr>
          <p:cNvSpPr>
            <a:spLocks noGrp="1"/>
          </p:cNvSpPr>
          <p:nvPr>
            <p:ph type="body" sz="quarter" idx="3"/>
          </p:nvPr>
        </p:nvSpPr>
        <p:spPr/>
        <p:txBody>
          <a:bodyPr/>
          <a:lstStyle/>
          <a:p>
            <a:r>
              <a:rPr lang="en-ZW" sz="1600" dirty="0"/>
              <a:t>Africa – working in old age </a:t>
            </a:r>
            <a:r>
              <a:rPr lang="en-ZW" sz="1600" b="1" dirty="0"/>
              <a:t>Healthspan? Lifespan? </a:t>
            </a:r>
          </a:p>
        </p:txBody>
      </p:sp>
      <p:pic>
        <p:nvPicPr>
          <p:cNvPr id="12" name="Content Placeholder 11">
            <a:extLst>
              <a:ext uri="{FF2B5EF4-FFF2-40B4-BE49-F238E27FC236}">
                <a16:creationId xmlns:a16="http://schemas.microsoft.com/office/drawing/2014/main" id="{5843C832-4F4D-4DB0-9C3F-3434D3179176}"/>
              </a:ext>
            </a:extLst>
          </p:cNvPr>
          <p:cNvPicPr>
            <a:picLocks noGrp="1" noChangeAspect="1"/>
          </p:cNvPicPr>
          <p:nvPr>
            <p:ph sz="quarter" idx="4"/>
          </p:nvPr>
        </p:nvPicPr>
        <p:blipFill>
          <a:blip r:embed="rId3"/>
          <a:stretch>
            <a:fillRect/>
          </a:stretch>
        </p:blipFill>
        <p:spPr>
          <a:xfrm>
            <a:off x="7506629" y="2546350"/>
            <a:ext cx="2956891" cy="3352800"/>
          </a:xfrm>
        </p:spPr>
      </p:pic>
      <p:pic>
        <p:nvPicPr>
          <p:cNvPr id="7" name="Picture 6">
            <a:extLst>
              <a:ext uri="{FF2B5EF4-FFF2-40B4-BE49-F238E27FC236}">
                <a16:creationId xmlns:a16="http://schemas.microsoft.com/office/drawing/2014/main" id="{213FE069-6771-474F-9E35-ECDC969F0181}"/>
              </a:ext>
            </a:extLst>
          </p:cNvPr>
          <p:cNvPicPr>
            <a:picLocks noChangeAspect="1"/>
          </p:cNvPicPr>
          <p:nvPr/>
        </p:nvPicPr>
        <p:blipFill>
          <a:blip r:embed="rId4"/>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31703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9ADC-D2B1-42BB-9693-4DD0D9498705}"/>
              </a:ext>
            </a:extLst>
          </p:cNvPr>
          <p:cNvSpPr>
            <a:spLocks noGrp="1"/>
          </p:cNvSpPr>
          <p:nvPr>
            <p:ph type="title"/>
          </p:nvPr>
        </p:nvSpPr>
        <p:spPr/>
        <p:txBody>
          <a:bodyPr/>
          <a:lstStyle/>
          <a:p>
            <a:pPr algn="ctr"/>
            <a:r>
              <a:rPr lang="en-ZW" dirty="0"/>
              <a:t>The Past </a:t>
            </a:r>
          </a:p>
        </p:txBody>
      </p:sp>
      <p:sp>
        <p:nvSpPr>
          <p:cNvPr id="3" name="Content Placeholder 2">
            <a:extLst>
              <a:ext uri="{FF2B5EF4-FFF2-40B4-BE49-F238E27FC236}">
                <a16:creationId xmlns:a16="http://schemas.microsoft.com/office/drawing/2014/main" id="{7B92FF25-6D62-4233-8ED9-1AC23C27C285}"/>
              </a:ext>
            </a:extLst>
          </p:cNvPr>
          <p:cNvSpPr>
            <a:spLocks noGrp="1"/>
          </p:cNvSpPr>
          <p:nvPr>
            <p:ph idx="1"/>
          </p:nvPr>
        </p:nvSpPr>
        <p:spPr>
          <a:xfrm>
            <a:off x="2589212" y="1603513"/>
            <a:ext cx="8915400" cy="5062330"/>
          </a:xfrm>
        </p:spPr>
        <p:txBody>
          <a:bodyPr>
            <a:normAutofit/>
          </a:bodyPr>
          <a:lstStyle/>
          <a:p>
            <a:r>
              <a:rPr lang="en-ZW" b="1" dirty="0"/>
              <a:t>Developed world </a:t>
            </a:r>
            <a:r>
              <a:rPr lang="en-ZW" dirty="0"/>
              <a:t>– exploitation and slavery leading to productivity, agricultural revolution, mechanisation, industrialisation, modernisation, fight for equal rights (the enslaved and the slave masters)…..</a:t>
            </a:r>
          </a:p>
          <a:p>
            <a:r>
              <a:rPr lang="en-ZW" b="1" dirty="0"/>
              <a:t>USA – lifespan at birth between 1900 to 2010 almost doubled from 47.3 to 78.7 – CDC/Centre for Health Statistics 2012, 2013</a:t>
            </a:r>
          </a:p>
          <a:p>
            <a:pPr lvl="1"/>
            <a:r>
              <a:rPr lang="en-ZW" b="1" dirty="0"/>
              <a:t>Declines in deaths due to infectious diseases (mainly affecting the young), in the 20</a:t>
            </a:r>
            <a:r>
              <a:rPr lang="en-ZW" b="1" baseline="30000" dirty="0"/>
              <a:t>th</a:t>
            </a:r>
            <a:r>
              <a:rPr lang="en-ZW" b="1" dirty="0"/>
              <a:t> century cardiovascular disease and cancer dominated the causes of death. The control of these led to increase in life expectancy to 100 years. Eileen M Crimins – Oxford University Press (2015)</a:t>
            </a:r>
          </a:p>
          <a:p>
            <a:r>
              <a:rPr lang="en-ZW" b="1" dirty="0"/>
              <a:t>Developing world </a:t>
            </a:r>
            <a:r>
              <a:rPr lang="en-ZW" dirty="0"/>
              <a:t>– Victims of Circumstances – we have been marginalised, enslaved, exploited, oppressed, …..the list goes on… </a:t>
            </a:r>
          </a:p>
          <a:p>
            <a:r>
              <a:rPr lang="en-ZW" dirty="0"/>
              <a:t>Zimbabwe is suffering from lifestyle disease in 2017, cancer and heart disease are ravaging…</a:t>
            </a:r>
          </a:p>
        </p:txBody>
      </p:sp>
      <p:pic>
        <p:nvPicPr>
          <p:cNvPr id="4" name="Picture 3">
            <a:extLst>
              <a:ext uri="{FF2B5EF4-FFF2-40B4-BE49-F238E27FC236}">
                <a16:creationId xmlns:a16="http://schemas.microsoft.com/office/drawing/2014/main" id="{EABEC06B-337F-4E15-97A8-2E2ECCE41298}"/>
              </a:ext>
            </a:extLst>
          </p:cNvPr>
          <p:cNvPicPr>
            <a:picLocks noChangeAspect="1"/>
          </p:cNvPicPr>
          <p:nvPr/>
        </p:nvPicPr>
        <p:blipFill>
          <a:blip r:embed="rId2"/>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63625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9ADC-D2B1-42BB-9693-4DD0D9498705}"/>
              </a:ext>
            </a:extLst>
          </p:cNvPr>
          <p:cNvSpPr>
            <a:spLocks noGrp="1"/>
          </p:cNvSpPr>
          <p:nvPr>
            <p:ph type="title"/>
          </p:nvPr>
        </p:nvSpPr>
        <p:spPr/>
        <p:txBody>
          <a:bodyPr/>
          <a:lstStyle/>
          <a:p>
            <a:pPr algn="ctr"/>
            <a:r>
              <a:rPr lang="en-ZW" dirty="0"/>
              <a:t>The Past </a:t>
            </a:r>
            <a:r>
              <a:rPr lang="en-ZW" dirty="0" err="1"/>
              <a:t>cont</a:t>
            </a:r>
            <a:r>
              <a:rPr lang="en-ZW" dirty="0"/>
              <a:t>….</a:t>
            </a:r>
          </a:p>
        </p:txBody>
      </p:sp>
      <p:sp>
        <p:nvSpPr>
          <p:cNvPr id="3" name="Content Placeholder 2">
            <a:extLst>
              <a:ext uri="{FF2B5EF4-FFF2-40B4-BE49-F238E27FC236}">
                <a16:creationId xmlns:a16="http://schemas.microsoft.com/office/drawing/2014/main" id="{7B92FF25-6D62-4233-8ED9-1AC23C27C285}"/>
              </a:ext>
            </a:extLst>
          </p:cNvPr>
          <p:cNvSpPr>
            <a:spLocks noGrp="1"/>
          </p:cNvSpPr>
          <p:nvPr>
            <p:ph idx="1"/>
          </p:nvPr>
        </p:nvSpPr>
        <p:spPr>
          <a:xfrm>
            <a:off x="2589212" y="1603513"/>
            <a:ext cx="8915400" cy="5062330"/>
          </a:xfrm>
        </p:spPr>
        <p:txBody>
          <a:bodyPr>
            <a:normAutofit/>
          </a:bodyPr>
          <a:lstStyle/>
          <a:p>
            <a:r>
              <a:rPr lang="en-ZW" b="1" dirty="0"/>
              <a:t>Zimbabwe …” Men This category was often divided into bachelors, monogamists and polygamists, but it is very rarely shown how wives were distributed within the latter category. After 1903 marriages were supposed to be registered and in 1904 NC Matobo recorded that out of 228 marriages in his District in that year, 118 were with a first wife, 69 with a second, 29 with a third, 6 with a fourth, 4 with a fifth, 1 with a sixth, and 1 with a seventh.</a:t>
            </a:r>
          </a:p>
          <a:p>
            <a:r>
              <a:rPr lang="en-ZW" b="1" dirty="0"/>
              <a:t>Married women As noted above, this category could include girls under 14 or 15 years of age and many widows. Between 1904 and 1921 girls seem to have begun to marry later.” </a:t>
            </a:r>
          </a:p>
          <a:p>
            <a:r>
              <a:rPr lang="en-ZW" b="1" dirty="0"/>
              <a:t>Source: Michigan State University Libraries ---</a:t>
            </a:r>
            <a:r>
              <a:rPr lang="en-ZW" b="1" i="1" dirty="0"/>
              <a:t>ZIMBABWEAN DEMOGRAPHY: EARLY COLONIAL DATA.. D N Beach --- Dept. of History: University of Zimbabwe (Zambesia:1990)</a:t>
            </a:r>
          </a:p>
          <a:p>
            <a:endParaRPr lang="en-ZW" dirty="0"/>
          </a:p>
        </p:txBody>
      </p:sp>
      <p:pic>
        <p:nvPicPr>
          <p:cNvPr id="4" name="Picture 3">
            <a:extLst>
              <a:ext uri="{FF2B5EF4-FFF2-40B4-BE49-F238E27FC236}">
                <a16:creationId xmlns:a16="http://schemas.microsoft.com/office/drawing/2014/main" id="{2AF135EF-B03C-4AF3-B337-6DA418447BD5}"/>
              </a:ext>
            </a:extLst>
          </p:cNvPr>
          <p:cNvPicPr>
            <a:picLocks noChangeAspect="1"/>
          </p:cNvPicPr>
          <p:nvPr/>
        </p:nvPicPr>
        <p:blipFill>
          <a:blip r:embed="rId2"/>
          <a:stretch>
            <a:fillRect/>
          </a:stretch>
        </p:blipFill>
        <p:spPr>
          <a:xfrm>
            <a:off x="10155702" y="5340520"/>
            <a:ext cx="2036298" cy="1497491"/>
          </a:xfrm>
          <a:prstGeom prst="rect">
            <a:avLst/>
          </a:prstGeom>
        </p:spPr>
      </p:pic>
    </p:spTree>
    <p:extLst>
      <p:ext uri="{BB962C8B-B14F-4D97-AF65-F5344CB8AC3E}">
        <p14:creationId xmlns:p14="http://schemas.microsoft.com/office/powerpoint/2010/main" val="57588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A92C-56F6-4D05-8A4A-E2A55BCCC3A0}"/>
              </a:ext>
            </a:extLst>
          </p:cNvPr>
          <p:cNvSpPr>
            <a:spLocks noGrp="1"/>
          </p:cNvSpPr>
          <p:nvPr>
            <p:ph type="title"/>
          </p:nvPr>
        </p:nvSpPr>
        <p:spPr>
          <a:xfrm>
            <a:off x="2592923" y="200041"/>
            <a:ext cx="8911687" cy="1280890"/>
          </a:xfrm>
        </p:spPr>
        <p:txBody>
          <a:bodyPr>
            <a:normAutofit/>
          </a:bodyPr>
          <a:lstStyle/>
          <a:p>
            <a:r>
              <a:rPr lang="en-ZW" dirty="0"/>
              <a:t>Key Indicators: Healthspan &amp; Lifespan</a:t>
            </a:r>
            <a:br>
              <a:rPr lang="en-ZW" dirty="0"/>
            </a:br>
            <a:endParaRPr lang="en-ZW" dirty="0"/>
          </a:p>
        </p:txBody>
      </p:sp>
      <p:graphicFrame>
        <p:nvGraphicFramePr>
          <p:cNvPr id="4" name="Content Placeholder 3">
            <a:extLst>
              <a:ext uri="{FF2B5EF4-FFF2-40B4-BE49-F238E27FC236}">
                <a16:creationId xmlns:a16="http://schemas.microsoft.com/office/drawing/2014/main" id="{62EB763A-CEC6-449C-9280-4E96D88B8AC4}"/>
              </a:ext>
            </a:extLst>
          </p:cNvPr>
          <p:cNvGraphicFramePr>
            <a:graphicFrameLocks noGrp="1"/>
          </p:cNvGraphicFramePr>
          <p:nvPr>
            <p:ph idx="1"/>
            <p:extLst>
              <p:ext uri="{D42A27DB-BD31-4B8C-83A1-F6EECF244321}">
                <p14:modId xmlns:p14="http://schemas.microsoft.com/office/powerpoint/2010/main" val="2049046338"/>
              </p:ext>
            </p:extLst>
          </p:nvPr>
        </p:nvGraphicFramePr>
        <p:xfrm>
          <a:off x="2341994" y="967410"/>
          <a:ext cx="9413547" cy="5552982"/>
        </p:xfrm>
        <a:graphic>
          <a:graphicData uri="http://schemas.openxmlformats.org/drawingml/2006/table">
            <a:tbl>
              <a:tblPr firstRow="1" bandRow="1">
                <a:tableStyleId>{5C22544A-7EE6-4342-B048-85BDC9FD1C3A}</a:tableStyleId>
              </a:tblPr>
              <a:tblGrid>
                <a:gridCol w="640606">
                  <a:extLst>
                    <a:ext uri="{9D8B030D-6E8A-4147-A177-3AD203B41FA5}">
                      <a16:colId xmlns:a16="http://schemas.microsoft.com/office/drawing/2014/main" val="2459145970"/>
                    </a:ext>
                  </a:extLst>
                </a:gridCol>
                <a:gridCol w="2782957">
                  <a:extLst>
                    <a:ext uri="{9D8B030D-6E8A-4147-A177-3AD203B41FA5}">
                      <a16:colId xmlns:a16="http://schemas.microsoft.com/office/drawing/2014/main" val="2129951464"/>
                    </a:ext>
                  </a:extLst>
                </a:gridCol>
                <a:gridCol w="3220278">
                  <a:extLst>
                    <a:ext uri="{9D8B030D-6E8A-4147-A177-3AD203B41FA5}">
                      <a16:colId xmlns:a16="http://schemas.microsoft.com/office/drawing/2014/main" val="3896240961"/>
                    </a:ext>
                  </a:extLst>
                </a:gridCol>
                <a:gridCol w="2769706">
                  <a:extLst>
                    <a:ext uri="{9D8B030D-6E8A-4147-A177-3AD203B41FA5}">
                      <a16:colId xmlns:a16="http://schemas.microsoft.com/office/drawing/2014/main" val="1370756161"/>
                    </a:ext>
                  </a:extLst>
                </a:gridCol>
              </a:tblGrid>
              <a:tr h="755051">
                <a:tc>
                  <a:txBody>
                    <a:bodyPr/>
                    <a:lstStyle/>
                    <a:p>
                      <a:r>
                        <a:rPr lang="en-ZW" dirty="0"/>
                        <a:t>No. </a:t>
                      </a:r>
                    </a:p>
                  </a:txBody>
                  <a:tcPr/>
                </a:tc>
                <a:tc>
                  <a:txBody>
                    <a:bodyPr/>
                    <a:lstStyle/>
                    <a:p>
                      <a:r>
                        <a:rPr lang="en-ZW" dirty="0"/>
                        <a:t>Indicator </a:t>
                      </a:r>
                    </a:p>
                  </a:txBody>
                  <a:tcPr/>
                </a:tc>
                <a:tc>
                  <a:txBody>
                    <a:bodyPr/>
                    <a:lstStyle/>
                    <a:p>
                      <a:r>
                        <a:rPr lang="en-ZW" dirty="0"/>
                        <a:t>Developing</a:t>
                      </a:r>
                    </a:p>
                  </a:txBody>
                  <a:tcPr/>
                </a:tc>
                <a:tc>
                  <a:txBody>
                    <a:bodyPr/>
                    <a:lstStyle/>
                    <a:p>
                      <a:r>
                        <a:rPr lang="en-ZW" dirty="0"/>
                        <a:t>Developed</a:t>
                      </a:r>
                    </a:p>
                  </a:txBody>
                  <a:tcPr/>
                </a:tc>
                <a:extLst>
                  <a:ext uri="{0D108BD9-81ED-4DB2-BD59-A6C34878D82A}">
                    <a16:rowId xmlns:a16="http://schemas.microsoft.com/office/drawing/2014/main" val="3055889937"/>
                  </a:ext>
                </a:extLst>
              </a:tr>
              <a:tr h="755051">
                <a:tc>
                  <a:txBody>
                    <a:bodyPr/>
                    <a:lstStyle/>
                    <a:p>
                      <a:r>
                        <a:rPr lang="en-ZW" dirty="0"/>
                        <a:t>1</a:t>
                      </a:r>
                    </a:p>
                  </a:txBody>
                  <a:tcPr/>
                </a:tc>
                <a:tc>
                  <a:txBody>
                    <a:bodyPr/>
                    <a:lstStyle/>
                    <a:p>
                      <a:r>
                        <a:rPr lang="en-ZW" dirty="0"/>
                        <a:t>Lengthy of Period when healthy (Cimas 2016), CDC 2017</a:t>
                      </a:r>
                    </a:p>
                  </a:txBody>
                  <a:tcPr/>
                </a:tc>
                <a:tc>
                  <a:txBody>
                    <a:bodyPr/>
                    <a:lstStyle/>
                    <a:p>
                      <a:r>
                        <a:rPr lang="en-ZW" dirty="0"/>
                        <a:t>4 months (on average 3 visits per year) - </a:t>
                      </a:r>
                      <a:r>
                        <a:rPr lang="en-ZW" dirty="0" err="1"/>
                        <a:t>Zim</a:t>
                      </a:r>
                      <a:endParaRPr lang="en-ZW" dirty="0"/>
                    </a:p>
                  </a:txBody>
                  <a:tcPr/>
                </a:tc>
                <a:tc>
                  <a:txBody>
                    <a:bodyPr/>
                    <a:lstStyle/>
                    <a:p>
                      <a:r>
                        <a:rPr lang="en-ZW" dirty="0"/>
                        <a:t>6 months (on average 2 visits per year() </a:t>
                      </a:r>
                    </a:p>
                  </a:txBody>
                  <a:tcPr/>
                </a:tc>
                <a:extLst>
                  <a:ext uri="{0D108BD9-81ED-4DB2-BD59-A6C34878D82A}">
                    <a16:rowId xmlns:a16="http://schemas.microsoft.com/office/drawing/2014/main" val="2052182480"/>
                  </a:ext>
                </a:extLst>
              </a:tr>
              <a:tr h="1220047">
                <a:tc>
                  <a:txBody>
                    <a:bodyPr/>
                    <a:lstStyle/>
                    <a:p>
                      <a:r>
                        <a:rPr lang="en-ZW" dirty="0"/>
                        <a:t>2</a:t>
                      </a:r>
                    </a:p>
                  </a:txBody>
                  <a:tcPr/>
                </a:tc>
                <a:tc>
                  <a:txBody>
                    <a:bodyPr/>
                    <a:lstStyle/>
                    <a:p>
                      <a:r>
                        <a:rPr lang="en-ZW" dirty="0"/>
                        <a:t>Life Expectancy (World Bank 2015</a:t>
                      </a:r>
                    </a:p>
                  </a:txBody>
                  <a:tcPr/>
                </a:tc>
                <a:tc>
                  <a:txBody>
                    <a:bodyPr/>
                    <a:lstStyle/>
                    <a:p>
                      <a:r>
                        <a:rPr lang="en-ZW" dirty="0"/>
                        <a:t>Males – 59 years, females 62 years (Average 60.5 years WHO, WB: 59,161 years) </a:t>
                      </a:r>
                    </a:p>
                  </a:txBody>
                  <a:tcPr/>
                </a:tc>
                <a:tc>
                  <a:txBody>
                    <a:bodyPr/>
                    <a:lstStyle/>
                    <a:p>
                      <a:r>
                        <a:rPr lang="en-ZW" dirty="0"/>
                        <a:t>Japan 83.84 years, UK 81,6 (82.8 women); USA 78,74</a:t>
                      </a:r>
                    </a:p>
                  </a:txBody>
                  <a:tcPr/>
                </a:tc>
                <a:extLst>
                  <a:ext uri="{0D108BD9-81ED-4DB2-BD59-A6C34878D82A}">
                    <a16:rowId xmlns:a16="http://schemas.microsoft.com/office/drawing/2014/main" val="2747616368"/>
                  </a:ext>
                </a:extLst>
              </a:tr>
              <a:tr h="969935">
                <a:tc>
                  <a:txBody>
                    <a:bodyPr/>
                    <a:lstStyle/>
                    <a:p>
                      <a:r>
                        <a:rPr lang="en-ZW" dirty="0"/>
                        <a:t>3</a:t>
                      </a:r>
                    </a:p>
                  </a:txBody>
                  <a:tcPr/>
                </a:tc>
                <a:tc>
                  <a:txBody>
                    <a:bodyPr/>
                    <a:lstStyle/>
                    <a:p>
                      <a:r>
                        <a:rPr lang="en-ZW" dirty="0"/>
                        <a:t>Fertility Rate: births per woman (WB 2015); ZDHS 2015 – </a:t>
                      </a:r>
                      <a:r>
                        <a:rPr lang="en-ZW" dirty="0" err="1"/>
                        <a:t>Zim</a:t>
                      </a:r>
                      <a:r>
                        <a:rPr lang="en-ZW" dirty="0"/>
                        <a:t> only</a:t>
                      </a:r>
                    </a:p>
                  </a:txBody>
                  <a:tcPr/>
                </a:tc>
                <a:tc>
                  <a:txBody>
                    <a:bodyPr/>
                    <a:lstStyle/>
                    <a:p>
                      <a:r>
                        <a:rPr lang="en-ZW" dirty="0" err="1"/>
                        <a:t>Zim</a:t>
                      </a:r>
                      <a:r>
                        <a:rPr lang="en-ZW" dirty="0"/>
                        <a:t> 3.8, Zambia 5.28, </a:t>
                      </a:r>
                      <a:r>
                        <a:rPr lang="en-ZW" dirty="0" err="1"/>
                        <a:t>Moz</a:t>
                      </a:r>
                      <a:r>
                        <a:rPr lang="en-ZW" dirty="0"/>
                        <a:t> 5.3, Nigeria 5.59, Senegal 5.03</a:t>
                      </a:r>
                    </a:p>
                  </a:txBody>
                  <a:tcPr/>
                </a:tc>
                <a:tc>
                  <a:txBody>
                    <a:bodyPr/>
                    <a:lstStyle/>
                    <a:p>
                      <a:r>
                        <a:rPr lang="en-ZW" dirty="0"/>
                        <a:t>UK 1.81, USA 1.84, Japan 1,46, Germany 1.55, India 2.4</a:t>
                      </a:r>
                    </a:p>
                  </a:txBody>
                  <a:tcPr/>
                </a:tc>
                <a:extLst>
                  <a:ext uri="{0D108BD9-81ED-4DB2-BD59-A6C34878D82A}">
                    <a16:rowId xmlns:a16="http://schemas.microsoft.com/office/drawing/2014/main" val="3318060554"/>
                  </a:ext>
                </a:extLst>
              </a:tr>
              <a:tr h="938498">
                <a:tc>
                  <a:txBody>
                    <a:bodyPr/>
                    <a:lstStyle/>
                    <a:p>
                      <a:r>
                        <a:rPr lang="en-ZW" dirty="0"/>
                        <a:t>4</a:t>
                      </a:r>
                    </a:p>
                  </a:txBody>
                  <a:tcPr/>
                </a:tc>
                <a:tc>
                  <a:txBody>
                    <a:bodyPr/>
                    <a:lstStyle/>
                    <a:p>
                      <a:r>
                        <a:rPr lang="en-ZW" dirty="0"/>
                        <a:t>Mortality Rate – Maternal (WHO 2015)</a:t>
                      </a:r>
                    </a:p>
                  </a:txBody>
                  <a:tcPr/>
                </a:tc>
                <a:tc>
                  <a:txBody>
                    <a:bodyPr/>
                    <a:lstStyle/>
                    <a:p>
                      <a:r>
                        <a:rPr lang="en-ZW" dirty="0" err="1"/>
                        <a:t>Zim</a:t>
                      </a:r>
                      <a:r>
                        <a:rPr lang="en-ZW" dirty="0"/>
                        <a:t> – 1980 – 90/100K 1990- 440/100K vs 2015 – 614/100K</a:t>
                      </a:r>
                    </a:p>
                  </a:txBody>
                  <a:tcPr/>
                </a:tc>
                <a:tc>
                  <a:txBody>
                    <a:bodyPr/>
                    <a:lstStyle/>
                    <a:p>
                      <a:endParaRPr lang="en-ZW" dirty="0"/>
                    </a:p>
                  </a:txBody>
                  <a:tcPr/>
                </a:tc>
                <a:extLst>
                  <a:ext uri="{0D108BD9-81ED-4DB2-BD59-A6C34878D82A}">
                    <a16:rowId xmlns:a16="http://schemas.microsoft.com/office/drawing/2014/main" val="22174818"/>
                  </a:ext>
                </a:extLst>
              </a:tr>
              <a:tr h="755051">
                <a:tc>
                  <a:txBody>
                    <a:bodyPr/>
                    <a:lstStyle/>
                    <a:p>
                      <a:r>
                        <a:rPr lang="en-ZW" dirty="0"/>
                        <a:t>5</a:t>
                      </a:r>
                    </a:p>
                  </a:txBody>
                  <a:tcPr/>
                </a:tc>
                <a:tc>
                  <a:txBody>
                    <a:bodyPr/>
                    <a:lstStyle/>
                    <a:p>
                      <a:r>
                        <a:rPr lang="en-ZW" dirty="0"/>
                        <a:t>Infant Mortality Rate (ZDHS 2015)</a:t>
                      </a:r>
                    </a:p>
                  </a:txBody>
                  <a:tcPr/>
                </a:tc>
                <a:tc>
                  <a:txBody>
                    <a:bodyPr/>
                    <a:lstStyle/>
                    <a:p>
                      <a:r>
                        <a:rPr lang="en-ZW" dirty="0"/>
                        <a:t>50 deaths/1000 - </a:t>
                      </a:r>
                      <a:r>
                        <a:rPr lang="en-ZW" dirty="0" err="1"/>
                        <a:t>Zim</a:t>
                      </a:r>
                      <a:endParaRPr lang="en-ZW" dirty="0"/>
                    </a:p>
                  </a:txBody>
                  <a:tcPr/>
                </a:tc>
                <a:tc>
                  <a:txBody>
                    <a:bodyPr/>
                    <a:lstStyle/>
                    <a:p>
                      <a:r>
                        <a:rPr lang="en-ZW" dirty="0"/>
                        <a:t>UK – 3.7/1000</a:t>
                      </a:r>
                    </a:p>
                  </a:txBody>
                  <a:tcPr/>
                </a:tc>
                <a:extLst>
                  <a:ext uri="{0D108BD9-81ED-4DB2-BD59-A6C34878D82A}">
                    <a16:rowId xmlns:a16="http://schemas.microsoft.com/office/drawing/2014/main" val="714638928"/>
                  </a:ext>
                </a:extLst>
              </a:tr>
            </a:tbl>
          </a:graphicData>
        </a:graphic>
      </p:graphicFrame>
      <p:pic>
        <p:nvPicPr>
          <p:cNvPr id="5" name="Picture 4">
            <a:extLst>
              <a:ext uri="{FF2B5EF4-FFF2-40B4-BE49-F238E27FC236}">
                <a16:creationId xmlns:a16="http://schemas.microsoft.com/office/drawing/2014/main" id="{DB5D275A-1AC0-4ACD-A9F8-7BFC5BC41511}"/>
              </a:ext>
            </a:extLst>
          </p:cNvPr>
          <p:cNvPicPr>
            <a:picLocks noChangeAspect="1"/>
          </p:cNvPicPr>
          <p:nvPr/>
        </p:nvPicPr>
        <p:blipFill>
          <a:blip r:embed="rId2"/>
          <a:stretch>
            <a:fillRect/>
          </a:stretch>
        </p:blipFill>
        <p:spPr>
          <a:xfrm>
            <a:off x="10486461" y="5635941"/>
            <a:ext cx="2036298" cy="1497491"/>
          </a:xfrm>
          <a:prstGeom prst="rect">
            <a:avLst/>
          </a:prstGeom>
        </p:spPr>
      </p:pic>
    </p:spTree>
    <p:extLst>
      <p:ext uri="{BB962C8B-B14F-4D97-AF65-F5344CB8AC3E}">
        <p14:creationId xmlns:p14="http://schemas.microsoft.com/office/powerpoint/2010/main" val="22839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A92C-56F6-4D05-8A4A-E2A55BCCC3A0}"/>
              </a:ext>
            </a:extLst>
          </p:cNvPr>
          <p:cNvSpPr>
            <a:spLocks noGrp="1"/>
          </p:cNvSpPr>
          <p:nvPr>
            <p:ph type="title"/>
          </p:nvPr>
        </p:nvSpPr>
        <p:spPr/>
        <p:txBody>
          <a:bodyPr>
            <a:normAutofit fontScale="90000"/>
          </a:bodyPr>
          <a:lstStyle/>
          <a:p>
            <a:r>
              <a:rPr lang="en-ZW" dirty="0"/>
              <a:t>Key Indicators: Healthspan &amp; Lifespan Cont...WB</a:t>
            </a:r>
            <a:br>
              <a:rPr lang="en-ZW" dirty="0"/>
            </a:br>
            <a:endParaRPr lang="en-ZW" dirty="0"/>
          </a:p>
        </p:txBody>
      </p:sp>
      <p:sp>
        <p:nvSpPr>
          <p:cNvPr id="6" name="Content Placeholder 5">
            <a:extLst>
              <a:ext uri="{FF2B5EF4-FFF2-40B4-BE49-F238E27FC236}">
                <a16:creationId xmlns:a16="http://schemas.microsoft.com/office/drawing/2014/main" id="{3B7D95A2-4E60-41E3-9485-62B503BB087C}"/>
              </a:ext>
            </a:extLst>
          </p:cNvPr>
          <p:cNvSpPr>
            <a:spLocks noGrp="1"/>
          </p:cNvSpPr>
          <p:nvPr>
            <p:ph sz="half" idx="1"/>
          </p:nvPr>
        </p:nvSpPr>
        <p:spPr/>
        <p:txBody>
          <a:bodyPr/>
          <a:lstStyle/>
          <a:p>
            <a:pPr marL="0" indent="0">
              <a:buNone/>
            </a:pPr>
            <a:endParaRPr lang="en-ZW" dirty="0"/>
          </a:p>
          <a:p>
            <a:endParaRPr lang="en-ZW" dirty="0"/>
          </a:p>
        </p:txBody>
      </p:sp>
      <p:pic>
        <p:nvPicPr>
          <p:cNvPr id="9" name="Content Placeholder 8">
            <a:extLst>
              <a:ext uri="{FF2B5EF4-FFF2-40B4-BE49-F238E27FC236}">
                <a16:creationId xmlns:a16="http://schemas.microsoft.com/office/drawing/2014/main" id="{0A6C7AB5-932F-4DC0-88FE-FB3B54D15C38}"/>
              </a:ext>
            </a:extLst>
          </p:cNvPr>
          <p:cNvPicPr>
            <a:picLocks noGrp="1" noChangeAspect="1"/>
          </p:cNvPicPr>
          <p:nvPr>
            <p:ph sz="half" idx="2"/>
          </p:nvPr>
        </p:nvPicPr>
        <p:blipFill>
          <a:blip r:embed="rId2"/>
          <a:stretch>
            <a:fillRect/>
          </a:stretch>
        </p:blipFill>
        <p:spPr>
          <a:xfrm>
            <a:off x="1803449" y="1758462"/>
            <a:ext cx="4313238" cy="4423263"/>
          </a:xfrm>
        </p:spPr>
      </p:pic>
      <p:pic>
        <p:nvPicPr>
          <p:cNvPr id="11" name="Picture 10">
            <a:extLst>
              <a:ext uri="{FF2B5EF4-FFF2-40B4-BE49-F238E27FC236}">
                <a16:creationId xmlns:a16="http://schemas.microsoft.com/office/drawing/2014/main" id="{72BBA161-16B3-4079-A22A-17E89ECC0FE9}"/>
              </a:ext>
            </a:extLst>
          </p:cNvPr>
          <p:cNvPicPr>
            <a:picLocks noChangeAspect="1"/>
          </p:cNvPicPr>
          <p:nvPr/>
        </p:nvPicPr>
        <p:blipFill>
          <a:blip r:embed="rId3"/>
          <a:stretch>
            <a:fillRect/>
          </a:stretch>
        </p:blipFill>
        <p:spPr>
          <a:xfrm>
            <a:off x="6257632" y="1758462"/>
            <a:ext cx="5810250" cy="4423263"/>
          </a:xfrm>
          <a:prstGeom prst="rect">
            <a:avLst/>
          </a:prstGeom>
        </p:spPr>
      </p:pic>
      <p:pic>
        <p:nvPicPr>
          <p:cNvPr id="7" name="Picture 6">
            <a:extLst>
              <a:ext uri="{FF2B5EF4-FFF2-40B4-BE49-F238E27FC236}">
                <a16:creationId xmlns:a16="http://schemas.microsoft.com/office/drawing/2014/main" id="{5C8AB70E-E486-459E-AA2D-67E3B3B852E6}"/>
              </a:ext>
            </a:extLst>
          </p:cNvPr>
          <p:cNvPicPr>
            <a:picLocks noChangeAspect="1"/>
          </p:cNvPicPr>
          <p:nvPr/>
        </p:nvPicPr>
        <p:blipFill>
          <a:blip r:embed="rId4"/>
          <a:stretch>
            <a:fillRect/>
          </a:stretch>
        </p:blipFill>
        <p:spPr>
          <a:xfrm>
            <a:off x="10155702" y="5432979"/>
            <a:ext cx="2036298" cy="1497491"/>
          </a:xfrm>
          <a:prstGeom prst="rect">
            <a:avLst/>
          </a:prstGeom>
        </p:spPr>
      </p:pic>
    </p:spTree>
    <p:extLst>
      <p:ext uri="{BB962C8B-B14F-4D97-AF65-F5344CB8AC3E}">
        <p14:creationId xmlns:p14="http://schemas.microsoft.com/office/powerpoint/2010/main" val="183621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614</TotalTime>
  <Words>1539</Words>
  <Application>Microsoft Office PowerPoint</Application>
  <PresentationFormat>Widescreen</PresentationFormat>
  <Paragraphs>160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Wisp</vt:lpstr>
      <vt:lpstr>INSURANCE INSTITUTE OF ZIMBABWE WINTER SCHOOL – TROUTBECK NYANGA  21 – 23 AUGUST 2017  Topic: “The Future of Healthspan and Lifespan – Emerging Developments in Living Benefits”</vt:lpstr>
      <vt:lpstr>OVERVIEW </vt:lpstr>
      <vt:lpstr>PowerPoint Presentation</vt:lpstr>
      <vt:lpstr>Definitions </vt:lpstr>
      <vt:lpstr>The Future as I see it – Developed and Developing World (Africa)  </vt:lpstr>
      <vt:lpstr>The Past </vt:lpstr>
      <vt:lpstr>The Past cont….</vt:lpstr>
      <vt:lpstr>Key Indicators: Healthspan &amp; Lifespan </vt:lpstr>
      <vt:lpstr>Key Indicators: Healthspan &amp; Lifespan Cont...WB </vt:lpstr>
      <vt:lpstr>Key Indicators: Healthspan &amp; Lifespan Cont... </vt:lpstr>
      <vt:lpstr>The Dilemma </vt:lpstr>
      <vt:lpstr>The Dilemma Cont…..</vt:lpstr>
      <vt:lpstr>The Dilemma Cont…..</vt:lpstr>
      <vt:lpstr>Emerging Developments </vt:lpstr>
      <vt:lpstr>The Future as I saw it – Developed and Developing World …..am I still correct?  </vt:lpstr>
      <vt:lpstr>The Ideal Future   …. US Census Bureau is seeing with a different lense</vt:lpstr>
      <vt:lpstr>The Ideal Future   …. The Insurer’s Role…in Zimbabwe</vt:lpstr>
      <vt:lpstr>Ideal Future …… Can we ignore this? 17 MDGs</vt:lpstr>
      <vt:lpstr>Recommendations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INSTITUTE OF ZIMBABWE WINTER SCHOOL – TROUTBECK NYANGA  21 – 23 AUGUST 2017  The Future of Helthspan and Lifespan – Emerging Developments in Living Benefits</dc:title>
  <dc:creator>Washington Madziwadondo</dc:creator>
  <cp:lastModifiedBy>DELL</cp:lastModifiedBy>
  <cp:revision>63</cp:revision>
  <dcterms:created xsi:type="dcterms:W3CDTF">2017-08-19T20:44:57Z</dcterms:created>
  <dcterms:modified xsi:type="dcterms:W3CDTF">2017-08-21T08:16:14Z</dcterms:modified>
</cp:coreProperties>
</file>