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45" r:id="rId1"/>
    <p:sldMasterId id="2147484460" r:id="rId2"/>
  </p:sldMasterIdLst>
  <p:notesMasterIdLst>
    <p:notesMasterId r:id="rId30"/>
  </p:notesMasterIdLst>
  <p:handoutMasterIdLst>
    <p:handoutMasterId r:id="rId31"/>
  </p:handoutMasterIdLst>
  <p:sldIdLst>
    <p:sldId id="256" r:id="rId3"/>
    <p:sldId id="343" r:id="rId4"/>
    <p:sldId id="357" r:id="rId5"/>
    <p:sldId id="366" r:id="rId6"/>
    <p:sldId id="360" r:id="rId7"/>
    <p:sldId id="367" r:id="rId8"/>
    <p:sldId id="337" r:id="rId9"/>
    <p:sldId id="365" r:id="rId10"/>
    <p:sldId id="368" r:id="rId11"/>
    <p:sldId id="351" r:id="rId12"/>
    <p:sldId id="369" r:id="rId13"/>
    <p:sldId id="361" r:id="rId14"/>
    <p:sldId id="362" r:id="rId15"/>
    <p:sldId id="363" r:id="rId16"/>
    <p:sldId id="325" r:id="rId17"/>
    <p:sldId id="364" r:id="rId18"/>
    <p:sldId id="370" r:id="rId19"/>
    <p:sldId id="374" r:id="rId20"/>
    <p:sldId id="371" r:id="rId21"/>
    <p:sldId id="302" r:id="rId22"/>
    <p:sldId id="309" r:id="rId23"/>
    <p:sldId id="310" r:id="rId24"/>
    <p:sldId id="312" r:id="rId25"/>
    <p:sldId id="373" r:id="rId26"/>
    <p:sldId id="372" r:id="rId27"/>
    <p:sldId id="355" r:id="rId28"/>
    <p:sldId id="342" r:id="rId29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E5F9230-35D9-40BF-92E4-C42D3C9D57DB}">
          <p14:sldIdLst>
            <p14:sldId id="256"/>
            <p14:sldId id="343"/>
            <p14:sldId id="357"/>
            <p14:sldId id="366"/>
            <p14:sldId id="360"/>
            <p14:sldId id="367"/>
            <p14:sldId id="337"/>
            <p14:sldId id="365"/>
            <p14:sldId id="368"/>
            <p14:sldId id="351"/>
            <p14:sldId id="369"/>
            <p14:sldId id="361"/>
            <p14:sldId id="362"/>
            <p14:sldId id="363"/>
            <p14:sldId id="325"/>
            <p14:sldId id="364"/>
            <p14:sldId id="370"/>
            <p14:sldId id="374"/>
            <p14:sldId id="371"/>
          </p14:sldIdLst>
        </p14:section>
        <p14:section name="Untitled Section" id="{38186104-8BB7-44DA-9EA6-83752B34F4D9}">
          <p14:sldIdLst>
            <p14:sldId id="302"/>
            <p14:sldId id="309"/>
            <p14:sldId id="310"/>
            <p14:sldId id="312"/>
            <p14:sldId id="373"/>
            <p14:sldId id="372"/>
            <p14:sldId id="355"/>
            <p14:sldId id="34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99" autoAdjust="0"/>
    <p:restoredTop sz="82421" autoAdjust="0"/>
  </p:normalViewPr>
  <p:slideViewPr>
    <p:cSldViewPr snapToGrid="0">
      <p:cViewPr varScale="1">
        <p:scale>
          <a:sx n="61" d="100"/>
          <a:sy n="61" d="100"/>
        </p:scale>
        <p:origin x="4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F24359-8F98-400A-98FF-DABD4D54A086}" type="doc">
      <dgm:prSet loTypeId="urn:microsoft.com/office/officeart/2008/layout/VerticalCurvedList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90667DE-7A1F-4BAD-B4AF-06A378CB3B3F}">
      <dgm:prSet custT="1"/>
      <dgm:spPr/>
      <dgm:t>
        <a:bodyPr/>
        <a:lstStyle/>
        <a:p>
          <a:r>
            <a:rPr lang="en-US" sz="4500" b="1" dirty="0" smtClean="0">
              <a:latin typeface="Garamond" panose="02020404030301010803" pitchFamily="18" charset="0"/>
              <a:cs typeface="Calibri" pitchFamily="34" charset="0"/>
            </a:rPr>
            <a:t> </a:t>
          </a:r>
          <a:r>
            <a:rPr lang="en-US" sz="4500" b="1" dirty="0" smtClean="0">
              <a:solidFill>
                <a:schemeClr val="tx1"/>
              </a:solidFill>
              <a:latin typeface="Garamond" panose="02020404030301010803" pitchFamily="18" charset="0"/>
              <a:cs typeface="Calibri" pitchFamily="34" charset="0"/>
            </a:rPr>
            <a:t>Introduction</a:t>
          </a:r>
          <a:endParaRPr lang="en-US" sz="2900" b="1" dirty="0" smtClean="0">
            <a:solidFill>
              <a:schemeClr val="tx1"/>
            </a:solidFill>
            <a:latin typeface="Garamond" panose="02020404030301010803" pitchFamily="18" charset="0"/>
            <a:cs typeface="Calibri" pitchFamily="34" charset="0"/>
          </a:endParaRPr>
        </a:p>
      </dgm:t>
    </dgm:pt>
    <dgm:pt modelId="{BEF6A6C1-7B34-4A61-B2FA-68323459059E}" type="parTrans" cxnId="{06026439-7845-41B4-A4F7-E47CE3668D62}">
      <dgm:prSet/>
      <dgm:spPr/>
      <dgm:t>
        <a:bodyPr/>
        <a:lstStyle/>
        <a:p>
          <a:endParaRPr lang="en-ZW"/>
        </a:p>
      </dgm:t>
    </dgm:pt>
    <dgm:pt modelId="{A7B75A68-A988-4BDB-B50A-E3361517AB06}" type="sibTrans" cxnId="{06026439-7845-41B4-A4F7-E47CE3668D62}">
      <dgm:prSet/>
      <dgm:spPr/>
      <dgm:t>
        <a:bodyPr/>
        <a:lstStyle/>
        <a:p>
          <a:endParaRPr lang="en-ZW"/>
        </a:p>
      </dgm:t>
    </dgm:pt>
    <dgm:pt modelId="{2EDFDBBE-08F9-446F-88F9-55DA1E33F4B8}">
      <dgm:prSet custT="1"/>
      <dgm:spPr/>
      <dgm:t>
        <a:bodyPr/>
        <a:lstStyle/>
        <a:p>
          <a:r>
            <a:rPr lang="en-GB" sz="2900" b="1" dirty="0" smtClean="0">
              <a:latin typeface="Garamond" panose="02020404030301010803" pitchFamily="18" charset="0"/>
              <a:cs typeface="Calibri" pitchFamily="34" charset="0"/>
            </a:rPr>
            <a:t> </a:t>
          </a:r>
          <a:r>
            <a:rPr lang="en-GB" sz="4500" b="1" dirty="0" smtClean="0">
              <a:solidFill>
                <a:schemeClr val="tx1"/>
              </a:solidFill>
              <a:latin typeface="Garamond" panose="02020404030301010803" pitchFamily="18" charset="0"/>
              <a:cs typeface="Calibri" pitchFamily="34" charset="0"/>
            </a:rPr>
            <a:t>World Insurance Outlook                       </a:t>
          </a:r>
          <a:endParaRPr lang="en-ZW" sz="4500" b="1" dirty="0">
            <a:solidFill>
              <a:schemeClr val="tx1"/>
            </a:solidFill>
            <a:latin typeface="Garamond" panose="02020404030301010803" pitchFamily="18" charset="0"/>
            <a:cs typeface="Calibri" pitchFamily="34" charset="0"/>
          </a:endParaRPr>
        </a:p>
      </dgm:t>
    </dgm:pt>
    <dgm:pt modelId="{0306844C-42FA-4295-9C67-2CF5A56DBC50}" type="parTrans" cxnId="{0030E266-FE78-44ED-8E36-52E8095A2883}">
      <dgm:prSet/>
      <dgm:spPr/>
      <dgm:t>
        <a:bodyPr/>
        <a:lstStyle/>
        <a:p>
          <a:endParaRPr lang="en-ZW"/>
        </a:p>
      </dgm:t>
    </dgm:pt>
    <dgm:pt modelId="{66F62653-1163-4ECB-BE1D-1BBB42D35F47}" type="sibTrans" cxnId="{0030E266-FE78-44ED-8E36-52E8095A2883}">
      <dgm:prSet/>
      <dgm:spPr/>
      <dgm:t>
        <a:bodyPr/>
        <a:lstStyle/>
        <a:p>
          <a:endParaRPr lang="en-ZW"/>
        </a:p>
      </dgm:t>
    </dgm:pt>
    <dgm:pt modelId="{298E0FE8-18FB-4CC8-A6C3-77AE5A0A53EE}">
      <dgm:prSet custT="1"/>
      <dgm:spPr/>
      <dgm:t>
        <a:bodyPr/>
        <a:lstStyle/>
        <a:p>
          <a:r>
            <a:rPr lang="en-ZW" sz="4000" b="1" dirty="0" smtClean="0">
              <a:solidFill>
                <a:schemeClr val="tx1"/>
              </a:solidFill>
              <a:latin typeface="Garamond" pitchFamily="18" charset="0"/>
            </a:rPr>
            <a:t>Zimbabwe Insurance Outlook</a:t>
          </a:r>
        </a:p>
      </dgm:t>
    </dgm:pt>
    <dgm:pt modelId="{1DA9965D-A8E5-4656-AAB2-EC65FC1964A4}" type="parTrans" cxnId="{0643D337-B18A-4590-8942-A26ACE88D4F5}">
      <dgm:prSet/>
      <dgm:spPr/>
      <dgm:t>
        <a:bodyPr/>
        <a:lstStyle/>
        <a:p>
          <a:endParaRPr lang="en-ZW"/>
        </a:p>
      </dgm:t>
    </dgm:pt>
    <dgm:pt modelId="{DD6BED40-6CCE-4175-8FC0-9E6BC38BD99A}" type="sibTrans" cxnId="{0643D337-B18A-4590-8942-A26ACE88D4F5}">
      <dgm:prSet/>
      <dgm:spPr/>
      <dgm:t>
        <a:bodyPr/>
        <a:lstStyle/>
        <a:p>
          <a:endParaRPr lang="en-ZW"/>
        </a:p>
      </dgm:t>
    </dgm:pt>
    <dgm:pt modelId="{C1AA25C2-D66F-4F24-9E9C-8EF5336C9B19}">
      <dgm:prSet custT="1"/>
      <dgm:spPr/>
      <dgm:t>
        <a:bodyPr/>
        <a:lstStyle/>
        <a:p>
          <a:r>
            <a:rPr lang="en-ZW" sz="4000" b="1" dirty="0" smtClean="0">
              <a:solidFill>
                <a:schemeClr val="tx1"/>
              </a:solidFill>
              <a:latin typeface="Garamond" pitchFamily="18" charset="0"/>
            </a:rPr>
            <a:t>Way Forward</a:t>
          </a:r>
        </a:p>
      </dgm:t>
    </dgm:pt>
    <dgm:pt modelId="{3E6A01FA-3D57-48EC-830D-A00AD2E1EC45}" type="parTrans" cxnId="{AA6F839F-6627-44A2-A875-0DDE19B7B602}">
      <dgm:prSet/>
      <dgm:spPr/>
      <dgm:t>
        <a:bodyPr/>
        <a:lstStyle/>
        <a:p>
          <a:endParaRPr lang="en-ZW"/>
        </a:p>
      </dgm:t>
    </dgm:pt>
    <dgm:pt modelId="{0BCD1EF3-CFAD-4DBB-8C24-D432C98E8BC5}" type="sibTrans" cxnId="{AA6F839F-6627-44A2-A875-0DDE19B7B602}">
      <dgm:prSet/>
      <dgm:spPr/>
      <dgm:t>
        <a:bodyPr/>
        <a:lstStyle/>
        <a:p>
          <a:endParaRPr lang="en-ZW"/>
        </a:p>
      </dgm:t>
    </dgm:pt>
    <dgm:pt modelId="{54D5DEC8-79C0-4785-8F82-9ECE0D53ED74}" type="pres">
      <dgm:prSet presAssocID="{B8F24359-8F98-400A-98FF-DABD4D54A08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ZW"/>
        </a:p>
      </dgm:t>
    </dgm:pt>
    <dgm:pt modelId="{E5D07AF4-DE67-496A-91F7-35136DF16FEE}" type="pres">
      <dgm:prSet presAssocID="{B8F24359-8F98-400A-98FF-DABD4D54A086}" presName="Name1" presStyleCnt="0"/>
      <dgm:spPr/>
    </dgm:pt>
    <dgm:pt modelId="{70444C7A-1604-4A42-A2ED-510BABB53992}" type="pres">
      <dgm:prSet presAssocID="{B8F24359-8F98-400A-98FF-DABD4D54A086}" presName="cycle" presStyleCnt="0"/>
      <dgm:spPr/>
    </dgm:pt>
    <dgm:pt modelId="{6E0BA61E-944B-4A2C-B20A-0CFE5A4FEFA1}" type="pres">
      <dgm:prSet presAssocID="{B8F24359-8F98-400A-98FF-DABD4D54A086}" presName="srcNode" presStyleLbl="node1" presStyleIdx="0" presStyleCnt="4"/>
      <dgm:spPr/>
    </dgm:pt>
    <dgm:pt modelId="{E00FDFFA-B91F-43A0-978A-C44A83987B26}" type="pres">
      <dgm:prSet presAssocID="{B8F24359-8F98-400A-98FF-DABD4D54A086}" presName="conn" presStyleLbl="parChTrans1D2" presStyleIdx="0" presStyleCnt="1"/>
      <dgm:spPr/>
      <dgm:t>
        <a:bodyPr/>
        <a:lstStyle/>
        <a:p>
          <a:endParaRPr lang="en-ZW"/>
        </a:p>
      </dgm:t>
    </dgm:pt>
    <dgm:pt modelId="{40FABBF5-F666-45DC-8455-0D72F6BCAC33}" type="pres">
      <dgm:prSet presAssocID="{B8F24359-8F98-400A-98FF-DABD4D54A086}" presName="extraNode" presStyleLbl="node1" presStyleIdx="0" presStyleCnt="4"/>
      <dgm:spPr/>
    </dgm:pt>
    <dgm:pt modelId="{9BD1D543-09BA-44C5-9711-CD804F59BD7B}" type="pres">
      <dgm:prSet presAssocID="{B8F24359-8F98-400A-98FF-DABD4D54A086}" presName="dstNode" presStyleLbl="node1" presStyleIdx="0" presStyleCnt="4"/>
      <dgm:spPr/>
    </dgm:pt>
    <dgm:pt modelId="{382BEEA1-65F8-455F-9F80-6A53C787BF5F}" type="pres">
      <dgm:prSet presAssocID="{190667DE-7A1F-4BAD-B4AF-06A378CB3B3F}" presName="text_1" presStyleLbl="node1" presStyleIdx="0" presStyleCnt="4" custLinFactNeighborX="2493" custLinFactNeighborY="-10048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5D82F65A-6B85-4DBF-8EFA-A5AFCD70DDA1}" type="pres">
      <dgm:prSet presAssocID="{190667DE-7A1F-4BAD-B4AF-06A378CB3B3F}" presName="accent_1" presStyleCnt="0"/>
      <dgm:spPr/>
    </dgm:pt>
    <dgm:pt modelId="{AFBD9512-30DB-461E-BF7E-D3F2F89371F3}" type="pres">
      <dgm:prSet presAssocID="{190667DE-7A1F-4BAD-B4AF-06A378CB3B3F}" presName="accentRepeatNode" presStyleLbl="solidFgAcc1" presStyleIdx="0" presStyleCnt="4"/>
      <dgm:spPr/>
    </dgm:pt>
    <dgm:pt modelId="{9AFCB2B1-A3CA-4208-B0DC-63FF153F71B6}" type="pres">
      <dgm:prSet presAssocID="{2EDFDBBE-08F9-446F-88F9-55DA1E33F4B8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DBD0EC1D-A982-4412-9A58-638D2563E599}" type="pres">
      <dgm:prSet presAssocID="{2EDFDBBE-08F9-446F-88F9-55DA1E33F4B8}" presName="accent_2" presStyleCnt="0"/>
      <dgm:spPr/>
    </dgm:pt>
    <dgm:pt modelId="{E9A1AEB2-99EA-41B3-8857-CA0806502435}" type="pres">
      <dgm:prSet presAssocID="{2EDFDBBE-08F9-446F-88F9-55DA1E33F4B8}" presName="accentRepeatNode" presStyleLbl="solidFgAcc1" presStyleIdx="1" presStyleCnt="4"/>
      <dgm:spPr/>
    </dgm:pt>
    <dgm:pt modelId="{7E0A2671-5B9D-4835-92C6-38A2FB75A229}" type="pres">
      <dgm:prSet presAssocID="{298E0FE8-18FB-4CC8-A6C3-77AE5A0A53EE}" presName="text_3" presStyleLbl="node1" presStyleIdx="2" presStyleCnt="4" custScaleX="102688" custScaleY="118618" custLinFactNeighborX="-323" custLinFactNeighborY="-5457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F88CBB06-A046-4F78-895C-75F2C45EC5DF}" type="pres">
      <dgm:prSet presAssocID="{298E0FE8-18FB-4CC8-A6C3-77AE5A0A53EE}" presName="accent_3" presStyleCnt="0"/>
      <dgm:spPr/>
    </dgm:pt>
    <dgm:pt modelId="{F8C07CC4-B093-41CE-B354-03FA487BF42A}" type="pres">
      <dgm:prSet presAssocID="{298E0FE8-18FB-4CC8-A6C3-77AE5A0A53EE}" presName="accentRepeatNode" presStyleLbl="solidFgAcc1" presStyleIdx="2" presStyleCnt="4"/>
      <dgm:spPr/>
    </dgm:pt>
    <dgm:pt modelId="{66D562C6-0DDA-4D7A-832B-3626EF42C887}" type="pres">
      <dgm:prSet presAssocID="{C1AA25C2-D66F-4F24-9E9C-8EF5336C9B19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898459-9431-4A03-BFDB-0B6D53A18728}" type="pres">
      <dgm:prSet presAssocID="{C1AA25C2-D66F-4F24-9E9C-8EF5336C9B19}" presName="accent_4" presStyleCnt="0"/>
      <dgm:spPr/>
    </dgm:pt>
    <dgm:pt modelId="{92FEAEB9-815A-446B-8EB8-41429BC8B7C6}" type="pres">
      <dgm:prSet presAssocID="{C1AA25C2-D66F-4F24-9E9C-8EF5336C9B19}" presName="accentRepeatNode" presStyleLbl="solidFgAcc1" presStyleIdx="3" presStyleCnt="4"/>
      <dgm:spPr/>
    </dgm:pt>
  </dgm:ptLst>
  <dgm:cxnLst>
    <dgm:cxn modelId="{9E59443D-FEFB-4982-AC11-2F1CB52F17A2}" type="presOf" srcId="{2EDFDBBE-08F9-446F-88F9-55DA1E33F4B8}" destId="{9AFCB2B1-A3CA-4208-B0DC-63FF153F71B6}" srcOrd="0" destOrd="0" presId="urn:microsoft.com/office/officeart/2008/layout/VerticalCurvedList"/>
    <dgm:cxn modelId="{AA6F839F-6627-44A2-A875-0DDE19B7B602}" srcId="{B8F24359-8F98-400A-98FF-DABD4D54A086}" destId="{C1AA25C2-D66F-4F24-9E9C-8EF5336C9B19}" srcOrd="3" destOrd="0" parTransId="{3E6A01FA-3D57-48EC-830D-A00AD2E1EC45}" sibTransId="{0BCD1EF3-CFAD-4DBB-8C24-D432C98E8BC5}"/>
    <dgm:cxn modelId="{0030E266-FE78-44ED-8E36-52E8095A2883}" srcId="{B8F24359-8F98-400A-98FF-DABD4D54A086}" destId="{2EDFDBBE-08F9-446F-88F9-55DA1E33F4B8}" srcOrd="1" destOrd="0" parTransId="{0306844C-42FA-4295-9C67-2CF5A56DBC50}" sibTransId="{66F62653-1163-4ECB-BE1D-1BBB42D35F47}"/>
    <dgm:cxn modelId="{BB7C913C-3E41-4C16-86B6-AFE7F1A27B31}" type="presOf" srcId="{190667DE-7A1F-4BAD-B4AF-06A378CB3B3F}" destId="{382BEEA1-65F8-455F-9F80-6A53C787BF5F}" srcOrd="0" destOrd="0" presId="urn:microsoft.com/office/officeart/2008/layout/VerticalCurvedList"/>
    <dgm:cxn modelId="{0643D337-B18A-4590-8942-A26ACE88D4F5}" srcId="{B8F24359-8F98-400A-98FF-DABD4D54A086}" destId="{298E0FE8-18FB-4CC8-A6C3-77AE5A0A53EE}" srcOrd="2" destOrd="0" parTransId="{1DA9965D-A8E5-4656-AAB2-EC65FC1964A4}" sibTransId="{DD6BED40-6CCE-4175-8FC0-9E6BC38BD99A}"/>
    <dgm:cxn modelId="{9156AC6F-0C98-4B4D-91B3-1A6315F58A30}" type="presOf" srcId="{A7B75A68-A988-4BDB-B50A-E3361517AB06}" destId="{E00FDFFA-B91F-43A0-978A-C44A83987B26}" srcOrd="0" destOrd="0" presId="urn:microsoft.com/office/officeart/2008/layout/VerticalCurvedList"/>
    <dgm:cxn modelId="{41C89ABA-7A4F-46DB-A686-13BD2AD5E79B}" type="presOf" srcId="{C1AA25C2-D66F-4F24-9E9C-8EF5336C9B19}" destId="{66D562C6-0DDA-4D7A-832B-3626EF42C887}" srcOrd="0" destOrd="0" presId="urn:microsoft.com/office/officeart/2008/layout/VerticalCurvedList"/>
    <dgm:cxn modelId="{06026439-7845-41B4-A4F7-E47CE3668D62}" srcId="{B8F24359-8F98-400A-98FF-DABD4D54A086}" destId="{190667DE-7A1F-4BAD-B4AF-06A378CB3B3F}" srcOrd="0" destOrd="0" parTransId="{BEF6A6C1-7B34-4A61-B2FA-68323459059E}" sibTransId="{A7B75A68-A988-4BDB-B50A-E3361517AB06}"/>
    <dgm:cxn modelId="{D04EC367-C387-48C7-8F87-F19BD5F197A8}" type="presOf" srcId="{298E0FE8-18FB-4CC8-A6C3-77AE5A0A53EE}" destId="{7E0A2671-5B9D-4835-92C6-38A2FB75A229}" srcOrd="0" destOrd="0" presId="urn:microsoft.com/office/officeart/2008/layout/VerticalCurvedList"/>
    <dgm:cxn modelId="{B03341D7-C1F5-470F-A5FC-E02ED97B85FA}" type="presOf" srcId="{B8F24359-8F98-400A-98FF-DABD4D54A086}" destId="{54D5DEC8-79C0-4785-8F82-9ECE0D53ED74}" srcOrd="0" destOrd="0" presId="urn:microsoft.com/office/officeart/2008/layout/VerticalCurvedList"/>
    <dgm:cxn modelId="{377C88EE-0AFD-41C4-8B06-E54BBC2B5B48}" type="presParOf" srcId="{54D5DEC8-79C0-4785-8F82-9ECE0D53ED74}" destId="{E5D07AF4-DE67-496A-91F7-35136DF16FEE}" srcOrd="0" destOrd="0" presId="urn:microsoft.com/office/officeart/2008/layout/VerticalCurvedList"/>
    <dgm:cxn modelId="{20121955-4D20-46F7-8361-25BD10592BC3}" type="presParOf" srcId="{E5D07AF4-DE67-496A-91F7-35136DF16FEE}" destId="{70444C7A-1604-4A42-A2ED-510BABB53992}" srcOrd="0" destOrd="0" presId="urn:microsoft.com/office/officeart/2008/layout/VerticalCurvedList"/>
    <dgm:cxn modelId="{3A4FFA4B-676B-4AFD-BC15-C041C493FE6E}" type="presParOf" srcId="{70444C7A-1604-4A42-A2ED-510BABB53992}" destId="{6E0BA61E-944B-4A2C-B20A-0CFE5A4FEFA1}" srcOrd="0" destOrd="0" presId="urn:microsoft.com/office/officeart/2008/layout/VerticalCurvedList"/>
    <dgm:cxn modelId="{529FF1E1-F604-4E28-9F29-FF511047BBD6}" type="presParOf" srcId="{70444C7A-1604-4A42-A2ED-510BABB53992}" destId="{E00FDFFA-B91F-43A0-978A-C44A83987B26}" srcOrd="1" destOrd="0" presId="urn:microsoft.com/office/officeart/2008/layout/VerticalCurvedList"/>
    <dgm:cxn modelId="{7A38B1AE-77B1-4BF1-85A3-51757C183AC1}" type="presParOf" srcId="{70444C7A-1604-4A42-A2ED-510BABB53992}" destId="{40FABBF5-F666-45DC-8455-0D72F6BCAC33}" srcOrd="2" destOrd="0" presId="urn:microsoft.com/office/officeart/2008/layout/VerticalCurvedList"/>
    <dgm:cxn modelId="{97CA45BA-1DFF-4939-95B2-BEE48D3B0875}" type="presParOf" srcId="{70444C7A-1604-4A42-A2ED-510BABB53992}" destId="{9BD1D543-09BA-44C5-9711-CD804F59BD7B}" srcOrd="3" destOrd="0" presId="urn:microsoft.com/office/officeart/2008/layout/VerticalCurvedList"/>
    <dgm:cxn modelId="{ABB43608-A4A0-4330-B680-7B085D5776B4}" type="presParOf" srcId="{E5D07AF4-DE67-496A-91F7-35136DF16FEE}" destId="{382BEEA1-65F8-455F-9F80-6A53C787BF5F}" srcOrd="1" destOrd="0" presId="urn:microsoft.com/office/officeart/2008/layout/VerticalCurvedList"/>
    <dgm:cxn modelId="{9851D22A-EFA4-406E-B58B-FB312A254E4D}" type="presParOf" srcId="{E5D07AF4-DE67-496A-91F7-35136DF16FEE}" destId="{5D82F65A-6B85-4DBF-8EFA-A5AFCD70DDA1}" srcOrd="2" destOrd="0" presId="urn:microsoft.com/office/officeart/2008/layout/VerticalCurvedList"/>
    <dgm:cxn modelId="{0374753D-7481-40E7-B98B-BB1D2B2127E0}" type="presParOf" srcId="{5D82F65A-6B85-4DBF-8EFA-A5AFCD70DDA1}" destId="{AFBD9512-30DB-461E-BF7E-D3F2F89371F3}" srcOrd="0" destOrd="0" presId="urn:microsoft.com/office/officeart/2008/layout/VerticalCurvedList"/>
    <dgm:cxn modelId="{815D645B-F318-4431-B6D2-43EDFF279886}" type="presParOf" srcId="{E5D07AF4-DE67-496A-91F7-35136DF16FEE}" destId="{9AFCB2B1-A3CA-4208-B0DC-63FF153F71B6}" srcOrd="3" destOrd="0" presId="urn:microsoft.com/office/officeart/2008/layout/VerticalCurvedList"/>
    <dgm:cxn modelId="{74A441B5-6604-43F8-9713-4AB92339E50C}" type="presParOf" srcId="{E5D07AF4-DE67-496A-91F7-35136DF16FEE}" destId="{DBD0EC1D-A982-4412-9A58-638D2563E599}" srcOrd="4" destOrd="0" presId="urn:microsoft.com/office/officeart/2008/layout/VerticalCurvedList"/>
    <dgm:cxn modelId="{1821BFBA-6310-4965-8ABF-1257DACAF3CD}" type="presParOf" srcId="{DBD0EC1D-A982-4412-9A58-638D2563E599}" destId="{E9A1AEB2-99EA-41B3-8857-CA0806502435}" srcOrd="0" destOrd="0" presId="urn:microsoft.com/office/officeart/2008/layout/VerticalCurvedList"/>
    <dgm:cxn modelId="{98CB0852-E76C-4B3E-B09B-95C609B67D00}" type="presParOf" srcId="{E5D07AF4-DE67-496A-91F7-35136DF16FEE}" destId="{7E0A2671-5B9D-4835-92C6-38A2FB75A229}" srcOrd="5" destOrd="0" presId="urn:microsoft.com/office/officeart/2008/layout/VerticalCurvedList"/>
    <dgm:cxn modelId="{B0501F55-6409-47A2-90E2-CF1793262241}" type="presParOf" srcId="{E5D07AF4-DE67-496A-91F7-35136DF16FEE}" destId="{F88CBB06-A046-4F78-895C-75F2C45EC5DF}" srcOrd="6" destOrd="0" presId="urn:microsoft.com/office/officeart/2008/layout/VerticalCurvedList"/>
    <dgm:cxn modelId="{4C6357DC-2F3B-4B78-AEAE-185F41559732}" type="presParOf" srcId="{F88CBB06-A046-4F78-895C-75F2C45EC5DF}" destId="{F8C07CC4-B093-41CE-B354-03FA487BF42A}" srcOrd="0" destOrd="0" presId="urn:microsoft.com/office/officeart/2008/layout/VerticalCurvedList"/>
    <dgm:cxn modelId="{65380611-14EA-4884-838D-EB9FEA92EF26}" type="presParOf" srcId="{E5D07AF4-DE67-496A-91F7-35136DF16FEE}" destId="{66D562C6-0DDA-4D7A-832B-3626EF42C887}" srcOrd="7" destOrd="0" presId="urn:microsoft.com/office/officeart/2008/layout/VerticalCurvedList"/>
    <dgm:cxn modelId="{50ED3D19-E360-480F-B572-E67AB2B9FA0E}" type="presParOf" srcId="{E5D07AF4-DE67-496A-91F7-35136DF16FEE}" destId="{A6898459-9431-4A03-BFDB-0B6D53A18728}" srcOrd="8" destOrd="0" presId="urn:microsoft.com/office/officeart/2008/layout/VerticalCurvedList"/>
    <dgm:cxn modelId="{5CA97A06-4C43-48C3-BD69-C8DE530808F2}" type="presParOf" srcId="{A6898459-9431-4A03-BFDB-0B6D53A18728}" destId="{92FEAEB9-815A-446B-8EB8-41429BC8B7C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FDFFA-B91F-43A0-978A-C44A83987B26}">
      <dsp:nvSpPr>
        <dsp:cNvPr id="0" name=""/>
        <dsp:cNvSpPr/>
      </dsp:nvSpPr>
      <dsp:spPr>
        <a:xfrm>
          <a:off x="-6079671" y="-922847"/>
          <a:ext cx="7179696" cy="7179696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BEEA1-65F8-455F-9F80-6A53C787BF5F}">
      <dsp:nvSpPr>
        <dsp:cNvPr id="0" name=""/>
        <dsp:cNvSpPr/>
      </dsp:nvSpPr>
      <dsp:spPr>
        <a:xfrm>
          <a:off x="676351" y="327625"/>
          <a:ext cx="7684865" cy="8205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1337" tIns="114300" rIns="114300" bIns="11430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b="1" kern="1200" dirty="0" smtClean="0">
              <a:latin typeface="Garamond" panose="02020404030301010803" pitchFamily="18" charset="0"/>
              <a:cs typeface="Calibri" pitchFamily="34" charset="0"/>
            </a:rPr>
            <a:t> </a:t>
          </a:r>
          <a:r>
            <a:rPr lang="en-US" sz="4500" b="1" kern="1200" dirty="0" smtClean="0">
              <a:solidFill>
                <a:schemeClr val="tx1"/>
              </a:solidFill>
              <a:latin typeface="Garamond" panose="02020404030301010803" pitchFamily="18" charset="0"/>
              <a:cs typeface="Calibri" pitchFamily="34" charset="0"/>
            </a:rPr>
            <a:t>Introduction</a:t>
          </a:r>
          <a:endParaRPr lang="en-US" sz="2900" b="1" kern="1200" dirty="0" smtClean="0">
            <a:solidFill>
              <a:schemeClr val="tx1"/>
            </a:solidFill>
            <a:latin typeface="Garamond" panose="02020404030301010803" pitchFamily="18" charset="0"/>
            <a:cs typeface="Calibri" pitchFamily="34" charset="0"/>
          </a:endParaRPr>
        </a:p>
      </dsp:txBody>
      <dsp:txXfrm>
        <a:off x="676351" y="327625"/>
        <a:ext cx="7684865" cy="820582"/>
      </dsp:txXfrm>
    </dsp:sp>
    <dsp:sp modelId="{AFBD9512-30DB-461E-BF7E-D3F2F89371F3}">
      <dsp:nvSpPr>
        <dsp:cNvPr id="0" name=""/>
        <dsp:cNvSpPr/>
      </dsp:nvSpPr>
      <dsp:spPr>
        <a:xfrm>
          <a:off x="39761" y="307505"/>
          <a:ext cx="1025728" cy="10257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FCB2B1-A3CA-4208-B0DC-63FF153F71B6}">
      <dsp:nvSpPr>
        <dsp:cNvPr id="0" name=""/>
        <dsp:cNvSpPr/>
      </dsp:nvSpPr>
      <dsp:spPr>
        <a:xfrm>
          <a:off x="1023084" y="1641165"/>
          <a:ext cx="7214406" cy="8205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1337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b="1" kern="1200" dirty="0" smtClean="0">
              <a:latin typeface="Garamond" panose="02020404030301010803" pitchFamily="18" charset="0"/>
              <a:cs typeface="Calibri" pitchFamily="34" charset="0"/>
            </a:rPr>
            <a:t> </a:t>
          </a:r>
          <a:r>
            <a:rPr lang="en-GB" sz="4500" b="1" kern="1200" dirty="0" smtClean="0">
              <a:solidFill>
                <a:schemeClr val="tx1"/>
              </a:solidFill>
              <a:latin typeface="Garamond" panose="02020404030301010803" pitchFamily="18" charset="0"/>
              <a:cs typeface="Calibri" pitchFamily="34" charset="0"/>
            </a:rPr>
            <a:t>World Insurance Outlook                       </a:t>
          </a:r>
          <a:endParaRPr lang="en-ZW" sz="4500" b="1" kern="1200" dirty="0">
            <a:solidFill>
              <a:schemeClr val="tx1"/>
            </a:solidFill>
            <a:latin typeface="Garamond" panose="02020404030301010803" pitchFamily="18" charset="0"/>
            <a:cs typeface="Calibri" pitchFamily="34" charset="0"/>
          </a:endParaRPr>
        </a:p>
      </dsp:txBody>
      <dsp:txXfrm>
        <a:off x="1023084" y="1641165"/>
        <a:ext cx="7214406" cy="820582"/>
      </dsp:txXfrm>
    </dsp:sp>
    <dsp:sp modelId="{E9A1AEB2-99EA-41B3-8857-CA0806502435}">
      <dsp:nvSpPr>
        <dsp:cNvPr id="0" name=""/>
        <dsp:cNvSpPr/>
      </dsp:nvSpPr>
      <dsp:spPr>
        <a:xfrm>
          <a:off x="510220" y="1538592"/>
          <a:ext cx="1025728" cy="10257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0A2671-5B9D-4835-92C6-38A2FB75A229}">
      <dsp:nvSpPr>
        <dsp:cNvPr id="0" name=""/>
        <dsp:cNvSpPr/>
      </dsp:nvSpPr>
      <dsp:spPr>
        <a:xfrm>
          <a:off x="902820" y="2751085"/>
          <a:ext cx="7408330" cy="9733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1337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W" sz="4000" b="1" kern="1200" dirty="0" smtClean="0">
              <a:solidFill>
                <a:schemeClr val="tx1"/>
              </a:solidFill>
              <a:latin typeface="Garamond" pitchFamily="18" charset="0"/>
            </a:rPr>
            <a:t>Zimbabwe Insurance Outlook</a:t>
          </a:r>
        </a:p>
      </dsp:txBody>
      <dsp:txXfrm>
        <a:off x="902820" y="2751085"/>
        <a:ext cx="7408330" cy="973358"/>
      </dsp:txXfrm>
    </dsp:sp>
    <dsp:sp modelId="{F8C07CC4-B093-41CE-B354-03FA487BF42A}">
      <dsp:nvSpPr>
        <dsp:cNvPr id="0" name=""/>
        <dsp:cNvSpPr/>
      </dsp:nvSpPr>
      <dsp:spPr>
        <a:xfrm>
          <a:off x="510220" y="2769679"/>
          <a:ext cx="1025728" cy="10257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D562C6-0DDA-4D7A-832B-3626EF42C887}">
      <dsp:nvSpPr>
        <dsp:cNvPr id="0" name=""/>
        <dsp:cNvSpPr/>
      </dsp:nvSpPr>
      <dsp:spPr>
        <a:xfrm>
          <a:off x="552625" y="4103339"/>
          <a:ext cx="7684865" cy="8205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1337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W" sz="4000" b="1" kern="1200" dirty="0" smtClean="0">
              <a:solidFill>
                <a:schemeClr val="tx1"/>
              </a:solidFill>
              <a:latin typeface="Garamond" pitchFamily="18" charset="0"/>
            </a:rPr>
            <a:t>Way Forward</a:t>
          </a:r>
        </a:p>
      </dsp:txBody>
      <dsp:txXfrm>
        <a:off x="552625" y="4103339"/>
        <a:ext cx="7684865" cy="820582"/>
      </dsp:txXfrm>
    </dsp:sp>
    <dsp:sp modelId="{92FEAEB9-815A-446B-8EB8-41429BC8B7C6}">
      <dsp:nvSpPr>
        <dsp:cNvPr id="0" name=""/>
        <dsp:cNvSpPr/>
      </dsp:nvSpPr>
      <dsp:spPr>
        <a:xfrm>
          <a:off x="39761" y="4000766"/>
          <a:ext cx="1025728" cy="10257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7304E-0FE5-45D3-BBCE-6BEEF04B689B}" type="datetimeFigureOut">
              <a:rPr lang="en-ZW" smtClean="0"/>
              <a:t>20/8/2017</a:t>
            </a:fld>
            <a:endParaRPr lang="en-Z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D56A7-0889-42ED-ACC2-643780D1BB65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9617954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FC421-1EE0-4046-9EC5-08923B0002D5}" type="datetimeFigureOut">
              <a:rPr lang="en-ZW" smtClean="0"/>
              <a:t>20/8/2017</a:t>
            </a:fld>
            <a:endParaRPr lang="en-Z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F71B6-7112-44FA-8D88-0B35A1AD49C7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3476132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en-US" dirty="0" smtClean="0">
                <a:latin typeface="Arial" panose="020B0604020202020204" pitchFamily="34" charset="0"/>
              </a:rPr>
              <a:t>The future may be hard</a:t>
            </a:r>
            <a:r>
              <a:rPr lang="en-US" altLang="en-US" baseline="0" dirty="0" smtClean="0">
                <a:latin typeface="Arial" panose="020B0604020202020204" pitchFamily="34" charset="0"/>
              </a:rPr>
              <a:t> to predict but </a:t>
            </a:r>
            <a:r>
              <a:rPr lang="en-US" altLang="en-US" baseline="0" smtClean="0">
                <a:latin typeface="Arial" panose="020B0604020202020204" pitchFamily="34" charset="0"/>
              </a:rPr>
              <a:t>not hard </a:t>
            </a:r>
            <a:r>
              <a:rPr lang="en-US" altLang="en-US" baseline="0" dirty="0" smtClean="0">
                <a:latin typeface="Arial" panose="020B0604020202020204" pitchFamily="34" charset="0"/>
              </a:rPr>
              <a:t>to prepare.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en-US" baseline="0" dirty="0" smtClean="0">
                <a:latin typeface="Arial" panose="020B0604020202020204" pitchFamily="34" charset="0"/>
              </a:rPr>
              <a:t>Increased awareness of the demographic shifts, rapid technology advancements will all help to shape the sector’s long term future</a:t>
            </a:r>
            <a:endParaRPr lang="en-US" altLang="en-US" dirty="0" smtClean="0">
              <a:latin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en-US" dirty="0" smtClean="0">
                <a:latin typeface="Arial" panose="020B0604020202020204" pitchFamily="34" charset="0"/>
              </a:rPr>
              <a:t>There is a direct</a:t>
            </a:r>
            <a:r>
              <a:rPr lang="en-US" altLang="en-US" baseline="0" dirty="0" smtClean="0">
                <a:latin typeface="Arial" panose="020B0604020202020204" pitchFamily="34" charset="0"/>
              </a:rPr>
              <a:t> relationship between the performance of the economy and insurance business.</a:t>
            </a:r>
          </a:p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255AB4-F236-4077-A4CE-CB7B92E30577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40286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ZW" sz="1200" dirty="0" smtClean="0"/>
              <a:t>make insurance make sense; change negative perception and grow the insurance business to greater heights. 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ZW" sz="1200" dirty="0" smtClean="0"/>
              <a:t>Build a better industry; Unethical conduct only leads to negative perception by the public.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ZW" sz="1200" dirty="0" smtClean="0"/>
          </a:p>
          <a:p>
            <a:endParaRPr lang="en-US" altLang="en-US" b="1" dirty="0" smtClean="0">
              <a:latin typeface="Arial" panose="020B0604020202020204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844022-C80B-4078-A181-05BE388CDDAC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80068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W" sz="1200" dirty="0" smtClean="0"/>
              <a:t>-track the customer needs and preferences and continuously review all you do from products; processes and marketing.</a:t>
            </a:r>
          </a:p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255AB4-F236-4077-A4CE-CB7B92E30577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67187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F71B6-7112-44FA-8D88-0B35A1AD49C7}" type="slidenum">
              <a:rPr lang="en-ZW" smtClean="0"/>
              <a:t>24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217776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F71B6-7112-44FA-8D88-0B35A1AD49C7}" type="slidenum">
              <a:rPr lang="en-ZW" smtClean="0"/>
              <a:t>26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81388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255AB4-F236-4077-A4CE-CB7B92E30577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72934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F71B6-7112-44FA-8D88-0B35A1AD49C7}" type="slidenum">
              <a:rPr lang="en-ZW" smtClean="0"/>
              <a:t>5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802442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F71B6-7112-44FA-8D88-0B35A1AD49C7}" type="slidenum">
              <a:rPr lang="en-ZW" smtClean="0"/>
              <a:t>7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653744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F71B6-7112-44FA-8D88-0B35A1AD49C7}" type="slidenum">
              <a:rPr lang="en-ZW" smtClean="0"/>
              <a:t>8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768905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W" dirty="0" smtClean="0"/>
              <a:t>Insurance penetration is used as an indicator of insurance sector development within a country and is calculated as ratio of total insurance premiums to gross domestic product.</a:t>
            </a:r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F71B6-7112-44FA-8D88-0B35A1AD49C7}" type="slidenum">
              <a:rPr lang="en-ZW" smtClean="0"/>
              <a:t>9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981398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cap="none" dirty="0" smtClean="0">
                <a:solidFill>
                  <a:srgbClr val="FF0000"/>
                </a:solidFill>
              </a:rPr>
              <a:t>-The insurance penetration ratio varies strongly between regions, due to differences in country-specific regulation and customer demand levels. </a:t>
            </a:r>
          </a:p>
          <a:p>
            <a:r>
              <a:rPr lang="en-US" sz="1200" b="0" cap="none" dirty="0" smtClean="0">
                <a:solidFill>
                  <a:srgbClr val="FF0000"/>
                </a:solidFill>
              </a:rPr>
              <a:t>-Low levels of insurance penetration</a:t>
            </a:r>
            <a:r>
              <a:rPr lang="en-US" sz="1200" b="0" cap="none" baseline="0" dirty="0" smtClean="0">
                <a:solidFill>
                  <a:srgbClr val="FF0000"/>
                </a:solidFill>
              </a:rPr>
              <a:t> indicate room for expansion of the insurance business. </a:t>
            </a:r>
          </a:p>
          <a:p>
            <a:pPr marL="0" indent="0">
              <a:buFontTx/>
              <a:buNone/>
            </a:pPr>
            <a:r>
              <a:rPr lang="en-US" sz="1200" b="0" cap="none" baseline="0" dirty="0" smtClean="0">
                <a:solidFill>
                  <a:srgbClr val="FF0000"/>
                </a:solidFill>
              </a:rPr>
              <a:t>- Increased awareness of the demographic shifts, rapid technology advancements and changing customer behavior will all shape the sector’s long term future. </a:t>
            </a:r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F71B6-7112-44FA-8D88-0B35A1AD49C7}" type="slidenum">
              <a:rPr lang="en-ZW" smtClean="0"/>
              <a:t>10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823956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W" dirty="0" smtClean="0"/>
              <a:t>Positively impacted on</a:t>
            </a:r>
            <a:r>
              <a:rPr lang="en-ZW" baseline="0" dirty="0" smtClean="0"/>
              <a:t> the transacting of business.</a:t>
            </a:r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F71B6-7112-44FA-8D88-0B35A1AD49C7}" type="slidenum">
              <a:rPr lang="en-ZW" smtClean="0"/>
              <a:t>15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964079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</a:t>
            </a:r>
            <a:r>
              <a:rPr lang="en-US" baseline="0" dirty="0" smtClean="0"/>
              <a:t> Lions on the move 2016.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 smtClean="0">
                <a:solidFill>
                  <a:srgbClr val="000000"/>
                </a:solidFill>
              </a:rPr>
              <a:t>-As at Dec 2015, there were 2,541 insurance players and the number declined by 10.7% to 2,269 in Dec 2016. IPEC, April 2017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F71B6-7112-44FA-8D88-0B35A1AD49C7}" type="slidenum">
              <a:rPr lang="en-ZW" smtClean="0"/>
              <a:t>18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761155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255AB4-F236-4077-A4CE-CB7B92E30577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63795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0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990601"/>
            <a:ext cx="11480800" cy="1089025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743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BBBCD54-A210-424E-8251-08B5CA5789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6534150"/>
            <a:ext cx="2844800" cy="476250"/>
          </a:xfrm>
        </p:spPr>
        <p:txBody>
          <a:bodyPr anchor="b" anchorCtr="1"/>
          <a:lstStyle>
            <a:lvl1pPr>
              <a:defRPr/>
            </a:lvl1pPr>
          </a:lstStyle>
          <a:p>
            <a:fld id="{C8EB1AC6-29B8-4D8D-B86E-20E483B3A422}" type="datetime1">
              <a:rPr lang="en-ZW" smtClean="0"/>
              <a:t>20/8/2017</a:t>
            </a:fld>
            <a:endParaRPr lang="en-ZW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0D19D84-1E81-429B-9FA0-1640AE4DEE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34150"/>
            <a:ext cx="3860800" cy="476250"/>
          </a:xfrm>
        </p:spPr>
        <p:txBody>
          <a:bodyPr anchor="b" anchorCtr="1"/>
          <a:lstStyle>
            <a:lvl1pPr>
              <a:defRPr/>
            </a:lvl1pPr>
          </a:lstStyle>
          <a:p>
            <a:endParaRPr lang="en-ZW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8D5A9F9-0FF7-48F5-8626-3483715741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45600" y="6553200"/>
            <a:ext cx="2844800" cy="476250"/>
          </a:xfrm>
        </p:spPr>
        <p:txBody>
          <a:bodyPr anchor="b" anchorCtr="1"/>
          <a:lstStyle>
            <a:lvl1pPr>
              <a:defRPr/>
            </a:lvl1pPr>
          </a:lstStyle>
          <a:p>
            <a:fld id="{24B121E1-9C3F-46F6-8998-CFF53967822A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328774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813D069-60C0-44B0-A4A7-59C11CC6FF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16B0D4-9953-4E42-ADAF-A4300382BCB5}" type="datetime1">
              <a:rPr lang="en-ZW" smtClean="0"/>
              <a:t>20/8/2017</a:t>
            </a:fld>
            <a:endParaRPr lang="en-Z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35FB20E-4925-4BA7-AE7C-8A8EF8379E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Z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2851A828-A6E1-45DF-AF25-B8981CAA3B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B121E1-9C3F-46F6-8998-CFF53967822A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585895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3800" y="274639"/>
            <a:ext cx="2768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274639"/>
            <a:ext cx="81026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813D069-60C0-44B0-A4A7-59C11CC6FF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764F9A-7135-4741-855A-1E49CDA18CE5}" type="datetime1">
              <a:rPr lang="en-ZW" smtClean="0"/>
              <a:t>20/8/2017</a:t>
            </a:fld>
            <a:endParaRPr lang="en-Z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35FB20E-4925-4BA7-AE7C-8A8EF8379E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Z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2851A828-A6E1-45DF-AF25-B8981CAA3B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B121E1-9C3F-46F6-8998-CFF53967822A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879481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813D069-60C0-44B0-A4A7-59C11CC6FF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F2A8FF-BF71-4BCA-8731-26DE6E627D78}" type="datetime1">
              <a:rPr lang="en-ZW" smtClean="0"/>
              <a:t>20/8/2017</a:t>
            </a:fld>
            <a:endParaRPr lang="en-ZW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35FB20E-4925-4BA7-AE7C-8A8EF8379E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ZW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851A828-A6E1-45DF-AF25-B8981CAA3B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B121E1-9C3F-46F6-8998-CFF53967822A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63456958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3813D069-60C0-44B0-A4A7-59C11CC6FF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F2A8FF-BF71-4BCA-8731-26DE6E627D78}" type="datetime1">
              <a:rPr lang="en-ZW" smtClean="0"/>
              <a:t>20/8/2017</a:t>
            </a:fld>
            <a:endParaRPr lang="en-ZW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B35FB20E-4925-4BA7-AE7C-8A8EF8379E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ZW"/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2851A828-A6E1-45DF-AF25-B8981CAA3B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B121E1-9C3F-46F6-8998-CFF53967822A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62442730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813D069-60C0-44B0-A4A7-59C11CC6FF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F2A8FF-BF71-4BCA-8731-26DE6E627D78}" type="datetime1">
              <a:rPr lang="en-ZW" smtClean="0"/>
              <a:t>20/8/2017</a:t>
            </a:fld>
            <a:endParaRPr lang="en-Z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35FB20E-4925-4BA7-AE7C-8A8EF8379E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Z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2851A828-A6E1-45DF-AF25-B8981CAA3B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B121E1-9C3F-46F6-8998-CFF53967822A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00642379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0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990601"/>
            <a:ext cx="11480800" cy="1089025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743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34150"/>
            <a:ext cx="2844800" cy="476250"/>
          </a:xfrm>
        </p:spPr>
        <p:txBody>
          <a:bodyPr anchor="b" anchorCtr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34150"/>
            <a:ext cx="3860800" cy="476250"/>
          </a:xfrm>
        </p:spPr>
        <p:txBody>
          <a:bodyPr anchor="b" anchorCtr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45600" y="6553200"/>
            <a:ext cx="2844800" cy="476250"/>
          </a:xfrm>
        </p:spPr>
        <p:txBody>
          <a:bodyPr anchor="b" anchorCtr="1"/>
          <a:lstStyle>
            <a:lvl1pPr>
              <a:defRPr/>
            </a:lvl1pPr>
          </a:lstStyle>
          <a:p>
            <a:pPr>
              <a:defRPr/>
            </a:pPr>
            <a:fld id="{AF344685-B6AA-47D5-A48A-15D1F117DF0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73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4F420-178A-4854-9C95-8B7008DA7585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044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05110-A976-48A5-AF1D-E04F0C06534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372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66825-9101-439D-A685-F11A73237CE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52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D3064-E92B-48E9-80EB-C81BC2F4381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370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813D069-60C0-44B0-A4A7-59C11CC6FF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9427F4-F61C-4B39-A1DD-C073B4E8EE15}" type="datetime1">
              <a:rPr lang="en-ZW" smtClean="0"/>
              <a:t>20/8/2017</a:t>
            </a:fld>
            <a:endParaRPr lang="en-Z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35FB20E-4925-4BA7-AE7C-8A8EF8379E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Z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2851A828-A6E1-45DF-AF25-B8981CAA3B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B121E1-9C3F-46F6-8998-CFF53967822A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591620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7455D-75C8-4B33-9F37-3B04BF503461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719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1FD1D-7991-499E-B852-AB76BCB63A8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0D644-78DC-4CB9-BC99-34EC795319E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521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9F9B5-9ACC-444F-96C1-CA211CF90ED6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814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F013D-5366-45CB-8BDC-3AD7F783F3F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018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3800" y="274639"/>
            <a:ext cx="2768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274639"/>
            <a:ext cx="810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2C3EA-8A50-439B-A8E6-39BDC3D3BBF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218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DFE20-425E-4159-A0C5-3A4E7C1B59C6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641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A0C83-C66F-4E8D-AB1E-590D7487C97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422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813D069-60C0-44B0-A4A7-59C11CC6FF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9900FF-9BFE-46FF-B522-6780840FC8D8}" type="datetime1">
              <a:rPr lang="en-ZW" smtClean="0"/>
              <a:t>20/8/2017</a:t>
            </a:fld>
            <a:endParaRPr lang="en-Z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35FB20E-4925-4BA7-AE7C-8A8EF8379E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Z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2851A828-A6E1-45DF-AF25-B8981CAA3B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B121E1-9C3F-46F6-8998-CFF53967822A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369286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813D069-60C0-44B0-A4A7-59C11CC6FF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B9F7D6-613F-47DC-ACBE-5A74DE8FD593}" type="datetime1">
              <a:rPr lang="en-ZW" smtClean="0"/>
              <a:t>20/8/2017</a:t>
            </a:fld>
            <a:endParaRPr lang="en-ZW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35FB20E-4925-4BA7-AE7C-8A8EF8379E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ZW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851A828-A6E1-45DF-AF25-B8981CAA3B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B121E1-9C3F-46F6-8998-CFF53967822A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74410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3813D069-60C0-44B0-A4A7-59C11CC6FF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64BF9A-4184-47DB-933C-679865D8FD07}" type="datetime1">
              <a:rPr lang="en-ZW" smtClean="0"/>
              <a:t>20/8/2017</a:t>
            </a:fld>
            <a:endParaRPr lang="en-ZW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B35FB20E-4925-4BA7-AE7C-8A8EF8379E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ZW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2851A828-A6E1-45DF-AF25-B8981CAA3B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B121E1-9C3F-46F6-8998-CFF53967822A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689890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3813D069-60C0-44B0-A4A7-59C11CC6FF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4E923A-94C8-4204-AFFF-A00213444721}" type="datetime1">
              <a:rPr lang="en-ZW" smtClean="0"/>
              <a:t>20/8/2017</a:t>
            </a:fld>
            <a:endParaRPr lang="en-ZW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B35FB20E-4925-4BA7-AE7C-8A8EF8379E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ZW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2851A828-A6E1-45DF-AF25-B8981CAA3B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B121E1-9C3F-46F6-8998-CFF53967822A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300121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3813D069-60C0-44B0-A4A7-59C11CC6FF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860ED9-F4CA-45DB-8063-A38D1F6C369A}" type="datetime1">
              <a:rPr lang="en-ZW" smtClean="0"/>
              <a:t>20/8/2017</a:t>
            </a:fld>
            <a:endParaRPr lang="en-ZW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B35FB20E-4925-4BA7-AE7C-8A8EF8379E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ZW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2851A828-A6E1-45DF-AF25-B8981CAA3B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B121E1-9C3F-46F6-8998-CFF53967822A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619942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813D069-60C0-44B0-A4A7-59C11CC6FF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A31850-2EF6-4947-8335-88E5ADB06CF6}" type="datetime1">
              <a:rPr lang="en-ZW" smtClean="0"/>
              <a:t>20/8/2017</a:t>
            </a:fld>
            <a:endParaRPr lang="en-ZW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35FB20E-4925-4BA7-AE7C-8A8EF8379E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ZW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851A828-A6E1-45DF-AF25-B8981CAA3B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B121E1-9C3F-46F6-8998-CFF53967822A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022776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813D069-60C0-44B0-A4A7-59C11CC6FF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686D3-3191-4BB5-B085-B665FEE6384B}" type="datetime1">
              <a:rPr lang="en-ZW" smtClean="0"/>
              <a:t>20/8/2017</a:t>
            </a:fld>
            <a:endParaRPr lang="en-ZW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35FB20E-4925-4BA7-AE7C-8A8EF8379E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ZW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851A828-A6E1-45DF-AF25-B8981CAA3B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B121E1-9C3F-46F6-8998-CFF53967822A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910769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0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3813D069-60C0-44B0-A4A7-59C11CC6FF5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770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fld id="{5DF2A8FF-BF71-4BCA-8731-26DE6E627D78}" type="datetime1">
              <a:rPr lang="en-ZW" smtClean="0"/>
              <a:t>20/8/2017</a:t>
            </a:fld>
            <a:endParaRPr lang="en-ZW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B35FB20E-4925-4BA7-AE7C-8A8EF8379EF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770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endParaRPr lang="en-ZW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2851A828-A6E1-45DF-AF25-B8981CAA3B7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770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chemeClr val="bg1"/>
                </a:solidFill>
              </a:defRPr>
            </a:lvl1pPr>
          </a:lstStyle>
          <a:p>
            <a:fld id="{24B121E1-9C3F-46F6-8998-CFF53967822A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720106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6" r:id="rId1"/>
    <p:sldLayoutId id="2147484447" r:id="rId2"/>
    <p:sldLayoutId id="2147484448" r:id="rId3"/>
    <p:sldLayoutId id="2147484449" r:id="rId4"/>
    <p:sldLayoutId id="2147484450" r:id="rId5"/>
    <p:sldLayoutId id="2147484451" r:id="rId6"/>
    <p:sldLayoutId id="2147484452" r:id="rId7"/>
    <p:sldLayoutId id="2147484453" r:id="rId8"/>
    <p:sldLayoutId id="2147484454" r:id="rId9"/>
    <p:sldLayoutId id="2147484455" r:id="rId10"/>
    <p:sldLayoutId id="2147484456" r:id="rId11"/>
    <p:sldLayoutId id="2147484457" r:id="rId12"/>
    <p:sldLayoutId id="2147484458" r:id="rId13"/>
    <p:sldLayoutId id="2147484459" r:id="rId14"/>
  </p:sldLayoutIdLst>
  <p:transition>
    <p:wheel spokes="3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0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770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770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770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2ABA8E-6AFA-4231-BCAE-449691DAB8EA}" type="slidenum">
              <a:rPr lang="en-US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10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1" r:id="rId1"/>
    <p:sldLayoutId id="2147484462" r:id="rId2"/>
    <p:sldLayoutId id="2147484463" r:id="rId3"/>
    <p:sldLayoutId id="2147484464" r:id="rId4"/>
    <p:sldLayoutId id="2147484465" r:id="rId5"/>
    <p:sldLayoutId id="2147484466" r:id="rId6"/>
    <p:sldLayoutId id="2147484467" r:id="rId7"/>
    <p:sldLayoutId id="2147484468" r:id="rId8"/>
    <p:sldLayoutId id="2147484469" r:id="rId9"/>
    <p:sldLayoutId id="2147484470" r:id="rId10"/>
    <p:sldLayoutId id="2147484471" r:id="rId11"/>
    <p:sldLayoutId id="2147484472" r:id="rId12"/>
    <p:sldLayoutId id="21474844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5025" y="3411940"/>
            <a:ext cx="8315587" cy="2226860"/>
          </a:xfrm>
        </p:spPr>
        <p:txBody>
          <a:bodyPr/>
          <a:lstStyle/>
          <a:p>
            <a:endParaRPr lang="en-ZW" cap="none" dirty="0"/>
          </a:p>
          <a:p>
            <a:r>
              <a:rPr lang="en-ZW" cap="non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Presenter: </a:t>
            </a:r>
          </a:p>
          <a:p>
            <a:r>
              <a:rPr lang="en-ZW" cap="non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Title: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21E1-9C3F-46F6-8998-CFF53967822A}" type="slidenum">
              <a:rPr lang="en-ZW" sz="2400" smtClean="0">
                <a:latin typeface="Lucida Bright" panose="02040602050505020304" pitchFamily="18" charset="0"/>
              </a:rPr>
              <a:t>1</a:t>
            </a:fld>
            <a:endParaRPr lang="en-ZW" sz="2400" dirty="0">
              <a:latin typeface="Lucida Bright" panose="020406020505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-7371"/>
            <a:ext cx="1924050" cy="16240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64" y="2134268"/>
            <a:ext cx="1202368" cy="16240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" t="32402"/>
          <a:stretch/>
        </p:blipFill>
        <p:spPr>
          <a:xfrm>
            <a:off x="0" y="-126242"/>
            <a:ext cx="12322777" cy="71556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0800000" flipV="1">
            <a:off x="0" y="2773912"/>
            <a:ext cx="12287250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THE OUTLOOK OF THE INSURANCE INDUSTRY- THE GOOD, THE BAD AND THE UGLY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934" y="-118637"/>
            <a:ext cx="2168843" cy="23717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242"/>
            <a:ext cx="2084051" cy="226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5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8D1D39-791C-414C-B849-4EB2BC7F4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545" y="457200"/>
            <a:ext cx="10058400" cy="70944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lvl="0" algn="ctr">
              <a:spcBef>
                <a:spcPct val="20000"/>
              </a:spcBef>
              <a:spcAft>
                <a:spcPts val="600"/>
              </a:spcAft>
            </a:pPr>
            <a:r>
              <a:rPr lang="en-ZW" sz="2800" b="1" cap="none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Times New Roman" panose="02020603050405020304" pitchFamily="18" charset="0"/>
              </a:rPr>
              <a:t>INSURANCE PENETRATION RATIOS</a:t>
            </a:r>
            <a:r>
              <a:rPr lang="en-ZW" sz="2800" cap="none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ZW" sz="2800" cap="none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7A05098-FC11-489D-BD19-EE8CCBFC6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545" y="1754718"/>
            <a:ext cx="11445765" cy="519853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ZW" sz="2700" b="1" dirty="0" smtClean="0"/>
              <a:t> </a:t>
            </a:r>
            <a:endParaRPr lang="en-ZW" sz="2700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6D8D0E8-CEB8-48EE-943A-6D791C81A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21E1-9C3F-46F6-8998-CFF53967822A}" type="slidenum">
              <a:rPr lang="en-ZW" smtClean="0"/>
              <a:t>10</a:t>
            </a:fld>
            <a:endParaRPr lang="en-ZW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326259"/>
              </p:ext>
            </p:extLst>
          </p:nvPr>
        </p:nvGraphicFramePr>
        <p:xfrm>
          <a:off x="315311" y="1614390"/>
          <a:ext cx="11445765" cy="4821094"/>
        </p:xfrm>
        <a:graphic>
          <a:graphicData uri="http://schemas.openxmlformats.org/drawingml/2006/table">
            <a:tbl>
              <a:tblPr firstRow="1" bandRow="1"/>
              <a:tblGrid>
                <a:gridCol w="32930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527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0534">
                <a:tc>
                  <a:txBody>
                    <a:bodyPr/>
                    <a:lstStyle/>
                    <a:p>
                      <a:pPr algn="ctr"/>
                      <a:r>
                        <a:rPr lang="en-US" sz="2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Country</a:t>
                      </a:r>
                      <a:endParaRPr lang="en-US" sz="27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Insurance penetration rate</a:t>
                      </a:r>
                      <a:endParaRPr lang="en-US" sz="27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3683">
                <a:tc>
                  <a:txBody>
                    <a:bodyPr/>
                    <a:lstStyle/>
                    <a:p>
                      <a:pPr marL="34290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Blip>
                          <a:blip r:embed="rId3"/>
                        </a:buBlip>
                      </a:pPr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France (</a:t>
                      </a:r>
                      <a:r>
                        <a:rPr lang="en-US" sz="20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Europe</a:t>
                      </a:r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0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France has the highest insurance take up rate – due tax incentives. Above 9%.</a:t>
                      </a:r>
                      <a:endParaRPr lang="en-US" sz="20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930166">
                <a:tc>
                  <a:txBody>
                    <a:bodyPr/>
                    <a:lstStyle/>
                    <a:p>
                      <a:pPr marL="34290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Blip>
                          <a:blip r:embed="rId3"/>
                        </a:buBlip>
                      </a:pPr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Latin America</a:t>
                      </a:r>
                    </a:p>
                    <a:p>
                      <a:pPr mar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20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(South America)</a:t>
                      </a:r>
                      <a:endParaRPr lang="en-US" sz="20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i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Increased by 33%, from 6% in 2002 to 8% in 2010. 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i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Growth slowed down since in 2010.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0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630620">
                <a:tc>
                  <a:txBody>
                    <a:bodyPr/>
                    <a:lstStyle/>
                    <a:p>
                      <a:pPr marL="34290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Blip>
                          <a:blip r:embed="rId3"/>
                        </a:buBlip>
                      </a:pPr>
                      <a:r>
                        <a:rPr lang="en-US" sz="2000" b="1" dirty="0" smtClean="0"/>
                        <a:t>Emerging Asia</a:t>
                      </a:r>
                      <a:endParaRPr lang="en-US" sz="20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rise was 60%, from 5% in 2002 to 8% in 2010. 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Growth stopped entirely in emerging Asia.  </a:t>
                      </a:r>
                      <a:endParaRPr lang="en-US" sz="2000" b="1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774085">
                <a:tc>
                  <a:txBody>
                    <a:bodyPr/>
                    <a:lstStyle/>
                    <a:p>
                      <a:pPr marL="34290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Blip>
                          <a:blip r:embed="rId3"/>
                        </a:buBlip>
                      </a:pPr>
                      <a:r>
                        <a:rPr lang="en-US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South</a:t>
                      </a:r>
                      <a:r>
                        <a:rPr lang="en-US" sz="2000" b="1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Africa</a:t>
                      </a:r>
                      <a:endParaRPr lang="en-US" sz="20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14.1%, </a:t>
                      </a:r>
                      <a:r>
                        <a:rPr lang="en-US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contributing nearly 75% of the total premiums written across Africa</a:t>
                      </a:r>
                      <a:endParaRPr lang="en-US" sz="2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630620">
                <a:tc>
                  <a:txBody>
                    <a:bodyPr/>
                    <a:lstStyle/>
                    <a:p>
                      <a:pPr marL="34290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Blip>
                          <a:blip r:embed="rId3"/>
                        </a:buBlip>
                      </a:pPr>
                      <a:r>
                        <a:rPr lang="en-US" sz="20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Nigeria</a:t>
                      </a:r>
                      <a:endParaRPr lang="en-US" sz="20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0.3%</a:t>
                      </a:r>
                    </a:p>
                    <a:p>
                      <a:pPr marL="457200" indent="-4572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Low penetration ratio, 0.6 contribution to its</a:t>
                      </a:r>
                      <a:r>
                        <a:rPr lang="en-US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local GDP</a:t>
                      </a:r>
                      <a:endParaRPr lang="en-US" sz="2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  <a:tr h="63062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20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Zimbabwe</a:t>
                      </a:r>
                    </a:p>
                    <a:p>
                      <a:pPr mar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endParaRPr lang="en-US" sz="20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Declined from 6% to below 1.7% over the past decade.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000" b="1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37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21E1-9C3F-46F6-8998-CFF53967822A}" type="slidenum">
              <a:rPr lang="en-ZW" smtClean="0"/>
              <a:t>11</a:t>
            </a:fld>
            <a:endParaRPr lang="en-ZW"/>
          </a:p>
        </p:txBody>
      </p:sp>
      <p:sp>
        <p:nvSpPr>
          <p:cNvPr id="3" name="Rectangle 2"/>
          <p:cNvSpPr/>
          <p:nvPr/>
        </p:nvSpPr>
        <p:spPr>
          <a:xfrm>
            <a:off x="3492182" y="2666265"/>
            <a:ext cx="86998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ZIMBABWEAN INSURANCE OUTLOOK</a:t>
            </a: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315779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ZIMBABWEAN INSURANCE OUTLOOK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076" y="1417638"/>
            <a:ext cx="11414234" cy="5059361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latin typeface="Arial Narrow" panose="020B0606020202030204" pitchFamily="34" charset="0"/>
              </a:rPr>
              <a:t>KEY INDUSTRY STATISTICS</a:t>
            </a:r>
          </a:p>
          <a:p>
            <a:pPr marL="0" indent="0">
              <a:buNone/>
            </a:pPr>
            <a:r>
              <a:rPr lang="en-US" sz="2000" dirty="0" smtClean="0">
                <a:latin typeface="Arial Narrow" panose="020B0606020202030204" pitchFamily="34" charset="0"/>
              </a:rPr>
              <a:t>Long term insurance statistics as @ 31 December 2016</a:t>
            </a:r>
            <a:endParaRPr lang="en-US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21E1-9C3F-46F6-8998-CFF53967822A}" type="slidenum">
              <a:rPr lang="en-ZW" smtClean="0"/>
              <a:t>12</a:t>
            </a:fld>
            <a:endParaRPr lang="en-ZW"/>
          </a:p>
        </p:txBody>
      </p:sp>
      <p:sp>
        <p:nvSpPr>
          <p:cNvPr id="6" name="Shape 256"/>
          <p:cNvSpPr/>
          <p:nvPr/>
        </p:nvSpPr>
        <p:spPr>
          <a:xfrm>
            <a:off x="4512757" y="3045064"/>
            <a:ext cx="499677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457200">
              <a:defRPr sz="2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FFFFFF"/>
                </a:solidFill>
              </a:rPr>
              <a:t>08</a:t>
            </a:r>
          </a:p>
        </p:txBody>
      </p:sp>
      <p:sp>
        <p:nvSpPr>
          <p:cNvPr id="8" name="Shape 256"/>
          <p:cNvSpPr/>
          <p:nvPr/>
        </p:nvSpPr>
        <p:spPr>
          <a:xfrm>
            <a:off x="924401" y="3045064"/>
            <a:ext cx="487313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457200">
              <a:defRPr sz="2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200" b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</a:t>
            </a:r>
            <a:r>
              <a:rPr lang="en-US" sz="32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%</a:t>
            </a:r>
            <a:endParaRPr sz="32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89817" y="2368046"/>
            <a:ext cx="38766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Premium income increased by 4% </a:t>
            </a:r>
          </a:p>
        </p:txBody>
      </p:sp>
      <p:sp>
        <p:nvSpPr>
          <p:cNvPr id="10" name="Shape 255"/>
          <p:cNvSpPr/>
          <p:nvPr/>
        </p:nvSpPr>
        <p:spPr>
          <a:xfrm>
            <a:off x="6653632" y="5364837"/>
            <a:ext cx="917550" cy="9018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632523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457200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Shape 256"/>
          <p:cNvSpPr/>
          <p:nvPr/>
        </p:nvSpPr>
        <p:spPr>
          <a:xfrm>
            <a:off x="6722415" y="5528009"/>
            <a:ext cx="843180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457200">
              <a:defRPr sz="2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200" b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$48m</a:t>
            </a:r>
            <a:endParaRPr sz="32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42736" y="5276670"/>
            <a:ext cx="40025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Favorable combined </a:t>
            </a:r>
            <a:r>
              <a:rPr lang="en-US" dirty="0" smtClean="0"/>
              <a:t>ratio - </a:t>
            </a:r>
            <a:r>
              <a:rPr lang="en-US" dirty="0"/>
              <a:t>grew by 20% to 87% resulting in healthy operating profit of $48m</a:t>
            </a:r>
          </a:p>
        </p:txBody>
      </p:sp>
      <p:sp>
        <p:nvSpPr>
          <p:cNvPr id="13" name="Shape 255"/>
          <p:cNvSpPr/>
          <p:nvPr/>
        </p:nvSpPr>
        <p:spPr>
          <a:xfrm>
            <a:off x="6648045" y="3496400"/>
            <a:ext cx="917550" cy="9018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632523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457200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Shape 256"/>
          <p:cNvSpPr/>
          <p:nvPr/>
        </p:nvSpPr>
        <p:spPr>
          <a:xfrm>
            <a:off x="6935369" y="3820247"/>
            <a:ext cx="487314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457200">
              <a:defRPr sz="2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200" b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9%</a:t>
            </a:r>
            <a:endParaRPr sz="32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42736" y="3406859"/>
            <a:ext cx="40205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Total assets grew by 9% as a result of increased investments in properties and equities and the registration of FBC re as a composite insurer</a:t>
            </a:r>
          </a:p>
        </p:txBody>
      </p:sp>
      <p:sp>
        <p:nvSpPr>
          <p:cNvPr id="16" name="Shape 255"/>
          <p:cNvSpPr/>
          <p:nvPr/>
        </p:nvSpPr>
        <p:spPr>
          <a:xfrm>
            <a:off x="6819765" y="2288473"/>
            <a:ext cx="709671" cy="7096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632523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457200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" name="Shape 256"/>
          <p:cNvSpPr/>
          <p:nvPr/>
        </p:nvSpPr>
        <p:spPr>
          <a:xfrm>
            <a:off x="6930945" y="2397088"/>
            <a:ext cx="487313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457200">
              <a:defRPr sz="2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200" b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</a:t>
            </a:r>
            <a:r>
              <a:rPr lang="en-US" sz="32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%</a:t>
            </a:r>
            <a:endParaRPr sz="32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3" y="2397088"/>
            <a:ext cx="3959133" cy="395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6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/>
      <p:bldP spid="13" grpId="0" animBg="1"/>
      <p:bldP spid="14" grpId="0" animBg="1"/>
      <p:bldP spid="15" grpId="0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74638"/>
            <a:ext cx="10972800" cy="708302"/>
          </a:xfrm>
        </p:spPr>
        <p:txBody>
          <a:bodyPr/>
          <a:lstStyle/>
          <a:p>
            <a:r>
              <a:rPr lang="en-US" sz="2800" b="1" dirty="0" smtClean="0"/>
              <a:t>ZIMBABWEAN INSURANCE OUTLOOK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21E1-9C3F-46F6-8998-CFF53967822A}" type="slidenum">
              <a:rPr lang="en-ZW" smtClean="0"/>
              <a:t>13</a:t>
            </a:fld>
            <a:endParaRPr lang="en-ZW"/>
          </a:p>
        </p:txBody>
      </p:sp>
      <p:sp>
        <p:nvSpPr>
          <p:cNvPr id="6" name="Shape 256"/>
          <p:cNvSpPr/>
          <p:nvPr/>
        </p:nvSpPr>
        <p:spPr>
          <a:xfrm>
            <a:off x="4512757" y="3045064"/>
            <a:ext cx="499677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457200">
              <a:defRPr sz="2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FFFFFF"/>
                </a:solidFill>
              </a:rPr>
              <a:t>08</a:t>
            </a:r>
          </a:p>
        </p:txBody>
      </p:sp>
      <p:sp>
        <p:nvSpPr>
          <p:cNvPr id="8" name="Shape 256"/>
          <p:cNvSpPr/>
          <p:nvPr/>
        </p:nvSpPr>
        <p:spPr>
          <a:xfrm>
            <a:off x="924401" y="3045064"/>
            <a:ext cx="487313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457200">
              <a:defRPr sz="2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200" b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</a:t>
            </a:r>
            <a:r>
              <a:rPr lang="en-US" sz="32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%</a:t>
            </a:r>
            <a:endParaRPr sz="32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49" y="2598372"/>
            <a:ext cx="3959133" cy="39591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01299" y="1259960"/>
            <a:ext cx="76795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Economic </a:t>
            </a:r>
            <a:r>
              <a:rPr lang="en-US" b="1" dirty="0" smtClean="0"/>
              <a:t>downturn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Insurance prioritization level 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Shrinking disposable income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Company closures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unemployment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Increased Insurance fraud &amp; speculation</a:t>
            </a:r>
          </a:p>
          <a:p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29485" y="3144832"/>
            <a:ext cx="76231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Growth of the Informal </a:t>
            </a:r>
            <a:r>
              <a:rPr lang="en-US" b="1" dirty="0" smtClean="0"/>
              <a:t>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Launch of the </a:t>
            </a:r>
            <a:r>
              <a:rPr lang="en-US" dirty="0" smtClean="0"/>
              <a:t>micro-insurance </a:t>
            </a:r>
            <a:r>
              <a:rPr lang="en-US" dirty="0" smtClean="0"/>
              <a:t>framework by IPEC</a:t>
            </a:r>
            <a:r>
              <a:rPr lang="en-US" dirty="0"/>
              <a:t>.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Previously marginalized groups – Vendors , SME’s, Peasant Farmers &amp; low income </a:t>
            </a:r>
            <a:r>
              <a:rPr lang="en-US" dirty="0" smtClean="0"/>
              <a:t>earners.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Simplified insurance &amp; </a:t>
            </a:r>
            <a:r>
              <a:rPr lang="en-US" dirty="0" smtClean="0"/>
              <a:t>low cost </a:t>
            </a:r>
            <a:r>
              <a:rPr lang="en-US" dirty="0" smtClean="0"/>
              <a:t>products (use of other distribution channels). </a:t>
            </a:r>
            <a:endParaRPr lang="en-US" dirty="0"/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766060" y="4754851"/>
            <a:ext cx="82945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Technology Update</a:t>
            </a:r>
            <a:endParaRPr lang="en-US" dirty="0"/>
          </a:p>
          <a:p>
            <a:r>
              <a:rPr lang="en-US" b="1" dirty="0" smtClean="0"/>
              <a:t>Internet usage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Internet usage increase; 11.5% in 2011 to 46.5% in 2016.</a:t>
            </a:r>
          </a:p>
          <a:p>
            <a:r>
              <a:rPr lang="en-US" dirty="0"/>
              <a:t>-  Social media. </a:t>
            </a:r>
          </a:p>
          <a:p>
            <a:pPr>
              <a:buFontTx/>
              <a:buChar char="-"/>
            </a:pPr>
            <a:r>
              <a:rPr lang="en-US" dirty="0" smtClean="0"/>
              <a:t> cybermalls </a:t>
            </a:r>
            <a:r>
              <a:rPr lang="en-US" dirty="0"/>
              <a:t>e.g. the </a:t>
            </a:r>
            <a:r>
              <a:rPr lang="en-US" dirty="0" err="1"/>
              <a:t>Zimselector</a:t>
            </a:r>
            <a:r>
              <a:rPr lang="en-US" dirty="0"/>
              <a:t> (</a:t>
            </a:r>
            <a:r>
              <a:rPr lang="en-US" i="1" dirty="0"/>
              <a:t>platform for buying and selling insurance).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Web Technology (digitalization)</a:t>
            </a:r>
          </a:p>
          <a:p>
            <a:pPr>
              <a:buFontTx/>
              <a:buChar char="-"/>
            </a:pPr>
            <a:r>
              <a:rPr lang="en-ZW" dirty="0" smtClean="0"/>
              <a:t> Introduction </a:t>
            </a:r>
            <a:r>
              <a:rPr lang="en-ZW" dirty="0"/>
              <a:t>of </a:t>
            </a:r>
            <a:r>
              <a:rPr lang="en-ZW" dirty="0" err="1" smtClean="0"/>
              <a:t>icecash</a:t>
            </a:r>
            <a:r>
              <a:rPr lang="en-ZW" dirty="0" smtClean="0"/>
              <a:t> to reduce fake cover notes &amp; mobile payment platforms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53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ZIMBABWEAN INSURANCE OUTLOOK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21E1-9C3F-46F6-8998-CFF53967822A}" type="slidenum">
              <a:rPr lang="en-ZW" smtClean="0"/>
              <a:t>14</a:t>
            </a:fld>
            <a:endParaRPr lang="en-ZW"/>
          </a:p>
        </p:txBody>
      </p:sp>
      <p:sp>
        <p:nvSpPr>
          <p:cNvPr id="6" name="Shape 256"/>
          <p:cNvSpPr/>
          <p:nvPr/>
        </p:nvSpPr>
        <p:spPr>
          <a:xfrm>
            <a:off x="4512757" y="3045064"/>
            <a:ext cx="499677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457200">
              <a:defRPr sz="2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FFFFFF"/>
                </a:solidFill>
              </a:rPr>
              <a:t>08</a:t>
            </a:r>
          </a:p>
        </p:txBody>
      </p:sp>
      <p:sp>
        <p:nvSpPr>
          <p:cNvPr id="8" name="Shape 256"/>
          <p:cNvSpPr/>
          <p:nvPr/>
        </p:nvSpPr>
        <p:spPr>
          <a:xfrm>
            <a:off x="924401" y="3045064"/>
            <a:ext cx="487313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457200">
              <a:defRPr sz="2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200" b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</a:t>
            </a:r>
            <a:r>
              <a:rPr lang="en-US" sz="32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%</a:t>
            </a:r>
            <a:endParaRPr sz="32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49" y="2598372"/>
            <a:ext cx="3959133" cy="39591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58897" y="131272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Political/ country risk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low </a:t>
            </a:r>
            <a:r>
              <a:rPr lang="en-US" dirty="0"/>
              <a:t>investor confidence.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Slow </a:t>
            </a:r>
            <a:r>
              <a:rPr lang="en-US" dirty="0"/>
              <a:t>growth in the economy (</a:t>
            </a:r>
            <a:r>
              <a:rPr lang="en-US" i="1" dirty="0" err="1"/>
              <a:t>Agric</a:t>
            </a:r>
            <a:r>
              <a:rPr lang="en-US" i="1" dirty="0"/>
              <a:t> &amp; Mining</a:t>
            </a:r>
            <a:r>
              <a:rPr lang="en-US" dirty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Monetary </a:t>
            </a:r>
            <a:r>
              <a:rPr lang="en-US" dirty="0"/>
              <a:t>restrictions – reinsurance companies not able to pay retrocession premiums outside.</a:t>
            </a:r>
          </a:p>
          <a:p>
            <a:r>
              <a:rPr lang="en-US" dirty="0"/>
              <a:t>-  Challenges in paying system license </a:t>
            </a:r>
            <a:r>
              <a:rPr lang="en-US" dirty="0" smtClean="0"/>
              <a:t>fees.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096082" y="359487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Regulation (IPEC)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Introduced </a:t>
            </a:r>
            <a:r>
              <a:rPr lang="en-US" dirty="0"/>
              <a:t>the micro insurance framework.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Insurance </a:t>
            </a:r>
            <a:r>
              <a:rPr lang="en-US" dirty="0"/>
              <a:t>awareness campaigns (financial education).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Policyholder </a:t>
            </a:r>
            <a:r>
              <a:rPr lang="en-US" dirty="0"/>
              <a:t>protection (mandatory split of assets).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Adherence </a:t>
            </a:r>
            <a:r>
              <a:rPr lang="en-US" dirty="0"/>
              <a:t>to prescribed assets.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Corporate </a:t>
            </a:r>
            <a:r>
              <a:rPr lang="en-US" dirty="0"/>
              <a:t>governance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To </a:t>
            </a:r>
            <a:r>
              <a:rPr lang="en-US" dirty="0"/>
              <a:t>protect policyholders interest - boost public confidence.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69654" y="6188173"/>
            <a:ext cx="4750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Emergence of other distribution channels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9624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8D1D39-791C-414C-B849-4EB2BC7F4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545" y="457200"/>
            <a:ext cx="10058400" cy="82126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</a:pPr>
            <a:r>
              <a:rPr lang="en-ZW" sz="2800" b="1" cap="none" dirty="0">
                <a:ln>
                  <a:noFill/>
                </a:ln>
                <a:solidFill>
                  <a:prstClr val="black"/>
                </a:solidFill>
                <a:ea typeface="+mn-ea"/>
                <a:cs typeface="Times New Roman" panose="02020603050405020304" pitchFamily="18" charset="0"/>
              </a:rPr>
              <a:t>EMERGENCE OF OTHER DISTRIBUTION CHANNELS</a:t>
            </a:r>
            <a:r>
              <a:rPr lang="en-ZW" sz="2800" cap="none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 </a:t>
            </a:r>
            <a:br>
              <a:rPr lang="en-ZW" sz="2800" cap="none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7A05098-FC11-489D-BD19-EE8CCBFC6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545" y="1278468"/>
            <a:ext cx="11445765" cy="519853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ZW" sz="2700" b="1" dirty="0" smtClean="0"/>
              <a:t> </a:t>
            </a:r>
            <a:endParaRPr lang="en-ZW" sz="2700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6D8D0E8-CEB8-48EE-943A-6D791C81A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21E1-9C3F-46F6-8998-CFF53967822A}" type="slidenum">
              <a:rPr lang="en-ZW" smtClean="0"/>
              <a:t>15</a:t>
            </a:fld>
            <a:endParaRPr lang="en-ZW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306907"/>
              </p:ext>
            </p:extLst>
          </p:nvPr>
        </p:nvGraphicFramePr>
        <p:xfrm>
          <a:off x="173421" y="1292773"/>
          <a:ext cx="11571889" cy="5297212"/>
        </p:xfrm>
        <a:graphic>
          <a:graphicData uri="http://schemas.openxmlformats.org/drawingml/2006/table">
            <a:tbl>
              <a:tblPr firstRow="1" bandRow="1"/>
              <a:tblGrid>
                <a:gridCol w="42846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872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8686">
                <a:tc>
                  <a:txBody>
                    <a:bodyPr/>
                    <a:lstStyle/>
                    <a:p>
                      <a:pPr algn="ctr"/>
                      <a:r>
                        <a:rPr lang="en-US" sz="2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DISTRIBUTION</a:t>
                      </a:r>
                      <a:endParaRPr lang="en-US" sz="27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BENEFITS</a:t>
                      </a:r>
                      <a:endParaRPr lang="en-US" sz="27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67645">
                <a:tc>
                  <a:txBody>
                    <a:bodyPr/>
                    <a:lstStyle/>
                    <a:p>
                      <a:pPr marL="34290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Blip>
                          <a:blip r:embed="rId3"/>
                        </a:buBlip>
                      </a:pPr>
                      <a:r>
                        <a:rPr lang="en-US" sz="27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7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Bancassurance</a:t>
                      </a:r>
                      <a:r>
                        <a:rPr lang="en-US" sz="2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7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(banks)</a:t>
                      </a:r>
                      <a:endParaRPr lang="en-US" sz="27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rowSpan="3">
                  <a:txBody>
                    <a:bodyPr/>
                    <a:lstStyle/>
                    <a:p>
                      <a:pPr marL="34290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Blip>
                          <a:blip r:embed="rId3"/>
                        </a:buBlip>
                      </a:pPr>
                      <a:r>
                        <a:rPr lang="en-US" sz="27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Tap into the huge customer base.</a:t>
                      </a:r>
                    </a:p>
                    <a:p>
                      <a:pPr marL="34290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Blip>
                          <a:blip r:embed="rId3"/>
                        </a:buBlip>
                      </a:pPr>
                      <a:r>
                        <a:rPr lang="en-US" sz="27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Simple products required: motor insurance and funeral products </a:t>
                      </a:r>
                    </a:p>
                    <a:p>
                      <a:pPr marL="34290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Blip>
                          <a:blip r:embed="rId3"/>
                        </a:buBlip>
                      </a:pPr>
                      <a:r>
                        <a:rPr lang="en-US" sz="27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Rural penetration – taking advantage of the extensive branch networking.</a:t>
                      </a:r>
                    </a:p>
                    <a:p>
                      <a:pPr marL="34290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Blip>
                          <a:blip r:embed="rId3"/>
                        </a:buBlip>
                      </a:pPr>
                      <a:r>
                        <a:rPr lang="en-US" sz="27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Increases penetration ratio especially from low income earners &amp; formally marginalized people.</a:t>
                      </a:r>
                    </a:p>
                    <a:p>
                      <a:pPr marL="34290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Blip>
                          <a:blip r:embed="rId3"/>
                        </a:buBlip>
                      </a:pPr>
                      <a:r>
                        <a:rPr lang="en-US" sz="27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Convenient premium collections</a:t>
                      </a:r>
                      <a:r>
                        <a:rPr lang="en-US" sz="27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premium remittances.</a:t>
                      </a:r>
                      <a:endParaRPr lang="en-US" sz="27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</a:pPr>
                      <a:endParaRPr lang="en-US" sz="27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081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27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Retail Outlets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7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(</a:t>
                      </a:r>
                      <a:r>
                        <a:rPr lang="en-US" sz="2700" b="1" i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service stations &amp; supermarkets)</a:t>
                      </a:r>
                      <a:endParaRPr lang="en-US" sz="27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276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27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Mobile Networks (telecommunications)</a:t>
                      </a:r>
                      <a:endParaRPr lang="en-US" sz="27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13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ZIMBABWEAN INSURANCE OUTLOOK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21E1-9C3F-46F6-8998-CFF53967822A}" type="slidenum">
              <a:rPr lang="en-ZW" smtClean="0"/>
              <a:t>16</a:t>
            </a:fld>
            <a:endParaRPr lang="en-ZW"/>
          </a:p>
        </p:txBody>
      </p:sp>
      <p:sp>
        <p:nvSpPr>
          <p:cNvPr id="6" name="Shape 256"/>
          <p:cNvSpPr/>
          <p:nvPr/>
        </p:nvSpPr>
        <p:spPr>
          <a:xfrm>
            <a:off x="4512757" y="3045064"/>
            <a:ext cx="499677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457200">
              <a:defRPr sz="2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FFFFFF"/>
                </a:solidFill>
              </a:rPr>
              <a:t>08</a:t>
            </a:r>
          </a:p>
        </p:txBody>
      </p:sp>
      <p:sp>
        <p:nvSpPr>
          <p:cNvPr id="8" name="Shape 256"/>
          <p:cNvSpPr/>
          <p:nvPr/>
        </p:nvSpPr>
        <p:spPr>
          <a:xfrm>
            <a:off x="924401" y="3045064"/>
            <a:ext cx="487313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457200">
              <a:defRPr sz="2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200" b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</a:t>
            </a:r>
            <a:r>
              <a:rPr lang="en-US" sz="32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%</a:t>
            </a:r>
            <a:endParaRPr sz="32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49" y="2598372"/>
            <a:ext cx="3959133" cy="39591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64000" y="164572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Increased Competition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Mobile networks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Banks.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Mergers (regional companies partnering with Zimbabwean companies).</a:t>
            </a:r>
          </a:p>
        </p:txBody>
      </p:sp>
      <p:sp>
        <p:nvSpPr>
          <p:cNvPr id="7" name="Rectangle 6"/>
          <p:cNvSpPr/>
          <p:nvPr/>
        </p:nvSpPr>
        <p:spPr>
          <a:xfrm>
            <a:off x="4096082" y="496764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Price undercutting – </a:t>
            </a:r>
            <a:r>
              <a:rPr lang="en-US" dirty="0"/>
              <a:t>charging unprofitable rates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Small players are scrounging for business</a:t>
            </a:r>
          </a:p>
        </p:txBody>
      </p:sp>
    </p:spTree>
    <p:extLst>
      <p:ext uri="{BB962C8B-B14F-4D97-AF65-F5344CB8AC3E}">
        <p14:creationId xmlns:p14="http://schemas.microsoft.com/office/powerpoint/2010/main" val="16874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21E1-9C3F-46F6-8998-CFF53967822A}" type="slidenum">
              <a:rPr lang="en-ZW" smtClean="0"/>
              <a:t>17</a:t>
            </a:fld>
            <a:endParaRPr lang="en-ZW"/>
          </a:p>
        </p:txBody>
      </p:sp>
      <p:sp>
        <p:nvSpPr>
          <p:cNvPr id="3" name="Rectangle 2"/>
          <p:cNvSpPr/>
          <p:nvPr/>
        </p:nvSpPr>
        <p:spPr>
          <a:xfrm>
            <a:off x="3492182" y="2666265"/>
            <a:ext cx="81955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MINIMUM CAPITAL REQUIREMENTS</a:t>
            </a: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386581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74638"/>
            <a:ext cx="10972800" cy="608231"/>
          </a:xfrm>
        </p:spPr>
        <p:txBody>
          <a:bodyPr/>
          <a:lstStyle/>
          <a:p>
            <a:r>
              <a:rPr lang="en-US" sz="2400" b="1" dirty="0" smtClean="0"/>
              <a:t>REGUALTOR &amp; MINIMUM CAPITAL REQUIREMENTS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21E1-9C3F-46F6-8998-CFF53967822A}" type="slidenum">
              <a:rPr lang="en-ZW" smtClean="0"/>
              <a:t>18</a:t>
            </a:fld>
            <a:endParaRPr lang="en-ZW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765" y="1429406"/>
            <a:ext cx="5726967" cy="50475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471338" y="4498428"/>
            <a:ext cx="51133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smtClean="0">
                <a:latin typeface="Arial Narrow" panose="020B0606020202030204" pitchFamily="34" charset="0"/>
              </a:rPr>
              <a:t>Zimbabwe</a:t>
            </a:r>
          </a:p>
          <a:p>
            <a:pPr>
              <a:defRPr/>
            </a:pPr>
            <a:r>
              <a:rPr lang="en-US" sz="1600" b="1" dirty="0" smtClean="0">
                <a:latin typeface="Arial Narrow" panose="020B0606020202030204" pitchFamily="34" charset="0"/>
              </a:rPr>
              <a:t>Insurance &amp; Pension Commission IPEC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Narrow" panose="020B0606020202030204" pitchFamily="34" charset="0"/>
              </a:rPr>
              <a:t>$1.5m for non life insurers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Narrow" panose="020B0606020202030204" pitchFamily="34" charset="0"/>
              </a:rPr>
              <a:t>$ 3m for life insurers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Narrow" panose="020B0606020202030204" pitchFamily="34" charset="0"/>
              </a:rPr>
              <a:t>$ 5m for reinsurers</a:t>
            </a:r>
          </a:p>
          <a:p>
            <a:pPr>
              <a:defRPr/>
            </a:pPr>
            <a:endParaRPr lang="en-US" sz="1600" b="1" dirty="0"/>
          </a:p>
        </p:txBody>
      </p:sp>
      <p:sp>
        <p:nvSpPr>
          <p:cNvPr id="8" name="Rectangle 7"/>
          <p:cNvSpPr/>
          <p:nvPr/>
        </p:nvSpPr>
        <p:spPr>
          <a:xfrm>
            <a:off x="316097" y="3313488"/>
            <a:ext cx="489782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Arial Narrow" panose="020B0606020202030204" pitchFamily="34" charset="0"/>
              </a:rPr>
              <a:t>Nigeria</a:t>
            </a:r>
          </a:p>
          <a:p>
            <a:r>
              <a:rPr lang="en-US" sz="1600" dirty="0">
                <a:latin typeface="Arial Narrow" panose="020B0606020202030204" pitchFamily="34" charset="0"/>
              </a:rPr>
              <a:t>National Insurance Commission (NAICOM)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Narrow" panose="020B0606020202030204" pitchFamily="34" charset="0"/>
              </a:rPr>
              <a:t>$ 10m for life insurers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Narrow" panose="020B0606020202030204" pitchFamily="34" charset="0"/>
              </a:rPr>
              <a:t>$15m for non life insurers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Narrow" panose="020B0606020202030204" pitchFamily="34" charset="0"/>
              </a:rPr>
              <a:t>$25m for composite insurers and $50m for reinsurers</a:t>
            </a:r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92611" y="1244740"/>
            <a:ext cx="290703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Arial Narrow" panose="020B0606020202030204" pitchFamily="34" charset="0"/>
              </a:rPr>
              <a:t>Morocco</a:t>
            </a:r>
          </a:p>
          <a:p>
            <a:r>
              <a:rPr lang="en-US" sz="1600" dirty="0">
                <a:latin typeface="Arial Narrow" panose="020B0606020202030204" pitchFamily="34" charset="0"/>
              </a:rPr>
              <a:t>Department of insurance and Social welfare ( DAPS</a:t>
            </a:r>
            <a:r>
              <a:rPr lang="en-US" sz="1600" dirty="0" smtClean="0">
                <a:latin typeface="Arial Narrow" panose="020B0606020202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Narrow" panose="020B0606020202030204" pitchFamily="34" charset="0"/>
              </a:rPr>
              <a:t>Approximately $5m for life and non life</a:t>
            </a:r>
          </a:p>
          <a:p>
            <a:endParaRPr lang="en-US" sz="1600" dirty="0">
              <a:latin typeface="Arial Narrow" panose="020B0606020202030204" pitchFamily="34" charset="0"/>
            </a:endParaRPr>
          </a:p>
          <a:p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8410899" y="1809141"/>
            <a:ext cx="440247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Arial Narrow" panose="020B0606020202030204" pitchFamily="34" charset="0"/>
              </a:rPr>
              <a:t>Kenya</a:t>
            </a:r>
          </a:p>
          <a:p>
            <a:r>
              <a:rPr lang="en-US" sz="1600" dirty="0">
                <a:latin typeface="Arial Narrow" panose="020B0606020202030204" pitchFamily="34" charset="0"/>
              </a:rPr>
              <a:t>Insurance Regulatory Authority (IRA</a:t>
            </a:r>
            <a:r>
              <a:rPr lang="en-US" sz="1600" dirty="0" smtClean="0">
                <a:latin typeface="Arial Narrow" panose="020B0606020202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Narrow" panose="020B0606020202030204" pitchFamily="34" charset="0"/>
              </a:rPr>
              <a:t>$ 2m for life insurers, $4m for non life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Narrow" panose="020B0606020202030204" pitchFamily="34" charset="0"/>
              </a:rPr>
              <a:t>$ 6m for composite insurers, life and non life reinsurers</a:t>
            </a:r>
          </a:p>
          <a:p>
            <a:endParaRPr lang="en-US" sz="1600" dirty="0">
              <a:latin typeface="Arial Narrow" panose="020B0606020202030204" pitchFamily="34" charset="0"/>
            </a:endParaRPr>
          </a:p>
          <a:p>
            <a:endParaRPr lang="en-US" sz="1600" dirty="0">
              <a:latin typeface="Arial Narrow" panose="020B0606020202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2663" y="5283258"/>
            <a:ext cx="50640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latin typeface="Arial Narrow" panose="020B0606020202030204" pitchFamily="34" charset="0"/>
              </a:rPr>
              <a:t>South </a:t>
            </a:r>
            <a:r>
              <a:rPr lang="en-US" sz="1600" b="1" dirty="0" smtClean="0">
                <a:latin typeface="Arial Narrow" panose="020B0606020202030204" pitchFamily="34" charset="0"/>
              </a:rPr>
              <a:t>Africa</a:t>
            </a:r>
          </a:p>
          <a:p>
            <a:r>
              <a:rPr lang="en-US" sz="1600" dirty="0">
                <a:latin typeface="Arial Narrow" panose="020B0606020202030204" pitchFamily="34" charset="0"/>
              </a:rPr>
              <a:t>Financial Services Board </a:t>
            </a:r>
          </a:p>
          <a:p>
            <a:r>
              <a:rPr lang="en-US" sz="1600" dirty="0">
                <a:latin typeface="Arial Narrow" panose="020B0606020202030204" pitchFamily="34" charset="0"/>
              </a:rPr>
              <a:t>( FSB</a:t>
            </a:r>
            <a:r>
              <a:rPr lang="en-US" sz="1600" dirty="0" smtClean="0">
                <a:latin typeface="Arial Narrow" panose="020B0606020202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Narrow" panose="020B0606020202030204" pitchFamily="34" charset="0"/>
              </a:rPr>
              <a:t>$ 850K for life and non life to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Narrow" panose="020B0606020202030204" pitchFamily="34" charset="0"/>
              </a:rPr>
              <a:t>Will increase to $1.25m</a:t>
            </a:r>
          </a:p>
          <a:p>
            <a:endParaRPr lang="en-US" sz="1600" dirty="0">
              <a:latin typeface="Arial Narrow" panose="020B0606020202030204" pitchFamily="34" charset="0"/>
            </a:endParaRPr>
          </a:p>
          <a:p>
            <a:pPr>
              <a:defRPr/>
            </a:pP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12" name="Shape 264"/>
          <p:cNvSpPr/>
          <p:nvPr/>
        </p:nvSpPr>
        <p:spPr>
          <a:xfrm>
            <a:off x="2596056" y="5864772"/>
            <a:ext cx="3647090" cy="357352"/>
          </a:xfrm>
          <a:prstGeom prst="line">
            <a:avLst/>
          </a:prstGeom>
          <a:ln w="25400">
            <a:solidFill>
              <a:srgbClr val="FF0000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3" name="Shape 264"/>
          <p:cNvSpPr/>
          <p:nvPr/>
        </p:nvSpPr>
        <p:spPr>
          <a:xfrm flipV="1">
            <a:off x="6705600" y="4729655"/>
            <a:ext cx="1765738" cy="630621"/>
          </a:xfrm>
          <a:prstGeom prst="line">
            <a:avLst/>
          </a:prstGeom>
          <a:ln w="25400">
            <a:solidFill>
              <a:srgbClr val="FF0000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4" name="Shape 264"/>
          <p:cNvSpPr/>
          <p:nvPr/>
        </p:nvSpPr>
        <p:spPr>
          <a:xfrm>
            <a:off x="2044939" y="1329502"/>
            <a:ext cx="2365314" cy="343223"/>
          </a:xfrm>
          <a:prstGeom prst="line">
            <a:avLst/>
          </a:prstGeom>
          <a:ln w="25400">
            <a:solidFill>
              <a:srgbClr val="FF0000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5" name="Shape 264"/>
          <p:cNvSpPr/>
          <p:nvPr/>
        </p:nvSpPr>
        <p:spPr>
          <a:xfrm flipV="1">
            <a:off x="3899338" y="3556806"/>
            <a:ext cx="1314581" cy="741924"/>
          </a:xfrm>
          <a:prstGeom prst="line">
            <a:avLst/>
          </a:prstGeom>
          <a:ln w="25400">
            <a:solidFill>
              <a:srgbClr val="FF0000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6" name="Shape 264"/>
          <p:cNvSpPr/>
          <p:nvPr/>
        </p:nvSpPr>
        <p:spPr>
          <a:xfrm flipV="1">
            <a:off x="7498152" y="2301766"/>
            <a:ext cx="912748" cy="1805748"/>
          </a:xfrm>
          <a:prstGeom prst="line">
            <a:avLst/>
          </a:prstGeom>
          <a:ln w="25400">
            <a:solidFill>
              <a:srgbClr val="FF0000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747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21E1-9C3F-46F6-8998-CFF53967822A}" type="slidenum">
              <a:rPr lang="en-ZW" smtClean="0"/>
              <a:t>19</a:t>
            </a:fld>
            <a:endParaRPr lang="en-ZW"/>
          </a:p>
        </p:txBody>
      </p:sp>
      <p:sp>
        <p:nvSpPr>
          <p:cNvPr id="3" name="Rectangle 2"/>
          <p:cNvSpPr/>
          <p:nvPr/>
        </p:nvSpPr>
        <p:spPr>
          <a:xfrm>
            <a:off x="3492182" y="2666265"/>
            <a:ext cx="52043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THE WAY FORWARD…</a:t>
            </a: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97351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-1"/>
            <a:ext cx="9144000" cy="696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0413466"/>
              </p:ext>
            </p:extLst>
          </p:nvPr>
        </p:nvGraphicFramePr>
        <p:xfrm>
          <a:off x="1925783" y="1143000"/>
          <a:ext cx="8361217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526276" y="457200"/>
            <a:ext cx="6870363" cy="609600"/>
            <a:chOff x="3832" y="0"/>
            <a:chExt cx="7873180" cy="685800"/>
          </a:xfrm>
          <a:scene3d>
            <a:camera prst="orthographicFront"/>
            <a:lightRig rig="flat" dir="t"/>
          </a:scene3d>
        </p:grpSpPr>
        <p:sp>
          <p:nvSpPr>
            <p:cNvPr id="6" name="Rectangle 5"/>
            <p:cNvSpPr/>
            <p:nvPr/>
          </p:nvSpPr>
          <p:spPr>
            <a:xfrm>
              <a:off x="36077" y="0"/>
              <a:ext cx="7840935" cy="685800"/>
            </a:xfrm>
            <a:prstGeom prst="rect">
              <a:avLst/>
            </a:prstGeom>
            <a:gradFill rotWithShape="0">
              <a:gsLst>
                <a:gs pos="0">
                  <a:srgbClr val="FF0000"/>
                </a:gs>
                <a:gs pos="80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</a:gradFill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3832" y="0"/>
              <a:ext cx="7840935" cy="6858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00" b="1" cap="small" dirty="0">
                  <a:solidFill>
                    <a:schemeClr val="tx1"/>
                  </a:solidFill>
                  <a:latin typeface="Garamond" pitchFamily="18" charset="0"/>
                </a:rPr>
                <a:t>Overview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96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72966"/>
            <a:ext cx="9566166" cy="488731"/>
          </a:xfrm>
        </p:spPr>
        <p:txBody>
          <a:bodyPr/>
          <a:lstStyle/>
          <a:p>
            <a:r>
              <a:rPr lang="en-US" sz="3200" b="1" dirty="0" smtClean="0"/>
              <a:t>THE WAY FORWARD…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249" y="961697"/>
            <a:ext cx="11666482" cy="5722882"/>
          </a:xfrm>
        </p:spPr>
        <p:txBody>
          <a:bodyPr/>
          <a:lstStyle/>
          <a:p>
            <a:r>
              <a:rPr lang="en-US" sz="2800" b="1" dirty="0" smtClean="0"/>
              <a:t>Incorporate risk management </a:t>
            </a:r>
            <a:r>
              <a:rPr lang="en-US" sz="2800" dirty="0" smtClean="0"/>
              <a:t>into the company from top-to-bottom and across the business - essential not an option.</a:t>
            </a:r>
          </a:p>
          <a:p>
            <a:r>
              <a:rPr lang="en-GB" altLang="en-US" sz="2800" b="1" dirty="0" smtClean="0"/>
              <a:t>Embrace </a:t>
            </a:r>
            <a:r>
              <a:rPr lang="en-GB" altLang="en-US" sz="2800" b="1" dirty="0"/>
              <a:t>Technology: </a:t>
            </a:r>
            <a:r>
              <a:rPr lang="en-GB" altLang="en-US" sz="2400" b="1" dirty="0" smtClean="0"/>
              <a:t>“</a:t>
            </a:r>
            <a:r>
              <a:rPr lang="en-ZW" altLang="en-US" sz="2400" i="1" dirty="0"/>
              <a:t>Information Technology and Business are becoming inextricably interwoven. I don’t think anybody can talk meaningfully about one without talking about the other.</a:t>
            </a:r>
            <a:r>
              <a:rPr lang="en-ZW" altLang="en-US" sz="2400" b="1" i="1" dirty="0"/>
              <a:t>”</a:t>
            </a:r>
            <a:r>
              <a:rPr lang="en-ZW" altLang="en-US" sz="2400" i="1" dirty="0"/>
              <a:t> Bill </a:t>
            </a:r>
            <a:r>
              <a:rPr lang="en-ZW" altLang="en-US" sz="2400" i="1" dirty="0" smtClean="0"/>
              <a:t>Gates.</a:t>
            </a:r>
          </a:p>
          <a:p>
            <a:r>
              <a:rPr lang="en-ZW" sz="2800" b="1" dirty="0"/>
              <a:t>Strategic partnerships</a:t>
            </a:r>
          </a:p>
          <a:p>
            <a:pPr>
              <a:defRPr/>
            </a:pPr>
            <a:r>
              <a:rPr lang="en-GB" altLang="en-US" sz="2800" b="1" dirty="0" smtClean="0"/>
              <a:t>Innovative </a:t>
            </a:r>
            <a:r>
              <a:rPr lang="en-GB" altLang="en-US" sz="2800" b="1" dirty="0"/>
              <a:t>products for the informal market: </a:t>
            </a:r>
            <a:r>
              <a:rPr lang="en-GB" altLang="en-US" sz="2800" dirty="0"/>
              <a:t>low</a:t>
            </a:r>
            <a:r>
              <a:rPr lang="en-GB" altLang="en-US" sz="2800" b="1" dirty="0"/>
              <a:t> </a:t>
            </a:r>
            <a:r>
              <a:rPr lang="en-GB" altLang="en-US" sz="2800" dirty="0"/>
              <a:t>cost effective products. </a:t>
            </a:r>
          </a:p>
          <a:p>
            <a:pPr marL="0" indent="0">
              <a:buNone/>
              <a:defRPr/>
            </a:pPr>
            <a:r>
              <a:rPr lang="en-GB" altLang="en-US" sz="2400" b="1" i="1" dirty="0"/>
              <a:t>“</a:t>
            </a:r>
            <a:r>
              <a:rPr lang="en-GB" altLang="en-US" sz="2400" i="1" dirty="0"/>
              <a:t> The antidote to stagnation is Innovation</a:t>
            </a:r>
            <a:r>
              <a:rPr lang="en-GB" altLang="en-US" sz="2400" b="1" i="1" dirty="0"/>
              <a:t>” </a:t>
            </a:r>
            <a:r>
              <a:rPr lang="en-GB" altLang="en-US" sz="2400" dirty="0"/>
              <a:t>Robin’s 73 Best Business &amp; Success Lessons.</a:t>
            </a:r>
          </a:p>
          <a:p>
            <a:r>
              <a:rPr lang="en-GB" altLang="en-US" sz="2800" b="1" dirty="0"/>
              <a:t>Simplify Insurance technical jargon: </a:t>
            </a:r>
            <a:r>
              <a:rPr lang="en-GB" altLang="en-US" sz="2800" dirty="0"/>
              <a:t>Terms &amp; Conditions should be understood by a </a:t>
            </a:r>
            <a:r>
              <a:rPr lang="en-GB" altLang="en-US" sz="2800" dirty="0" smtClean="0"/>
              <a:t>layman; vernacular usage.</a:t>
            </a:r>
            <a:endParaRPr lang="en-GB" altLang="en-US" sz="2800" dirty="0"/>
          </a:p>
          <a:p>
            <a:pPr marL="0" indent="0">
              <a:buNone/>
            </a:pPr>
            <a:endParaRPr lang="en-ZW" sz="2400" b="1" dirty="0" smtClean="0"/>
          </a:p>
          <a:p>
            <a:endParaRPr lang="en-US" sz="24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21E1-9C3F-46F6-8998-CFF53967822A}" type="slidenum">
              <a:rPr lang="en-ZW" smtClean="0"/>
              <a:t>20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45520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 txBox="1">
            <a:spLocks noGrp="1"/>
          </p:cNvSpPr>
          <p:nvPr/>
        </p:nvSpPr>
        <p:spPr bwMode="auto">
          <a:xfrm>
            <a:off x="8077200" y="64770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81F3867-206B-4A1D-90A8-3D3864C3E99C}" type="slidenum">
              <a:rPr lang="en-US" altLang="en-US" sz="1400" b="1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 b="1">
              <a:solidFill>
                <a:schemeClr val="bg1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9186" y="457200"/>
            <a:ext cx="9945414" cy="457200"/>
          </a:xfrm>
        </p:spPr>
        <p:txBody>
          <a:bodyPr/>
          <a:lstStyle/>
          <a:p>
            <a:r>
              <a:rPr lang="en-US" sz="3200" b="1" dirty="0"/>
              <a:t>THE WAY FORWARD…</a:t>
            </a:r>
            <a:endParaRPr lang="en-US" altLang="en-US" sz="3200" b="1" dirty="0"/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9186" y="914400"/>
            <a:ext cx="11855669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b="1" dirty="0" smtClean="0"/>
              <a:t>Keep </a:t>
            </a:r>
            <a:r>
              <a:rPr lang="en-GB" altLang="en-US" sz="2800" b="1" dirty="0"/>
              <a:t>the promise: </a:t>
            </a:r>
            <a:r>
              <a:rPr lang="en-ZW" sz="2800" dirty="0"/>
              <a:t>Insurance is a promise of compensation for specific potential future losses in exchange for payment. </a:t>
            </a:r>
          </a:p>
          <a:p>
            <a:pPr marL="0" indent="0">
              <a:buNone/>
              <a:defRPr/>
            </a:pPr>
            <a:r>
              <a:rPr lang="en-ZW" altLang="en-US" sz="2800" b="1" dirty="0"/>
              <a:t>    </a:t>
            </a:r>
            <a:r>
              <a:rPr lang="en-ZW" altLang="en-US" sz="2800" b="1" dirty="0" smtClean="0"/>
              <a:t>Claims </a:t>
            </a:r>
            <a:r>
              <a:rPr lang="en-ZW" altLang="en-US" sz="2800" dirty="0" smtClean="0"/>
              <a:t>department </a:t>
            </a:r>
            <a:r>
              <a:rPr lang="en-ZW" altLang="en-US" sz="2800" dirty="0"/>
              <a:t>is the window of every insurance company. </a:t>
            </a:r>
            <a:r>
              <a:rPr lang="en-ZW" altLang="en-US" sz="2800" dirty="0" smtClean="0"/>
              <a:t>Assess claims thoroughly to avoid arbitration costs &amp; reputational risks.</a:t>
            </a:r>
            <a:endParaRPr lang="en-ZW" altLang="en-US" sz="2800" dirty="0"/>
          </a:p>
          <a:p>
            <a:pPr eaLnBrk="1" hangingPunct="1">
              <a:defRPr/>
            </a:pPr>
            <a:r>
              <a:rPr lang="en-GB" altLang="en-US" sz="2800" b="1" dirty="0"/>
              <a:t>Treat Customers Fairly: </a:t>
            </a:r>
            <a:r>
              <a:rPr lang="en-GB" altLang="en-US" sz="2800" dirty="0"/>
              <a:t>undercutting of prices </a:t>
            </a:r>
            <a:r>
              <a:rPr lang="en-ZW" sz="2800" dirty="0"/>
              <a:t>results in failure to meet claims obligations, leading to negative perception in the market</a:t>
            </a:r>
            <a:r>
              <a:rPr lang="en-ZW" sz="2800" dirty="0" smtClean="0"/>
              <a:t>.</a:t>
            </a:r>
          </a:p>
          <a:p>
            <a:pPr marL="0" indent="0">
              <a:buNone/>
              <a:defRPr/>
            </a:pPr>
            <a:r>
              <a:rPr lang="en-GB" altLang="en-US" sz="2400" b="1" dirty="0"/>
              <a:t>“</a:t>
            </a:r>
            <a:r>
              <a:rPr lang="en-ZW" sz="2400" i="1" dirty="0"/>
              <a:t>To give real service, you must add something which cannot be bought or measured with money, and that is sincerity and integrity.</a:t>
            </a:r>
            <a:r>
              <a:rPr lang="en-ZW" sz="2400" b="1" i="1" dirty="0"/>
              <a:t>”</a:t>
            </a:r>
            <a:r>
              <a:rPr lang="en-ZW" sz="2400" i="1" dirty="0"/>
              <a:t> Douglas Adams</a:t>
            </a:r>
            <a:r>
              <a:rPr lang="en-ZW" sz="2400" i="1" dirty="0" smtClean="0"/>
              <a:t>..</a:t>
            </a:r>
            <a:endParaRPr lang="en-GB" altLang="en-US" sz="2400" dirty="0"/>
          </a:p>
          <a:p>
            <a:pPr eaLnBrk="1" hangingPunct="1">
              <a:defRPr/>
            </a:pPr>
            <a:r>
              <a:rPr lang="en-GB" altLang="en-US" sz="2800" b="1" dirty="0"/>
              <a:t>Engage </a:t>
            </a:r>
            <a:r>
              <a:rPr lang="en-GB" altLang="en-US" sz="2800" b="1" dirty="0" smtClean="0"/>
              <a:t>Actuaries: </a:t>
            </a:r>
            <a:r>
              <a:rPr lang="en-GB" altLang="en-US" sz="2800" dirty="0"/>
              <a:t>on product </a:t>
            </a:r>
            <a:r>
              <a:rPr lang="en-GB" altLang="en-US" sz="2800" dirty="0" smtClean="0"/>
              <a:t>development &amp; reviews; appropriate pricing; Valuations; product profit testing.</a:t>
            </a:r>
          </a:p>
          <a:p>
            <a:pPr>
              <a:defRPr/>
            </a:pPr>
            <a:r>
              <a:rPr lang="en-ZW" altLang="en-US" sz="2800" b="1" dirty="0"/>
              <a:t>Manage operational costs: </a:t>
            </a:r>
            <a:r>
              <a:rPr lang="en-ZW" altLang="en-US" sz="2800" dirty="0"/>
              <a:t>business acquisition; internal business </a:t>
            </a:r>
            <a:r>
              <a:rPr lang="en-ZW" altLang="en-US" sz="2800" dirty="0" smtClean="0"/>
              <a:t>processes through leveraging on technology.</a:t>
            </a:r>
            <a:endParaRPr lang="en-ZW" altLang="en-US" sz="2800" dirty="0"/>
          </a:p>
          <a:p>
            <a:pPr eaLnBrk="1" hangingPunct="1">
              <a:defRPr/>
            </a:pPr>
            <a:endParaRPr lang="en-GB" altLang="en-US" sz="2800" dirty="0"/>
          </a:p>
          <a:p>
            <a:pPr eaLnBrk="1" hangingPunct="1">
              <a:defRPr/>
            </a:pPr>
            <a:endParaRPr lang="en-GB" altLang="en-US" sz="2000" dirty="0"/>
          </a:p>
          <a:p>
            <a:pPr eaLnBrk="1" hangingPunct="1">
              <a:buFontTx/>
              <a:buNone/>
              <a:defRPr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6398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 txBox="1">
            <a:spLocks noGrp="1"/>
          </p:cNvSpPr>
          <p:nvPr/>
        </p:nvSpPr>
        <p:spPr bwMode="auto">
          <a:xfrm>
            <a:off x="8077200" y="64770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4FD0ED2-FA63-4292-803A-344D8A1DDFEF}" type="slidenum">
              <a:rPr lang="en-US" altLang="en-US" sz="1400" b="1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b="1">
              <a:solidFill>
                <a:schemeClr val="bg1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0" y="472966"/>
            <a:ext cx="8229600" cy="472308"/>
          </a:xfrm>
        </p:spPr>
        <p:txBody>
          <a:bodyPr/>
          <a:lstStyle/>
          <a:p>
            <a:r>
              <a:rPr lang="en-US" sz="2800" b="1" dirty="0"/>
              <a:t>THE WAY FORWARD…</a:t>
            </a:r>
            <a:endParaRPr lang="en-US" altLang="en-US" sz="2800" b="1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9186" y="945274"/>
            <a:ext cx="11698013" cy="5786602"/>
          </a:xfrm>
        </p:spPr>
        <p:txBody>
          <a:bodyPr/>
          <a:lstStyle/>
          <a:p>
            <a:pPr eaLnBrk="1" hangingPunct="1"/>
            <a:r>
              <a:rPr lang="en-GB" altLang="en-US" sz="2800" b="1" dirty="0" smtClean="0"/>
              <a:t>Insurers and Reinsurers to share risk: </a:t>
            </a:r>
            <a:r>
              <a:rPr lang="en-ZW" altLang="en-US" sz="2800" dirty="0" smtClean="0"/>
              <a:t>adapt </a:t>
            </a:r>
            <a:r>
              <a:rPr lang="en-ZW" altLang="en-US" sz="2800" dirty="0"/>
              <a:t>to survive in the current and future risk landscape, which is continually shifting. </a:t>
            </a:r>
            <a:endParaRPr lang="en-ZW" altLang="en-US" sz="2800" dirty="0" smtClean="0"/>
          </a:p>
          <a:p>
            <a:pPr marL="0" indent="0" eaLnBrk="1" hangingPunct="1">
              <a:buNone/>
            </a:pPr>
            <a:r>
              <a:rPr lang="en-ZW" altLang="en-US" sz="2800" dirty="0"/>
              <a:t> </a:t>
            </a:r>
            <a:r>
              <a:rPr lang="en-ZW" altLang="en-US" sz="2800" dirty="0" smtClean="0"/>
              <a:t>  Difficult </a:t>
            </a:r>
            <a:r>
              <a:rPr lang="en-ZW" altLang="en-US" sz="2800" dirty="0"/>
              <a:t>to pay premiums to </a:t>
            </a:r>
            <a:r>
              <a:rPr lang="en-ZW" altLang="en-US" sz="2800" dirty="0" smtClean="0"/>
              <a:t>retro-</a:t>
            </a:r>
            <a:r>
              <a:rPr lang="en-ZW" altLang="en-US" sz="2800" dirty="0" err="1" smtClean="0"/>
              <a:t>cessioners</a:t>
            </a:r>
            <a:r>
              <a:rPr lang="en-ZW" altLang="en-US" sz="2800" dirty="0" smtClean="0"/>
              <a:t> </a:t>
            </a:r>
            <a:r>
              <a:rPr lang="en-ZW" altLang="en-US" sz="2800" dirty="0"/>
              <a:t>- </a:t>
            </a:r>
            <a:r>
              <a:rPr lang="en-ZW" altLang="en-US" sz="2800" dirty="0" smtClean="0"/>
              <a:t>spread </a:t>
            </a:r>
            <a:r>
              <a:rPr lang="en-ZW" altLang="en-US" sz="2800" dirty="0"/>
              <a:t>risk </a:t>
            </a:r>
            <a:r>
              <a:rPr lang="en-ZW" altLang="en-US" sz="2800" dirty="0" smtClean="0"/>
              <a:t> </a:t>
            </a:r>
          </a:p>
          <a:p>
            <a:pPr marL="0" indent="0" eaLnBrk="1" hangingPunct="1">
              <a:buNone/>
            </a:pPr>
            <a:r>
              <a:rPr lang="en-ZW" altLang="en-US" sz="2800" dirty="0"/>
              <a:t> </a:t>
            </a:r>
            <a:r>
              <a:rPr lang="en-ZW" altLang="en-US" sz="2800" dirty="0" smtClean="0"/>
              <a:t>  amongst </a:t>
            </a:r>
            <a:r>
              <a:rPr lang="en-ZW" altLang="en-US" sz="2800" dirty="0"/>
              <a:t>themselves.</a:t>
            </a:r>
            <a:endParaRPr lang="en-GB" altLang="en-US" sz="2800" dirty="0"/>
          </a:p>
          <a:p>
            <a:pPr lvl="0">
              <a:defRPr/>
            </a:pPr>
            <a:r>
              <a:rPr lang="en-GB" altLang="en-US" sz="28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Comply </a:t>
            </a:r>
            <a:r>
              <a:rPr lang="en-GB" altLang="en-US" sz="28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with the Regulator: </a:t>
            </a:r>
            <a:r>
              <a:rPr lang="en-GB" alt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capital requirements; register all products; license agents; adhere to the Insurance </a:t>
            </a:r>
            <a:r>
              <a:rPr lang="en-GB" altLang="en-US" sz="28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Act.</a:t>
            </a:r>
          </a:p>
          <a:p>
            <a:pPr>
              <a:defRPr/>
            </a:pPr>
            <a:r>
              <a:rPr lang="en-GB" alt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Industry to lobby the Regulator </a:t>
            </a:r>
            <a:r>
              <a:rPr lang="en-GB" altLang="en-US" sz="28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on enforcement of the ‘S’ rating.</a:t>
            </a:r>
          </a:p>
          <a:p>
            <a:pPr>
              <a:defRPr/>
            </a:pPr>
            <a:r>
              <a:rPr lang="en-GB" altLang="en-US" sz="28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Monitor agents conduct: </a:t>
            </a:r>
            <a:r>
              <a:rPr lang="en-GB" altLang="en-US" sz="28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misappropriation of client funds; misrepresentations.</a:t>
            </a:r>
            <a:endParaRPr lang="en-GB" altLang="en-US" sz="28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  <a:defRPr/>
            </a:pPr>
            <a:endParaRPr lang="en-GB" altLang="en-US" sz="2000" b="1" dirty="0"/>
          </a:p>
          <a:p>
            <a:pPr eaLnBrk="1" hangingPunct="1"/>
            <a:endParaRPr lang="en-GB" altLang="en-US" sz="2000" dirty="0"/>
          </a:p>
          <a:p>
            <a:pPr eaLnBrk="1" hangingPunct="1">
              <a:buFontTx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2427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 txBox="1">
            <a:spLocks noGrp="1"/>
          </p:cNvSpPr>
          <p:nvPr/>
        </p:nvSpPr>
        <p:spPr bwMode="auto">
          <a:xfrm>
            <a:off x="8077200" y="64770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81F3867-206B-4A1D-90A8-3D3864C3E99C}" type="slidenum">
              <a:rPr lang="en-US" altLang="en-US" sz="1400" b="1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 b="1">
              <a:solidFill>
                <a:schemeClr val="bg1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9186" y="457200"/>
            <a:ext cx="9945414" cy="457200"/>
          </a:xfrm>
        </p:spPr>
        <p:txBody>
          <a:bodyPr/>
          <a:lstStyle/>
          <a:p>
            <a:r>
              <a:rPr lang="en-US" sz="3200" b="1" dirty="0"/>
              <a:t>THE WAY FORWARD…</a:t>
            </a:r>
            <a:endParaRPr lang="en-US" altLang="en-US" sz="3200" b="1" dirty="0"/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9186" y="1040524"/>
            <a:ext cx="11871435" cy="5665076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b="1" dirty="0" smtClean="0"/>
              <a:t>Engage </a:t>
            </a:r>
            <a:r>
              <a:rPr lang="en-GB" altLang="en-US" sz="2800" b="1" dirty="0"/>
              <a:t>in CRM activities: </a:t>
            </a:r>
            <a:r>
              <a:rPr lang="en-GB" altLang="en-US" sz="2800" dirty="0"/>
              <a:t>communicate regularly with your clients; service excellence is key. </a:t>
            </a:r>
            <a:endParaRPr lang="en-GB" altLang="en-US" sz="2800" dirty="0" smtClean="0"/>
          </a:p>
          <a:p>
            <a:pPr eaLnBrk="1" hangingPunct="1">
              <a:defRPr/>
            </a:pPr>
            <a:r>
              <a:rPr lang="en-ZW" altLang="en-US" sz="2800" b="1" dirty="0" smtClean="0"/>
              <a:t>Share </a:t>
            </a:r>
            <a:r>
              <a:rPr lang="en-ZW" altLang="en-US" sz="2800" b="1" dirty="0"/>
              <a:t>information: </a:t>
            </a:r>
            <a:r>
              <a:rPr lang="en-ZW" altLang="en-US" sz="2800" dirty="0"/>
              <a:t>do not operate in </a:t>
            </a:r>
            <a:r>
              <a:rPr lang="en-ZW" altLang="en-US" sz="2800" dirty="0" smtClean="0"/>
              <a:t>silos – exposes the whole industry to fraud. </a:t>
            </a:r>
          </a:p>
          <a:p>
            <a:pPr marL="0" indent="0" eaLnBrk="1" hangingPunct="1">
              <a:buNone/>
              <a:defRPr/>
            </a:pPr>
            <a:r>
              <a:rPr lang="en-ZW" altLang="en-US" sz="2800" dirty="0" smtClean="0"/>
              <a:t>    Shared database on fraud.</a:t>
            </a:r>
            <a:endParaRPr lang="en-ZW" altLang="en-US" sz="2800" dirty="0"/>
          </a:p>
          <a:p>
            <a:pPr marL="0" indent="0">
              <a:buNone/>
            </a:pPr>
            <a:r>
              <a:rPr lang="en-ZW" sz="2800" dirty="0"/>
              <a:t>    The mandate of Life </a:t>
            </a:r>
            <a:r>
              <a:rPr lang="en-ZW" sz="2800" dirty="0" smtClean="0"/>
              <a:t>Technical Underwriters </a:t>
            </a:r>
            <a:r>
              <a:rPr lang="en-ZW" sz="2800" dirty="0"/>
              <a:t>Association of Zimbabwe </a:t>
            </a:r>
            <a:endParaRPr lang="en-ZW" sz="2800" dirty="0" smtClean="0"/>
          </a:p>
          <a:p>
            <a:pPr marL="0" indent="0">
              <a:buNone/>
            </a:pPr>
            <a:r>
              <a:rPr lang="en-ZW" sz="2800" dirty="0"/>
              <a:t> </a:t>
            </a:r>
            <a:r>
              <a:rPr lang="en-ZW" sz="2800" dirty="0" smtClean="0"/>
              <a:t>   (</a:t>
            </a:r>
            <a:r>
              <a:rPr lang="en-ZW" sz="2800" dirty="0"/>
              <a:t>LUAZ) is </a:t>
            </a:r>
            <a:r>
              <a:rPr lang="en-ZW" sz="2800" dirty="0" smtClean="0"/>
              <a:t>to </a:t>
            </a:r>
            <a:r>
              <a:rPr lang="en-ZW" sz="2800" dirty="0"/>
              <a:t>train life underwriters and claims personnel; </a:t>
            </a:r>
            <a:r>
              <a:rPr lang="en-ZW" sz="2800" dirty="0" smtClean="0"/>
              <a:t>share  </a:t>
            </a:r>
          </a:p>
          <a:p>
            <a:pPr marL="0" indent="0">
              <a:buNone/>
            </a:pPr>
            <a:r>
              <a:rPr lang="en-ZW" sz="2800" dirty="0"/>
              <a:t> </a:t>
            </a:r>
            <a:r>
              <a:rPr lang="en-ZW" sz="2800" dirty="0" smtClean="0"/>
              <a:t>   information; discuss and update on emerging </a:t>
            </a:r>
            <a:r>
              <a:rPr lang="en-ZW" sz="2800" dirty="0"/>
              <a:t>risks etc</a:t>
            </a:r>
            <a:r>
              <a:rPr lang="en-ZW" sz="2800" dirty="0" smtClean="0"/>
              <a:t>.</a:t>
            </a:r>
          </a:p>
          <a:p>
            <a:pPr lvl="0">
              <a:defRPr/>
            </a:pPr>
            <a:r>
              <a:rPr lang="en-ZW" sz="28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 active on the Social media: </a:t>
            </a:r>
            <a:r>
              <a:rPr lang="en-ZW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offer free financial education;  monitor the comments and respond appropriately. </a:t>
            </a:r>
          </a:p>
          <a:p>
            <a:pPr marL="0" indent="0">
              <a:buNone/>
            </a:pPr>
            <a:endParaRPr lang="en-ZW" sz="2800" dirty="0"/>
          </a:p>
          <a:p>
            <a:pPr marL="0" indent="0">
              <a:buNone/>
            </a:pPr>
            <a:endParaRPr lang="en-US" sz="2800" dirty="0"/>
          </a:p>
          <a:p>
            <a:pPr eaLnBrk="1" hangingPunct="1">
              <a:defRPr/>
            </a:pPr>
            <a:endParaRPr lang="en-ZW" altLang="en-US" sz="2800" dirty="0" smtClean="0"/>
          </a:p>
          <a:p>
            <a:pPr eaLnBrk="1" hangingPunct="1">
              <a:defRPr/>
            </a:pPr>
            <a:endParaRPr lang="en-ZW" altLang="en-US" sz="2800" b="1" dirty="0" smtClean="0"/>
          </a:p>
          <a:p>
            <a:pPr eaLnBrk="1" hangingPunct="1">
              <a:defRPr/>
            </a:pPr>
            <a:endParaRPr lang="en-ZW" altLang="en-US" sz="2800" b="1" dirty="0"/>
          </a:p>
          <a:p>
            <a:pPr eaLnBrk="1" hangingPunct="1">
              <a:defRPr/>
            </a:pPr>
            <a:endParaRPr lang="en-GB" altLang="en-US" sz="2800" b="1" dirty="0"/>
          </a:p>
          <a:p>
            <a:pPr eaLnBrk="1" hangingPunct="1">
              <a:defRPr/>
            </a:pPr>
            <a:endParaRPr lang="en-GB" altLang="en-US" sz="2000" dirty="0"/>
          </a:p>
          <a:p>
            <a:pPr eaLnBrk="1" hangingPunct="1">
              <a:buFontTx/>
              <a:buNone/>
              <a:defRPr/>
            </a:pPr>
            <a:endParaRPr lang="en-US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9022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21E1-9C3F-46F6-8998-CFF53967822A}" type="slidenum">
              <a:rPr lang="en-ZW" smtClean="0"/>
              <a:t>24</a:t>
            </a:fld>
            <a:endParaRPr lang="en-ZW"/>
          </a:p>
        </p:txBody>
      </p:sp>
      <p:sp>
        <p:nvSpPr>
          <p:cNvPr id="4" name="Rectangle 3"/>
          <p:cNvSpPr/>
          <p:nvPr/>
        </p:nvSpPr>
        <p:spPr>
          <a:xfrm>
            <a:off x="634793" y="1173796"/>
            <a:ext cx="3826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STUCK ON ESCALATOR  - Video </a:t>
            </a:r>
            <a:endParaRPr lang="en-US" b="1" dirty="0"/>
          </a:p>
        </p:txBody>
      </p:sp>
      <p:pic>
        <p:nvPicPr>
          <p:cNvPr id="5" name="Stuck on Escalator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4793" y="1670431"/>
            <a:ext cx="6684000" cy="501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1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21E1-9C3F-46F6-8998-CFF53967822A}" type="slidenum">
              <a:rPr lang="en-ZW" smtClean="0"/>
              <a:t>25</a:t>
            </a:fld>
            <a:endParaRPr lang="en-ZW"/>
          </a:p>
        </p:txBody>
      </p:sp>
      <p:sp>
        <p:nvSpPr>
          <p:cNvPr id="3" name="Rectangle 2"/>
          <p:cNvSpPr/>
          <p:nvPr/>
        </p:nvSpPr>
        <p:spPr>
          <a:xfrm>
            <a:off x="3492182" y="2666265"/>
            <a:ext cx="3288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CONCLUSION</a:t>
            </a: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99747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74638"/>
            <a:ext cx="10972800" cy="655528"/>
          </a:xfrm>
        </p:spPr>
        <p:txBody>
          <a:bodyPr/>
          <a:lstStyle/>
          <a:p>
            <a:r>
              <a:rPr lang="en-US" sz="2800" b="1" dirty="0" smtClean="0"/>
              <a:t>CONCLUSION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30167"/>
            <a:ext cx="11340662" cy="5817474"/>
          </a:xfrm>
        </p:spPr>
        <p:txBody>
          <a:bodyPr/>
          <a:lstStyle/>
          <a:p>
            <a:r>
              <a:rPr lang="en-ZW" sz="2800" dirty="0"/>
              <a:t>Scrutiny of available researches and financial reports of the insurers reveals a high level of optimism</a:t>
            </a:r>
            <a:r>
              <a:rPr lang="en-ZW" sz="2800" dirty="0" smtClean="0"/>
              <a:t>.</a:t>
            </a:r>
          </a:p>
          <a:p>
            <a:r>
              <a:rPr lang="en-ZW" sz="2800" dirty="0" smtClean="0"/>
              <a:t>  Let us all go back to the basics, treat  customers fairly and be innovative</a:t>
            </a:r>
          </a:p>
          <a:p>
            <a:r>
              <a:rPr lang="en-ZW" sz="2800" dirty="0" smtClean="0"/>
              <a:t>Charles Darwin: “ </a:t>
            </a:r>
            <a:r>
              <a:rPr lang="en-ZW" sz="2400" i="1" dirty="0" smtClean="0"/>
              <a:t>it is not the strongest of the species that survive, nor the most intelligent, but the most responsive to change</a:t>
            </a:r>
            <a:r>
              <a:rPr lang="en-ZW" sz="2400" dirty="0" smtClean="0"/>
              <a:t>. </a:t>
            </a:r>
            <a:r>
              <a:rPr lang="en-ZW" sz="2800" dirty="0" smtClean="0"/>
              <a:t>“ </a:t>
            </a:r>
          </a:p>
          <a:p>
            <a:r>
              <a:rPr lang="en-ZW" sz="2800" dirty="0" smtClean="0"/>
              <a:t>Insurers who can anticipate and plan for change can create their own </a:t>
            </a:r>
            <a:r>
              <a:rPr lang="en-ZW" sz="2800" dirty="0" smtClean="0"/>
              <a:t>future.</a:t>
            </a:r>
          </a:p>
          <a:p>
            <a:r>
              <a:rPr lang="en-ZW" sz="2800" dirty="0" smtClean="0"/>
              <a:t>Fast </a:t>
            </a:r>
            <a:r>
              <a:rPr lang="en-ZW" sz="2800" dirty="0" smtClean="0"/>
              <a:t>followers will need to be agile enough to recognise the leaders and adopt similar </a:t>
            </a:r>
            <a:r>
              <a:rPr lang="en-ZW" sz="2800" dirty="0" smtClean="0"/>
              <a:t>strategies.</a:t>
            </a:r>
          </a:p>
          <a:p>
            <a:r>
              <a:rPr lang="en-ZW" sz="2800" dirty="0" smtClean="0"/>
              <a:t>Finally </a:t>
            </a:r>
            <a:r>
              <a:rPr lang="en-ZW" sz="2800" dirty="0" smtClean="0"/>
              <a:t>the survivors are likely to be focused on short term performance. </a:t>
            </a:r>
            <a:r>
              <a:rPr lang="en-ZW" sz="2800" dirty="0" smtClean="0"/>
              <a:t> </a:t>
            </a:r>
            <a:r>
              <a:rPr lang="en-ZW" sz="2800" b="1" i="1" dirty="0" smtClean="0"/>
              <a:t>WHICH ONE ARE YOU????</a:t>
            </a:r>
            <a:endParaRPr lang="en-ZW" sz="2800" b="1" i="1" dirty="0" smtClean="0"/>
          </a:p>
          <a:p>
            <a:pPr marL="0" indent="0">
              <a:buNone/>
            </a:pPr>
            <a:endParaRPr lang="en-ZW" sz="2800" dirty="0" smtClean="0"/>
          </a:p>
          <a:p>
            <a:pPr marL="0" indent="0">
              <a:buNone/>
            </a:pPr>
            <a:endParaRPr lang="en-ZW" dirty="0"/>
          </a:p>
          <a:p>
            <a:endParaRPr lang="en-ZW" dirty="0" smtClean="0"/>
          </a:p>
          <a:p>
            <a:endParaRPr lang="en-ZW" dirty="0" smtClean="0"/>
          </a:p>
          <a:p>
            <a:endParaRPr lang="en-ZW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21E1-9C3F-46F6-8998-CFF53967822A}" type="slidenum">
              <a:rPr lang="en-ZW" smtClean="0"/>
              <a:t>26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61272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 txBox="1">
            <a:spLocks noGrp="1"/>
          </p:cNvSpPr>
          <p:nvPr/>
        </p:nvSpPr>
        <p:spPr bwMode="auto">
          <a:xfrm>
            <a:off x="8077200" y="64770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81F3867-206B-4A1D-90A8-3D3864C3E99C}" type="slidenum">
              <a:rPr lang="en-US" altLang="en-US" sz="1400" b="1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 b="1">
              <a:solidFill>
                <a:schemeClr val="bg1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9186" y="457200"/>
            <a:ext cx="9945414" cy="457200"/>
          </a:xfrm>
        </p:spPr>
        <p:txBody>
          <a:bodyPr/>
          <a:lstStyle/>
          <a:p>
            <a:endParaRPr lang="en-US" altLang="en-US" sz="3200" b="1" dirty="0"/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9186" y="1040524"/>
            <a:ext cx="11871435" cy="5665076"/>
          </a:xfrm>
        </p:spPr>
        <p:txBody>
          <a:bodyPr/>
          <a:lstStyle/>
          <a:p>
            <a:pPr marL="0" indent="0">
              <a:buNone/>
            </a:pPr>
            <a:endParaRPr lang="en-US" sz="2800" dirty="0"/>
          </a:p>
          <a:p>
            <a:pPr eaLnBrk="1" hangingPunct="1">
              <a:defRPr/>
            </a:pPr>
            <a:endParaRPr lang="en-ZW" altLang="en-US" sz="2800" dirty="0" smtClean="0"/>
          </a:p>
          <a:p>
            <a:pPr eaLnBrk="1" hangingPunct="1">
              <a:defRPr/>
            </a:pPr>
            <a:endParaRPr lang="en-ZW" altLang="en-US" sz="2800" b="1" dirty="0" smtClean="0"/>
          </a:p>
          <a:p>
            <a:pPr marL="0" indent="0" eaLnBrk="1" hangingPunct="1">
              <a:buNone/>
              <a:defRPr/>
            </a:pPr>
            <a:r>
              <a:rPr lang="en-ZW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  </a:t>
            </a:r>
          </a:p>
          <a:p>
            <a:pPr marL="0" indent="0" eaLnBrk="1" hangingPunct="1">
              <a:buNone/>
              <a:defRPr/>
            </a:pPr>
            <a:endParaRPr lang="en-ZW" alt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eaLnBrk="1" hangingPunct="1">
              <a:buNone/>
              <a:defRPr/>
            </a:pPr>
            <a:r>
              <a:rPr lang="en-ZW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   </a:t>
            </a:r>
            <a:r>
              <a:rPr lang="en-ZW" alt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</a:t>
            </a:r>
            <a:endParaRPr lang="en-ZW" altLang="en-US" sz="5400" b="1" dirty="0"/>
          </a:p>
          <a:p>
            <a:pPr eaLnBrk="1" hangingPunct="1">
              <a:defRPr/>
            </a:pPr>
            <a:endParaRPr lang="en-GB" altLang="en-US" sz="2800" b="1" dirty="0"/>
          </a:p>
          <a:p>
            <a:pPr eaLnBrk="1" hangingPunct="1">
              <a:defRPr/>
            </a:pPr>
            <a:endParaRPr lang="en-GB" altLang="en-US" sz="2000" dirty="0"/>
          </a:p>
          <a:p>
            <a:pPr eaLnBrk="1" hangingPunct="1">
              <a:buFontTx/>
              <a:buNone/>
              <a:defRPr/>
            </a:pPr>
            <a:endParaRPr lang="en-US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647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 txBox="1">
            <a:spLocks noGrp="1"/>
          </p:cNvSpPr>
          <p:nvPr/>
        </p:nvSpPr>
        <p:spPr bwMode="auto">
          <a:xfrm>
            <a:off x="8077200" y="64770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81F3867-206B-4A1D-90A8-3D3864C3E99C}" type="slidenum">
              <a:rPr lang="en-US" altLang="en-US" sz="1400" b="1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b="1">
              <a:solidFill>
                <a:schemeClr val="bg1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9186" y="457200"/>
            <a:ext cx="9945414" cy="446032"/>
          </a:xfrm>
        </p:spPr>
        <p:txBody>
          <a:bodyPr/>
          <a:lstStyle/>
          <a:p>
            <a:r>
              <a:rPr lang="en-US" sz="3200" b="1" dirty="0" smtClean="0"/>
              <a:t>INTRODUCTION</a:t>
            </a:r>
            <a:endParaRPr lang="en-US" alt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75" y="594324"/>
            <a:ext cx="779040" cy="1300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65199" y="1153012"/>
            <a:ext cx="9007601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W" sz="2800" kern="0" dirty="0">
                <a:solidFill>
                  <a:srgbClr val="000000"/>
                </a:solidFill>
              </a:rPr>
              <a:t>Liveable income for beneficiaries</a:t>
            </a:r>
            <a:r>
              <a:rPr lang="en-ZW" sz="2800" kern="0" dirty="0" smtClean="0">
                <a:solidFill>
                  <a:srgbClr val="000000"/>
                </a:solidFill>
              </a:rPr>
              <a:t>.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W" sz="2800" kern="0" dirty="0" smtClean="0">
                <a:solidFill>
                  <a:srgbClr val="000000"/>
                </a:solidFill>
              </a:rPr>
              <a:t>Decent burial to beloved ones.</a:t>
            </a:r>
            <a:endParaRPr lang="en-ZW" sz="2800" kern="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26" y="1933972"/>
            <a:ext cx="1146246" cy="114624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65199" y="2430518"/>
            <a:ext cx="90076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W" sz="2800" kern="0" dirty="0">
                <a:solidFill>
                  <a:srgbClr val="000000"/>
                </a:solidFill>
              </a:rPr>
              <a:t>Indemnifies the insured following </a:t>
            </a:r>
            <a:r>
              <a:rPr lang="en-ZW" sz="2800" kern="0" dirty="0" smtClean="0">
                <a:solidFill>
                  <a:srgbClr val="000000"/>
                </a:solidFill>
              </a:rPr>
              <a:t>the loss of </a:t>
            </a:r>
            <a:r>
              <a:rPr lang="en-ZW" sz="2800" kern="0" dirty="0">
                <a:solidFill>
                  <a:srgbClr val="000000"/>
                </a:solidFill>
              </a:rPr>
              <a:t>insured </a:t>
            </a:r>
            <a:r>
              <a:rPr lang="en-ZW" sz="2800" kern="0" dirty="0" smtClean="0">
                <a:solidFill>
                  <a:srgbClr val="000000"/>
                </a:solidFill>
              </a:rPr>
              <a:t>property/assets.  </a:t>
            </a:r>
            <a:endParaRPr lang="en-ZW" sz="2800" kern="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6" y="3374120"/>
            <a:ext cx="1387640" cy="12683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65199" y="3685107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W" sz="2800" kern="0" dirty="0">
                <a:solidFill>
                  <a:srgbClr val="000000"/>
                </a:solidFill>
              </a:rPr>
              <a:t>Closely linked to the performance of the economy.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1470"/>
            <a:ext cx="1965199" cy="89662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13892" y="5095115"/>
            <a:ext cx="93343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ZW" sz="2800" dirty="0" smtClean="0"/>
              <a:t>Global </a:t>
            </a:r>
            <a:r>
              <a:rPr lang="en-ZW" sz="2800" dirty="0"/>
              <a:t>insurance share of GDP has remained constant at 2.7% since </a:t>
            </a:r>
            <a:r>
              <a:rPr lang="en-ZW" sz="2800" dirty="0" smtClean="0"/>
              <a:t>2014.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45" y="5801235"/>
            <a:ext cx="1081081" cy="85377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965199" y="6181094"/>
            <a:ext cx="932338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ZW" sz="2800" dirty="0"/>
              <a:t>N</a:t>
            </a:r>
            <a:r>
              <a:rPr lang="en-ZW" sz="2800" dirty="0" smtClean="0"/>
              <a:t>ew business acquisition; low investments; regulation.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W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9704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7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21E1-9C3F-46F6-8998-CFF53967822A}" type="slidenum">
              <a:rPr lang="en-ZW" smtClean="0"/>
              <a:t>4</a:t>
            </a:fld>
            <a:endParaRPr lang="en-ZW"/>
          </a:p>
        </p:txBody>
      </p:sp>
      <p:sp>
        <p:nvSpPr>
          <p:cNvPr id="3" name="Rectangle 2"/>
          <p:cNvSpPr/>
          <p:nvPr/>
        </p:nvSpPr>
        <p:spPr>
          <a:xfrm>
            <a:off x="3767398" y="2666265"/>
            <a:ext cx="801693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WORLD INSURANCE </a:t>
            </a:r>
            <a:r>
              <a:rPr lang="en-US" sz="4000" b="1" dirty="0" smtClean="0"/>
              <a:t>OUTLOOK</a:t>
            </a:r>
          </a:p>
          <a:p>
            <a:r>
              <a:rPr lang="en-US" sz="4000" dirty="0" smtClean="0"/>
              <a:t>Technology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1117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01808" y="7299960"/>
            <a:ext cx="2844800" cy="476250"/>
          </a:xfrm>
        </p:spPr>
        <p:txBody>
          <a:bodyPr/>
          <a:lstStyle/>
          <a:p>
            <a:fld id="{24B121E1-9C3F-46F6-8998-CFF53967822A}" type="slidenum">
              <a:rPr lang="en-ZW" smtClean="0"/>
              <a:t>5</a:t>
            </a:fld>
            <a:endParaRPr lang="en-ZW"/>
          </a:p>
        </p:txBody>
      </p:sp>
      <p:sp>
        <p:nvSpPr>
          <p:cNvPr id="5" name="Shape 231"/>
          <p:cNvSpPr/>
          <p:nvPr/>
        </p:nvSpPr>
        <p:spPr>
          <a:xfrm>
            <a:off x="2826497" y="2044587"/>
            <a:ext cx="553297" cy="5905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11383"/>
                </a:lnTo>
                <a:cubicBezTo>
                  <a:pt x="0" y="6493"/>
                  <a:pt x="4231" y="2529"/>
                  <a:pt x="9450" y="2529"/>
                </a:cubicBezTo>
                <a:lnTo>
                  <a:pt x="16200" y="2529"/>
                </a:lnTo>
                <a:lnTo>
                  <a:pt x="16200" y="0"/>
                </a:lnTo>
                <a:lnTo>
                  <a:pt x="21600" y="5059"/>
                </a:lnTo>
                <a:lnTo>
                  <a:pt x="16200" y="10118"/>
                </a:lnTo>
                <a:lnTo>
                  <a:pt x="16200" y="7588"/>
                </a:lnTo>
                <a:lnTo>
                  <a:pt x="9450" y="7588"/>
                </a:lnTo>
                <a:cubicBezTo>
                  <a:pt x="7213" y="7588"/>
                  <a:pt x="5400" y="9287"/>
                  <a:pt x="5400" y="11383"/>
                </a:cubicBezTo>
                <a:lnTo>
                  <a:pt x="5400" y="21600"/>
                </a:lnTo>
                <a:close/>
              </a:path>
            </a:pathLst>
          </a:custGeom>
          <a:solidFill>
            <a:srgbClr val="7F7F7F"/>
          </a:solidFill>
          <a:ln>
            <a:solidFill>
              <a:srgbClr val="40404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457200">
              <a:defRPr sz="1800"/>
            </a:pPr>
            <a:endParaRPr/>
          </a:p>
        </p:txBody>
      </p:sp>
      <p:sp>
        <p:nvSpPr>
          <p:cNvPr id="6" name="Shape 233"/>
          <p:cNvSpPr/>
          <p:nvPr/>
        </p:nvSpPr>
        <p:spPr>
          <a:xfrm>
            <a:off x="9160648" y="2387693"/>
            <a:ext cx="2817945" cy="89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457200">
              <a:defRPr sz="1800"/>
            </a:pPr>
            <a:r>
              <a:rPr lang="en-US" sz="10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  <a:sym typeface="Helvetica"/>
              </a:rPr>
              <a:t>BIG DATA ANALYTICS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defTabSz="457200">
              <a:buFont typeface="Arial" panose="020B0604020202020204" pitchFamily="34" charset="0"/>
              <a:buChar char="•"/>
              <a:defRPr sz="1800"/>
            </a:pPr>
            <a:r>
              <a:rPr lang="en-US" sz="1200" dirty="0" smtClean="0">
                <a:latin typeface="Arial Narrow" panose="020B0606020202030204" pitchFamily="34" charset="0"/>
                <a:sym typeface="Helvetica"/>
              </a:rPr>
              <a:t>Examining </a:t>
            </a:r>
            <a:r>
              <a:rPr lang="en-US" sz="1200" dirty="0" smtClean="0">
                <a:latin typeface="Arial Narrow" panose="020B0606020202030204" pitchFamily="34" charset="0"/>
                <a:sym typeface="Helvetica"/>
              </a:rPr>
              <a:t>large data sets to uncover hidden </a:t>
            </a:r>
            <a:r>
              <a:rPr lang="en-US" sz="1200" dirty="0" smtClean="0">
                <a:latin typeface="Arial Narrow" panose="020B0606020202030204" pitchFamily="34" charset="0"/>
                <a:sym typeface="Helvetica"/>
              </a:rPr>
              <a:t>patterns.</a:t>
            </a:r>
            <a:endParaRPr lang="en-US" sz="1200" dirty="0" smtClean="0">
              <a:latin typeface="Arial Narrow" panose="020B0606020202030204" pitchFamily="34" charset="0"/>
              <a:sym typeface="Helvetica"/>
            </a:endParaRPr>
          </a:p>
          <a:p>
            <a:pPr marL="171450" lvl="0" indent="-171450" defTabSz="457200">
              <a:buFont typeface="Arial" panose="020B0604020202020204" pitchFamily="34" charset="0"/>
              <a:buChar char="•"/>
              <a:defRPr sz="1800"/>
            </a:pPr>
            <a:r>
              <a:rPr lang="en-US" sz="1200" dirty="0" smtClean="0">
                <a:latin typeface="Arial Narrow" panose="020B0606020202030204" pitchFamily="34" charset="0"/>
                <a:sym typeface="Helvetica"/>
              </a:rPr>
              <a:t>Assists </a:t>
            </a:r>
            <a:r>
              <a:rPr lang="en-US" sz="1200" dirty="0" smtClean="0">
                <a:latin typeface="Arial Narrow" panose="020B0606020202030204" pitchFamily="34" charset="0"/>
                <a:sym typeface="Helvetica"/>
              </a:rPr>
              <a:t>insurers to optimize marketing </a:t>
            </a:r>
            <a:r>
              <a:rPr lang="en-US" sz="1200" dirty="0" smtClean="0">
                <a:latin typeface="Arial Narrow" panose="020B0606020202030204" pitchFamily="34" charset="0"/>
                <a:sym typeface="Helvetica"/>
              </a:rPr>
              <a:t>efforts </a:t>
            </a:r>
            <a:r>
              <a:rPr lang="en-US" sz="1200" dirty="0" smtClean="0">
                <a:latin typeface="Arial Narrow" panose="020B0606020202030204" pitchFamily="34" charset="0"/>
                <a:sym typeface="Helvetica"/>
              </a:rPr>
              <a:t>with predictive analytics &amp; </a:t>
            </a:r>
            <a:r>
              <a:rPr lang="en-US" sz="1200" dirty="0" smtClean="0">
                <a:latin typeface="Arial Narrow" panose="020B0606020202030204" pitchFamily="34" charset="0"/>
                <a:sym typeface="Helvetica"/>
              </a:rPr>
              <a:t>Modelling.</a:t>
            </a:r>
            <a:endParaRPr sz="1200" dirty="0">
              <a:latin typeface="Arial Narrow" panose="020B0606020202030204" pitchFamily="34" charset="0"/>
              <a:sym typeface="Helvetica"/>
            </a:endParaRPr>
          </a:p>
        </p:txBody>
      </p:sp>
      <p:sp>
        <p:nvSpPr>
          <p:cNvPr id="7" name="Shape 234"/>
          <p:cNvSpPr/>
          <p:nvPr/>
        </p:nvSpPr>
        <p:spPr>
          <a:xfrm>
            <a:off x="2506920" y="5764255"/>
            <a:ext cx="709672" cy="7096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1859C"/>
          </a:solidFill>
          <a:ln>
            <a:solidFill>
              <a:srgbClr val="215968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457200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Shape 235"/>
          <p:cNvSpPr/>
          <p:nvPr/>
        </p:nvSpPr>
        <p:spPr>
          <a:xfrm>
            <a:off x="2621989" y="5881647"/>
            <a:ext cx="499676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457200">
              <a:defRPr sz="2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10" name="Shape 238"/>
          <p:cNvSpPr/>
          <p:nvPr/>
        </p:nvSpPr>
        <p:spPr>
          <a:xfrm>
            <a:off x="3977570" y="4314429"/>
            <a:ext cx="200376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457200">
              <a:defRPr sz="2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800" b="1" dirty="0" smtClean="0">
                <a:solidFill>
                  <a:srgbClr val="FFFFFF"/>
                </a:solidFill>
              </a:rPr>
              <a:t>0</a:t>
            </a:r>
            <a:endParaRPr sz="2800" b="1" dirty="0">
              <a:solidFill>
                <a:srgbClr val="FFFFFF"/>
              </a:solidFill>
            </a:endParaRPr>
          </a:p>
        </p:txBody>
      </p:sp>
      <p:sp>
        <p:nvSpPr>
          <p:cNvPr id="12" name="Shape 240"/>
          <p:cNvSpPr/>
          <p:nvPr/>
        </p:nvSpPr>
        <p:spPr>
          <a:xfrm>
            <a:off x="6747440" y="730357"/>
            <a:ext cx="1908381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457200">
              <a:defRPr sz="1800"/>
            </a:pPr>
            <a:r>
              <a:rPr lang="en-US" sz="10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  <a:sym typeface="Helvetica"/>
              </a:rPr>
              <a:t>CLOUD COMPUTING</a:t>
            </a:r>
          </a:p>
          <a:p>
            <a:pPr lvl="0" defTabSz="457200">
              <a:defRPr sz="1800"/>
            </a:pPr>
            <a:r>
              <a:rPr lang="en-US" sz="1000" b="1" dirty="0" smtClean="0">
                <a:sym typeface="Helvetica"/>
              </a:rPr>
              <a:t>Internet based Computing</a:t>
            </a:r>
          </a:p>
          <a:p>
            <a:pPr lvl="0" defTabSz="457200">
              <a:defRPr sz="1800"/>
            </a:pPr>
            <a:r>
              <a:rPr lang="en-US" sz="1000" b="1" dirty="0" smtClean="0">
                <a:sym typeface="Helvetica"/>
              </a:rPr>
              <a:t>Security Challenges -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defTabSz="457200">
              <a:buFont typeface="Arial" panose="020B0604020202020204" pitchFamily="34" charset="0"/>
              <a:buChar char="•"/>
              <a:defRPr sz="1800"/>
            </a:pPr>
            <a:r>
              <a:rPr lang="en-US" sz="1200" dirty="0" smtClean="0">
                <a:sym typeface="Helvetica"/>
              </a:rPr>
              <a:t>Data Protection </a:t>
            </a:r>
          </a:p>
          <a:p>
            <a:pPr marL="171450" lvl="0" indent="-171450" defTabSz="457200">
              <a:buFont typeface="Arial" panose="020B0604020202020204" pitchFamily="34" charset="0"/>
              <a:buChar char="•"/>
              <a:defRPr sz="1800"/>
            </a:pPr>
            <a:r>
              <a:rPr lang="en-US" sz="1200" dirty="0" smtClean="0">
                <a:sym typeface="Helvetica"/>
              </a:rPr>
              <a:t>User Authentication</a:t>
            </a:r>
          </a:p>
          <a:p>
            <a:pPr marL="171450" lvl="0" indent="-171450" defTabSz="457200">
              <a:buFont typeface="Arial" panose="020B0604020202020204" pitchFamily="34" charset="0"/>
              <a:buChar char="•"/>
              <a:defRPr sz="1800"/>
            </a:pPr>
            <a:r>
              <a:rPr lang="en-US" sz="1200" dirty="0" smtClean="0">
                <a:sym typeface="Helvetica"/>
              </a:rPr>
              <a:t>Disaster &amp; Data Breach .   </a:t>
            </a:r>
            <a:endParaRPr sz="1200" dirty="0">
              <a:sym typeface="Helvetica"/>
            </a:endParaRPr>
          </a:p>
        </p:txBody>
      </p:sp>
      <p:sp>
        <p:nvSpPr>
          <p:cNvPr id="13" name="Shape 241"/>
          <p:cNvSpPr/>
          <p:nvPr/>
        </p:nvSpPr>
        <p:spPr>
          <a:xfrm>
            <a:off x="2516991" y="2953173"/>
            <a:ext cx="709671" cy="7096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8BBF01"/>
          </a:solidFill>
          <a:ln>
            <a:solidFill>
              <a:srgbClr val="77933C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457200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Shape 242"/>
          <p:cNvSpPr/>
          <p:nvPr/>
        </p:nvSpPr>
        <p:spPr>
          <a:xfrm>
            <a:off x="2603470" y="3092859"/>
            <a:ext cx="499676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457200">
              <a:defRPr sz="2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16" name="Shape 244"/>
          <p:cNvSpPr/>
          <p:nvPr/>
        </p:nvSpPr>
        <p:spPr>
          <a:xfrm>
            <a:off x="3216591" y="782845"/>
            <a:ext cx="2385423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defTabSz="457200">
              <a:defRPr sz="1800"/>
            </a:pPr>
            <a:r>
              <a:rPr lang="en-US" sz="1200" dirty="0" smtClean="0">
                <a:solidFill>
                  <a:srgbClr val="FF0000"/>
                </a:solidFill>
                <a:latin typeface="Arial Narrow" panose="020B0606020202030204" pitchFamily="34" charset="0"/>
                <a:sym typeface="Helvetica"/>
              </a:rPr>
              <a:t>TELEMATICS</a:t>
            </a:r>
            <a:endParaRPr sz="1200" dirty="0"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  <a:p>
            <a:pPr lvl="0" defTabSz="457200">
              <a:defRPr sz="1800"/>
            </a:pPr>
            <a:r>
              <a:rPr lang="en-ZW" sz="1200" dirty="0" smtClean="0">
                <a:latin typeface="Arial Narrow" panose="020B0606020202030204" pitchFamily="34" charset="0"/>
                <a:sym typeface="Helvetica"/>
              </a:rPr>
              <a:t>(</a:t>
            </a:r>
            <a:r>
              <a:rPr lang="en-ZW" sz="1200" b="1" dirty="0" smtClean="0">
                <a:latin typeface="Arial Narrow" panose="020B0606020202030204" pitchFamily="34" charset="0"/>
                <a:sym typeface="Helvetica"/>
              </a:rPr>
              <a:t>Black Box Insurance)</a:t>
            </a:r>
          </a:p>
          <a:p>
            <a:pPr marL="171450" lvl="0" indent="-171450" defTabSz="457200">
              <a:buFont typeface="Arial" panose="020B0604020202020204" pitchFamily="34" charset="0"/>
              <a:buChar char="•"/>
              <a:defRPr sz="1800"/>
            </a:pPr>
            <a:r>
              <a:rPr lang="en-ZW" sz="1200" dirty="0" smtClean="0">
                <a:latin typeface="Arial Narrow" panose="020B0606020202030204" pitchFamily="34" charset="0"/>
                <a:sym typeface="Helvetica"/>
              </a:rPr>
              <a:t> Personalised performance driving – USA, France, Germany &amp; RSA</a:t>
            </a:r>
          </a:p>
          <a:p>
            <a:pPr marL="171450" lvl="0" indent="-171450" defTabSz="457200">
              <a:buFont typeface="Arial" panose="020B0604020202020204" pitchFamily="34" charset="0"/>
              <a:buChar char="•"/>
              <a:defRPr sz="1800"/>
            </a:pPr>
            <a:r>
              <a:rPr lang="en-ZW" sz="1200" dirty="0" smtClean="0">
                <a:latin typeface="Arial Narrow" panose="020B0606020202030204" pitchFamily="34" charset="0"/>
                <a:sym typeface="Helvetica"/>
              </a:rPr>
              <a:t>Price based on Individual Risk</a:t>
            </a:r>
            <a:endParaRPr sz="1200" dirty="0">
              <a:latin typeface="Arial Narrow" panose="020B0606020202030204" pitchFamily="34" charset="0"/>
              <a:sym typeface="Helvetica"/>
            </a:endParaRPr>
          </a:p>
        </p:txBody>
      </p:sp>
      <p:sp>
        <p:nvSpPr>
          <p:cNvPr id="19" name="Shape 247"/>
          <p:cNvSpPr/>
          <p:nvPr/>
        </p:nvSpPr>
        <p:spPr>
          <a:xfrm>
            <a:off x="4409302" y="1872143"/>
            <a:ext cx="709671" cy="7096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AC00"/>
          </a:solidFill>
          <a:ln>
            <a:solidFill>
              <a:srgbClr val="FF5F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457200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" name="Shape 248"/>
          <p:cNvSpPr/>
          <p:nvPr/>
        </p:nvSpPr>
        <p:spPr>
          <a:xfrm>
            <a:off x="4514298" y="2017347"/>
            <a:ext cx="499677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457200">
              <a:defRPr sz="2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FFFFFF"/>
                </a:solidFill>
              </a:rPr>
              <a:t>04</a:t>
            </a:r>
          </a:p>
        </p:txBody>
      </p:sp>
      <p:sp>
        <p:nvSpPr>
          <p:cNvPr id="22" name="Shape 250"/>
          <p:cNvSpPr/>
          <p:nvPr/>
        </p:nvSpPr>
        <p:spPr>
          <a:xfrm>
            <a:off x="6953092" y="1830917"/>
            <a:ext cx="709671" cy="7096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46C0A"/>
          </a:solidFill>
          <a:ln>
            <a:solidFill>
              <a:srgbClr val="984807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457200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" name="Shape 251"/>
          <p:cNvSpPr/>
          <p:nvPr/>
        </p:nvSpPr>
        <p:spPr>
          <a:xfrm>
            <a:off x="7079462" y="1965357"/>
            <a:ext cx="499677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457200">
              <a:defRPr sz="2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FFFFFF"/>
                </a:solidFill>
              </a:rPr>
              <a:t>05</a:t>
            </a:r>
          </a:p>
        </p:txBody>
      </p:sp>
      <p:sp>
        <p:nvSpPr>
          <p:cNvPr id="24" name="Shape 252"/>
          <p:cNvSpPr/>
          <p:nvPr/>
        </p:nvSpPr>
        <p:spPr>
          <a:xfrm rot="5400000">
            <a:off x="5850460" y="2003662"/>
            <a:ext cx="371143" cy="3766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641"/>
                </a:moveTo>
                <a:lnTo>
                  <a:pt x="10800" y="0"/>
                </a:lnTo>
                <a:lnTo>
                  <a:pt x="21600" y="10641"/>
                </a:lnTo>
                <a:lnTo>
                  <a:pt x="16200" y="10641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0641"/>
                </a:lnTo>
                <a:close/>
              </a:path>
            </a:pathLst>
          </a:custGeom>
          <a:solidFill>
            <a:srgbClr val="808080"/>
          </a:solidFill>
          <a:ln>
            <a:solidFill>
              <a:srgbClr val="40404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457200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" name="Shape 253"/>
          <p:cNvSpPr/>
          <p:nvPr/>
        </p:nvSpPr>
        <p:spPr>
          <a:xfrm rot="5400000">
            <a:off x="8135057" y="2023116"/>
            <a:ext cx="553297" cy="5905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11383"/>
                </a:lnTo>
                <a:cubicBezTo>
                  <a:pt x="0" y="6493"/>
                  <a:pt x="4231" y="2529"/>
                  <a:pt x="9450" y="2529"/>
                </a:cubicBezTo>
                <a:lnTo>
                  <a:pt x="16200" y="2529"/>
                </a:lnTo>
                <a:lnTo>
                  <a:pt x="16200" y="0"/>
                </a:lnTo>
                <a:lnTo>
                  <a:pt x="21600" y="5059"/>
                </a:lnTo>
                <a:lnTo>
                  <a:pt x="16200" y="10118"/>
                </a:lnTo>
                <a:lnTo>
                  <a:pt x="16200" y="7588"/>
                </a:lnTo>
                <a:lnTo>
                  <a:pt x="9450" y="7588"/>
                </a:lnTo>
                <a:cubicBezTo>
                  <a:pt x="7213" y="7588"/>
                  <a:pt x="5400" y="9287"/>
                  <a:pt x="5400" y="11383"/>
                </a:cubicBezTo>
                <a:lnTo>
                  <a:pt x="5400" y="21600"/>
                </a:lnTo>
                <a:close/>
              </a:path>
            </a:pathLst>
          </a:custGeom>
          <a:solidFill>
            <a:srgbClr val="7F7F7F"/>
          </a:solidFill>
          <a:ln>
            <a:solidFill>
              <a:srgbClr val="40404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457200">
              <a:defRPr sz="1800"/>
            </a:pPr>
            <a:endParaRPr/>
          </a:p>
        </p:txBody>
      </p:sp>
      <p:sp>
        <p:nvSpPr>
          <p:cNvPr id="27" name="Shape 255"/>
          <p:cNvSpPr/>
          <p:nvPr/>
        </p:nvSpPr>
        <p:spPr>
          <a:xfrm>
            <a:off x="8333105" y="5695217"/>
            <a:ext cx="709671" cy="7096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632523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457200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" name="Shape 256"/>
          <p:cNvSpPr/>
          <p:nvPr/>
        </p:nvSpPr>
        <p:spPr>
          <a:xfrm>
            <a:off x="8454137" y="5857469"/>
            <a:ext cx="499677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457200">
              <a:defRPr sz="2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FFFFFF"/>
                </a:solidFill>
              </a:rPr>
              <a:t>08</a:t>
            </a:r>
          </a:p>
        </p:txBody>
      </p:sp>
      <p:sp>
        <p:nvSpPr>
          <p:cNvPr id="29" name="Shape 257"/>
          <p:cNvSpPr/>
          <p:nvPr/>
        </p:nvSpPr>
        <p:spPr>
          <a:xfrm>
            <a:off x="8337667" y="4150270"/>
            <a:ext cx="709671" cy="7096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221F"/>
          </a:solidFill>
          <a:ln>
            <a:solidFill>
              <a:srgbClr val="FF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457200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" name="Shape 258"/>
          <p:cNvSpPr/>
          <p:nvPr/>
        </p:nvSpPr>
        <p:spPr>
          <a:xfrm>
            <a:off x="8438103" y="4319617"/>
            <a:ext cx="499676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457200">
              <a:defRPr sz="2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FFFFFF"/>
                </a:solidFill>
              </a:rPr>
              <a:t>07</a:t>
            </a:r>
          </a:p>
        </p:txBody>
      </p:sp>
      <p:sp>
        <p:nvSpPr>
          <p:cNvPr id="31" name="Shape 259"/>
          <p:cNvSpPr/>
          <p:nvPr/>
        </p:nvSpPr>
        <p:spPr>
          <a:xfrm>
            <a:off x="8224752" y="2805332"/>
            <a:ext cx="709671" cy="7096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1C50"/>
          </a:solidFill>
          <a:ln>
            <a:solidFill>
              <a:srgbClr val="953735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457200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" name="Shape 260"/>
          <p:cNvSpPr/>
          <p:nvPr/>
        </p:nvSpPr>
        <p:spPr>
          <a:xfrm>
            <a:off x="8340707" y="2951290"/>
            <a:ext cx="499676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457200">
              <a:defRPr sz="2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FFFFFF"/>
                </a:solidFill>
              </a:rPr>
              <a:t>06</a:t>
            </a:r>
          </a:p>
        </p:txBody>
      </p:sp>
      <p:sp>
        <p:nvSpPr>
          <p:cNvPr id="33" name="Shape 261"/>
          <p:cNvSpPr/>
          <p:nvPr/>
        </p:nvSpPr>
        <p:spPr>
          <a:xfrm flipV="1">
            <a:off x="8518405" y="5046602"/>
            <a:ext cx="371143" cy="3766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641"/>
                </a:moveTo>
                <a:lnTo>
                  <a:pt x="10800" y="0"/>
                </a:lnTo>
                <a:lnTo>
                  <a:pt x="21600" y="10641"/>
                </a:lnTo>
                <a:lnTo>
                  <a:pt x="16200" y="10641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0641"/>
                </a:lnTo>
                <a:close/>
              </a:path>
            </a:pathLst>
          </a:custGeom>
          <a:solidFill>
            <a:srgbClr val="808080"/>
          </a:solidFill>
          <a:ln>
            <a:solidFill>
              <a:srgbClr val="40404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457200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" name="Shape 262"/>
          <p:cNvSpPr/>
          <p:nvPr/>
        </p:nvSpPr>
        <p:spPr>
          <a:xfrm flipV="1">
            <a:off x="8430354" y="3708537"/>
            <a:ext cx="371143" cy="3766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641"/>
                </a:moveTo>
                <a:lnTo>
                  <a:pt x="10800" y="0"/>
                </a:lnTo>
                <a:lnTo>
                  <a:pt x="21600" y="10641"/>
                </a:lnTo>
                <a:lnTo>
                  <a:pt x="16200" y="10641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0641"/>
                </a:lnTo>
                <a:close/>
              </a:path>
            </a:pathLst>
          </a:custGeom>
          <a:solidFill>
            <a:srgbClr val="808080"/>
          </a:solidFill>
          <a:ln>
            <a:solidFill>
              <a:srgbClr val="40404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457200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" name="Shape 266"/>
          <p:cNvSpPr/>
          <p:nvPr/>
        </p:nvSpPr>
        <p:spPr>
          <a:xfrm>
            <a:off x="283779" y="5788432"/>
            <a:ext cx="2057717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457200">
              <a:defRPr sz="1800"/>
            </a:pPr>
            <a:r>
              <a:rPr lang="en-US" sz="1200" b="1" dirty="0" smtClean="0">
                <a:solidFill>
                  <a:srgbClr val="FF0000"/>
                </a:solidFill>
                <a:latin typeface="Arial Narrow" panose="020B0606020202030204" pitchFamily="34" charset="0"/>
                <a:sym typeface="Helvetica"/>
              </a:rPr>
              <a:t>MILLENIUM EFFECT</a:t>
            </a:r>
            <a:endParaRPr lang="en-US" sz="1200" b="1" dirty="0">
              <a:solidFill>
                <a:srgbClr val="FF0000"/>
              </a:solidFill>
              <a:latin typeface="Arial Narrow" panose="020B0606020202030204" pitchFamily="34" charset="0"/>
              <a:sym typeface="Helvetica"/>
            </a:endParaRPr>
          </a:p>
          <a:p>
            <a:pPr marL="171450" lvl="0" indent="-171450" defTabSz="457200">
              <a:buFont typeface="Arial" panose="020B0604020202020204" pitchFamily="34" charset="0"/>
              <a:buChar char="•"/>
              <a:defRPr sz="1800"/>
            </a:pPr>
            <a:r>
              <a:rPr lang="en-US" sz="1200" dirty="0" smtClean="0">
                <a:latin typeface="Arial Narrow" panose="020B0606020202030204" pitchFamily="34" charset="0"/>
                <a:sym typeface="Helvetica"/>
              </a:rPr>
              <a:t>Tech Savvy generation</a:t>
            </a:r>
            <a:endParaRPr lang="en-US" sz="1200" dirty="0">
              <a:latin typeface="Arial Narrow" panose="020B0606020202030204" pitchFamily="34" charset="0"/>
              <a:sym typeface="Helvetica"/>
            </a:endParaRPr>
          </a:p>
          <a:p>
            <a:pPr marL="171450" lvl="0" indent="-171450" defTabSz="457200">
              <a:buFont typeface="Arial" panose="020B0604020202020204" pitchFamily="34" charset="0"/>
              <a:buChar char="•"/>
              <a:defRPr sz="1800"/>
            </a:pPr>
            <a:r>
              <a:rPr lang="en-US" sz="1200" dirty="0" smtClean="0">
                <a:latin typeface="Arial Narrow" panose="020B0606020202030204" pitchFamily="34" charset="0"/>
                <a:ea typeface="Arial"/>
                <a:cs typeface="Arial"/>
                <a:sym typeface="Helvetica"/>
              </a:rPr>
              <a:t>Insurance Companies to </a:t>
            </a:r>
            <a:r>
              <a:rPr lang="en-US" sz="1200" dirty="0" smtClean="0">
                <a:latin typeface="Arial Narrow" panose="020B0606020202030204" pitchFamily="34" charset="0"/>
                <a:ea typeface="Arial"/>
                <a:cs typeface="Arial"/>
                <a:sym typeface="Helvetica"/>
              </a:rPr>
              <a:t>adopt.</a:t>
            </a:r>
            <a:endParaRPr sz="1200" dirty="0"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  <a:p>
            <a:pPr lvl="0" defTabSz="457200">
              <a:defRPr sz="1800"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Shape 268"/>
          <p:cNvSpPr/>
          <p:nvPr/>
        </p:nvSpPr>
        <p:spPr>
          <a:xfrm>
            <a:off x="9215703" y="3565374"/>
            <a:ext cx="2762890" cy="2185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457200">
              <a:defRPr sz="1800"/>
            </a:pPr>
            <a:r>
              <a:rPr lang="en-US" sz="1000" b="1" dirty="0" smtClean="0">
                <a:solidFill>
                  <a:srgbClr val="FF0000"/>
                </a:solidFill>
                <a:sym typeface="Helvetica"/>
              </a:rPr>
              <a:t>CYBER RISK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defTabSz="457200">
              <a:buFont typeface="Arial" panose="020B0604020202020204" pitchFamily="34" charset="0"/>
              <a:buChar char="•"/>
              <a:defRPr sz="1800"/>
            </a:pPr>
            <a:r>
              <a:rPr lang="en-ZW" sz="1200" dirty="0" smtClean="0">
                <a:latin typeface="Arial Narrow" panose="020B0606020202030204" pitchFamily="34" charset="0"/>
                <a:sym typeface="Helvetica"/>
              </a:rPr>
              <a:t>Is any risk of financial loss, disruption or damage to the reputation of an organisation due to failure of Information tech systems.</a:t>
            </a:r>
          </a:p>
          <a:p>
            <a:pPr marL="171450" lvl="0" indent="-171450" defTabSz="457200">
              <a:buFont typeface="Arial" panose="020B0604020202020204" pitchFamily="34" charset="0"/>
              <a:buChar char="•"/>
              <a:defRPr sz="1800"/>
            </a:pPr>
            <a:r>
              <a:rPr lang="en-ZW" sz="1200" dirty="0" smtClean="0">
                <a:latin typeface="Arial Narrow" panose="020B0606020202030204" pitchFamily="34" charset="0"/>
                <a:sym typeface="Helvetica"/>
              </a:rPr>
              <a:t>Cyber crime ransom ware – malicious software used to block computer access.</a:t>
            </a:r>
          </a:p>
          <a:p>
            <a:pPr marL="171450" lvl="0" indent="-171450" defTabSz="457200">
              <a:buFont typeface="Arial" panose="020B0604020202020204" pitchFamily="34" charset="0"/>
              <a:buChar char="•"/>
              <a:defRPr sz="1800"/>
            </a:pPr>
            <a:r>
              <a:rPr lang="en-ZW" sz="1200" dirty="0">
                <a:latin typeface="Arial Narrow" panose="020B0606020202030204" pitchFamily="34" charset="0"/>
                <a:sym typeface="Helvetica"/>
              </a:rPr>
              <a:t>PwC’s Global Economic Crime survey report 2016: 32% of 232 </a:t>
            </a:r>
            <a:r>
              <a:rPr lang="en-ZW" sz="1200" dirty="0" err="1">
                <a:latin typeface="Arial Narrow" panose="020B0606020202030204" pitchFamily="34" charset="0"/>
                <a:sym typeface="Helvetica"/>
              </a:rPr>
              <a:t>s.a.</a:t>
            </a:r>
            <a:r>
              <a:rPr lang="en-ZW" sz="1200" dirty="0">
                <a:latin typeface="Arial Narrow" panose="020B0606020202030204" pitchFamily="34" charset="0"/>
                <a:sym typeface="Helvetica"/>
              </a:rPr>
              <a:t> companies reported cybercrimes in the last 24 months.</a:t>
            </a:r>
            <a:endParaRPr lang="en-ZW" sz="1200" dirty="0" smtClean="0">
              <a:latin typeface="Arial Narrow" panose="020B0606020202030204" pitchFamily="34" charset="0"/>
              <a:sym typeface="Helvetica"/>
            </a:endParaRPr>
          </a:p>
          <a:p>
            <a:pPr marL="171450" lvl="0" indent="-171450" defTabSz="457200">
              <a:buFont typeface="Arial" panose="020B0604020202020204" pitchFamily="34" charset="0"/>
              <a:buChar char="•"/>
              <a:defRPr sz="1800"/>
            </a:pPr>
            <a:r>
              <a:rPr lang="en-ZW" sz="1200" dirty="0" smtClean="0">
                <a:latin typeface="Arial Narrow" panose="020B0606020202030204" pitchFamily="34" charset="0"/>
                <a:sym typeface="Helvetica"/>
              </a:rPr>
              <a:t>Cyber Insurance: </a:t>
            </a:r>
            <a:r>
              <a:rPr lang="en-ZW" sz="1200" dirty="0" smtClean="0">
                <a:latin typeface="Arial Narrow" panose="020B0606020202030204" pitchFamily="34" charset="0"/>
                <a:sym typeface="Helvetica"/>
              </a:rPr>
              <a:t>Allianz </a:t>
            </a:r>
            <a:r>
              <a:rPr lang="en-ZW" sz="1200" dirty="0" smtClean="0">
                <a:latin typeface="Arial Narrow" panose="020B0606020202030204" pitchFamily="34" charset="0"/>
                <a:sym typeface="Helvetica"/>
              </a:rPr>
              <a:t>, Chubb &amp; Travellers </a:t>
            </a:r>
            <a:r>
              <a:rPr lang="en-ZW" sz="1200" dirty="0">
                <a:latin typeface="Arial Narrow" panose="020B0606020202030204" pitchFamily="34" charset="0"/>
                <a:sym typeface="Helvetica"/>
              </a:rPr>
              <a:t>.</a:t>
            </a:r>
            <a:endParaRPr lang="en-ZW" sz="1200" dirty="0" smtClean="0">
              <a:latin typeface="Arial Narrow" panose="020B0606020202030204" pitchFamily="34" charset="0"/>
              <a:sym typeface="Helvetica"/>
            </a:endParaRPr>
          </a:p>
          <a:p>
            <a:pPr lvl="0" defTabSz="457200">
              <a:defRPr sz="1800"/>
            </a:pPr>
            <a:r>
              <a:rPr lang="en-ZW" sz="1200" dirty="0" smtClean="0">
                <a:latin typeface="Arial Narrow" panose="020B0606020202030204" pitchFamily="34" charset="0"/>
                <a:sym typeface="Helvetica"/>
              </a:rPr>
              <a:t>$</a:t>
            </a:r>
            <a:r>
              <a:rPr lang="en-ZW" sz="1200" dirty="0" smtClean="0">
                <a:latin typeface="Arial Narrow" panose="020B0606020202030204" pitchFamily="34" charset="0"/>
                <a:sym typeface="Helvetica"/>
              </a:rPr>
              <a:t>2B in premium world </a:t>
            </a:r>
            <a:r>
              <a:rPr lang="en-ZW" sz="1200" dirty="0" smtClean="0">
                <a:latin typeface="Arial Narrow" panose="020B0606020202030204" pitchFamily="34" charset="0"/>
                <a:sym typeface="Helvetica"/>
              </a:rPr>
              <a:t>wide -  US @ 90%. </a:t>
            </a:r>
          </a:p>
          <a:p>
            <a:pPr lvl="0" defTabSz="457200">
              <a:defRPr sz="1800"/>
            </a:pPr>
            <a:r>
              <a:rPr lang="en-ZW" sz="1200" dirty="0" smtClean="0">
                <a:latin typeface="Arial Narrow" panose="020B0606020202030204" pitchFamily="34" charset="0"/>
                <a:sym typeface="Helvetica"/>
              </a:rPr>
              <a:t>Could </a:t>
            </a:r>
            <a:r>
              <a:rPr lang="en-ZW" sz="1200" dirty="0" smtClean="0">
                <a:latin typeface="Arial Narrow" panose="020B0606020202030204" pitchFamily="34" charset="0"/>
                <a:sym typeface="Helvetica"/>
              </a:rPr>
              <a:t>reach $20bn in </a:t>
            </a:r>
            <a:r>
              <a:rPr lang="en-ZW" sz="1200" dirty="0" smtClean="0">
                <a:latin typeface="Arial Narrow" panose="020B0606020202030204" pitchFamily="34" charset="0"/>
                <a:sym typeface="Helvetica"/>
              </a:rPr>
              <a:t>10yrs</a:t>
            </a:r>
            <a:endParaRPr lang="en-ZW" sz="1200" dirty="0" smtClean="0">
              <a:latin typeface="Arial Narrow" panose="020B0606020202030204" pitchFamily="34" charset="0"/>
              <a:sym typeface="Helvetica"/>
            </a:endParaRPr>
          </a:p>
        </p:txBody>
      </p:sp>
      <p:sp>
        <p:nvSpPr>
          <p:cNvPr id="40" name="Shape 269"/>
          <p:cNvSpPr/>
          <p:nvPr/>
        </p:nvSpPr>
        <p:spPr>
          <a:xfrm>
            <a:off x="9215703" y="5764255"/>
            <a:ext cx="2618945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457200">
              <a:defRPr sz="1800"/>
            </a:pPr>
            <a:r>
              <a:rPr lang="en-US" sz="10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  <a:sym typeface="Helvetica"/>
              </a:rPr>
              <a:t>INSURANCE </a:t>
            </a:r>
            <a:r>
              <a:rPr lang="en-US" sz="10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  <a:sym typeface="Helvetica"/>
              </a:rPr>
              <a:t>FRAUD - increased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defTabSz="457200">
              <a:buFont typeface="Arial" panose="020B0604020202020204" pitchFamily="34" charset="0"/>
              <a:buChar char="•"/>
              <a:defRPr sz="1800"/>
            </a:pPr>
            <a:r>
              <a:rPr lang="en-US" sz="1000" dirty="0" smtClean="0">
                <a:sym typeface="Helvetica"/>
              </a:rPr>
              <a:t>East </a:t>
            </a:r>
            <a:r>
              <a:rPr lang="en-US" sz="1000" dirty="0" smtClean="0">
                <a:sym typeface="Helvetica"/>
              </a:rPr>
              <a:t>Africa 20% gross revenue </a:t>
            </a:r>
            <a:r>
              <a:rPr lang="en-US" sz="1000" dirty="0" smtClean="0">
                <a:sym typeface="Helvetica"/>
              </a:rPr>
              <a:t>lost</a:t>
            </a:r>
          </a:p>
          <a:p>
            <a:pPr marL="171450" lvl="0" indent="-171450" defTabSz="457200">
              <a:buFont typeface="Arial" panose="020B0604020202020204" pitchFamily="34" charset="0"/>
              <a:buChar char="•"/>
              <a:defRPr sz="1800"/>
            </a:pPr>
            <a:r>
              <a:rPr lang="en-US" sz="1000" dirty="0" smtClean="0">
                <a:sym typeface="Helvetica"/>
              </a:rPr>
              <a:t>Tools &amp; techniques to uncover complex or organized fraud activities.</a:t>
            </a:r>
            <a:endParaRPr lang="en-US" sz="1000" dirty="0" smtClean="0">
              <a:sym typeface="Helvetica"/>
            </a:endParaRPr>
          </a:p>
          <a:p>
            <a:pPr marL="171450" lvl="0" indent="-171450" defTabSz="457200">
              <a:buFont typeface="Arial" panose="020B0604020202020204" pitchFamily="34" charset="0"/>
              <a:buChar char="•"/>
              <a:defRPr sz="1800"/>
            </a:pPr>
            <a:r>
              <a:rPr lang="en-US" sz="1000" dirty="0" smtClean="0">
                <a:sym typeface="Helvetica"/>
              </a:rPr>
              <a:t>New technology now available e.g. drones for underwriting and claims assessment</a:t>
            </a:r>
          </a:p>
          <a:p>
            <a:pPr lvl="0" defTabSz="457200">
              <a:defRPr sz="1800"/>
            </a:pPr>
            <a:endParaRPr sz="1000" b="1" dirty="0">
              <a:sym typeface="Helvetica"/>
            </a:endParaRPr>
          </a:p>
        </p:txBody>
      </p:sp>
      <p:sp>
        <p:nvSpPr>
          <p:cNvPr id="41" name="Shape 270"/>
          <p:cNvSpPr/>
          <p:nvPr/>
        </p:nvSpPr>
        <p:spPr>
          <a:xfrm>
            <a:off x="283780" y="2833969"/>
            <a:ext cx="1804694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457200">
              <a:defRPr sz="1800"/>
            </a:pPr>
            <a:r>
              <a:rPr lang="en-US" sz="1200" b="1" dirty="0" smtClean="0">
                <a:solidFill>
                  <a:srgbClr val="FF0000"/>
                </a:solidFill>
                <a:latin typeface="Arial Narrow" panose="020B0606020202030204" pitchFamily="34" charset="0"/>
                <a:sym typeface="Helvetica"/>
              </a:rPr>
              <a:t>ARTIFICIAL INTELLIGENCE (AI)</a:t>
            </a:r>
            <a:endParaRPr lang="en-US" sz="1200" b="1" dirty="0">
              <a:solidFill>
                <a:srgbClr val="FF0000"/>
              </a:solidFill>
              <a:latin typeface="Arial Narrow" panose="020B0606020202030204" pitchFamily="34" charset="0"/>
              <a:sym typeface="Helvetica"/>
            </a:endParaRPr>
          </a:p>
          <a:p>
            <a:pPr marL="171450" lvl="0" indent="-171450" defTabSz="457200">
              <a:buFont typeface="Arial" panose="020B0604020202020204" pitchFamily="34" charset="0"/>
              <a:buChar char="•"/>
              <a:defRPr sz="1800"/>
            </a:pPr>
            <a:r>
              <a:rPr lang="en-ZW" sz="1200" dirty="0">
                <a:latin typeface="Arial Narrow" panose="020B0606020202030204" pitchFamily="34" charset="0"/>
              </a:rPr>
              <a:t>impact on insurance (claims assessments; pricing) e.g. driverless cars.</a:t>
            </a:r>
            <a:endParaRPr sz="1200" dirty="0">
              <a:solidFill>
                <a:srgbClr val="404040"/>
              </a:solidFill>
              <a:latin typeface="Arial Narrow" panose="020B0606020202030204" pitchFamily="34" charset="0"/>
              <a:sym typeface="Helvetica"/>
            </a:endParaRPr>
          </a:p>
        </p:txBody>
      </p:sp>
      <p:sp>
        <p:nvSpPr>
          <p:cNvPr id="44" name="Shape 267"/>
          <p:cNvSpPr/>
          <p:nvPr/>
        </p:nvSpPr>
        <p:spPr>
          <a:xfrm>
            <a:off x="283779" y="4459530"/>
            <a:ext cx="2097383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457200">
              <a:defRPr sz="1800"/>
            </a:pPr>
            <a:r>
              <a:rPr lang="en-US" sz="1200" b="1" dirty="0" smtClean="0">
                <a:solidFill>
                  <a:srgbClr val="FF0000"/>
                </a:solidFill>
                <a:latin typeface="Arial Narrow" panose="020B0606020202030204" pitchFamily="34" charset="0"/>
                <a:sym typeface="Helvetica"/>
              </a:rPr>
              <a:t>MOBILE APPS</a:t>
            </a:r>
          </a:p>
          <a:p>
            <a:pPr marL="171450" lvl="0" indent="-171450" defTabSz="457200">
              <a:buFont typeface="Arial" panose="020B0604020202020204" pitchFamily="34" charset="0"/>
              <a:buChar char="•"/>
              <a:defRPr sz="1800"/>
            </a:pPr>
            <a:r>
              <a:rPr lang="en-ZW" sz="1200" dirty="0">
                <a:solidFill>
                  <a:srgbClr val="000000"/>
                </a:solidFill>
                <a:latin typeface="Arial Narrow" panose="020B0606020202030204" pitchFamily="34" charset="0"/>
              </a:rPr>
              <a:t>monitoring </a:t>
            </a:r>
            <a:r>
              <a:rPr lang="en-ZW" sz="12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technology</a:t>
            </a:r>
          </a:p>
          <a:p>
            <a:pPr marL="171450" lvl="0" indent="-171450" defTabSz="457200">
              <a:buFont typeface="Arial" panose="020B0604020202020204" pitchFamily="34" charset="0"/>
              <a:buChar char="•"/>
              <a:defRPr sz="1800"/>
            </a:pPr>
            <a:r>
              <a:rPr lang="en-ZW" sz="1200" dirty="0" smtClean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e.g. Discovery Health – Vitality </a:t>
            </a:r>
          </a:p>
          <a:p>
            <a:pPr lvl="0" defTabSz="457200">
              <a:defRPr sz="1800"/>
            </a:pPr>
            <a:r>
              <a:rPr lang="en-ZW" sz="1200" dirty="0" smtClean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uses </a:t>
            </a:r>
            <a:r>
              <a:rPr lang="en-ZW" sz="1200" dirty="0" smtClean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fit </a:t>
            </a:r>
            <a:r>
              <a:rPr lang="en-ZW" sz="1200" dirty="0" smtClean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bits – stay healthy . </a:t>
            </a:r>
            <a:endParaRPr lang="en-ZW" sz="1200" dirty="0" smtClean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  <a:p>
            <a:pPr marL="171450" lvl="0" indent="-171450" defTabSz="457200">
              <a:buFont typeface="Arial" panose="020B0604020202020204" pitchFamily="34" charset="0"/>
              <a:buChar char="•"/>
              <a:defRPr sz="1800"/>
            </a:pPr>
            <a:r>
              <a:rPr lang="en-ZW" sz="1200" dirty="0" smtClean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rPr>
              <a:t>Cheaper Insurance  </a:t>
            </a:r>
            <a:endParaRPr sz="1200" dirty="0"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  <a:p>
            <a:pPr lvl="0" defTabSz="457200">
              <a:defRPr sz="1800"/>
            </a:pPr>
            <a:endParaRPr sz="1000" dirty="0">
              <a:solidFill>
                <a:srgbClr val="404040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43" name="Shape 237"/>
          <p:cNvSpPr/>
          <p:nvPr/>
        </p:nvSpPr>
        <p:spPr>
          <a:xfrm>
            <a:off x="2506920" y="4478123"/>
            <a:ext cx="709671" cy="7096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77933C"/>
          </a:solidFill>
          <a:ln>
            <a:solidFill>
              <a:srgbClr val="4F6228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457200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" name="Shape 238"/>
          <p:cNvSpPr/>
          <p:nvPr/>
        </p:nvSpPr>
        <p:spPr>
          <a:xfrm>
            <a:off x="2621989" y="4637619"/>
            <a:ext cx="499676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457200">
              <a:defRPr sz="2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46" name="Shape 245"/>
          <p:cNvSpPr/>
          <p:nvPr/>
        </p:nvSpPr>
        <p:spPr>
          <a:xfrm>
            <a:off x="2680475" y="5256832"/>
            <a:ext cx="371143" cy="3766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641"/>
                </a:moveTo>
                <a:lnTo>
                  <a:pt x="10800" y="0"/>
                </a:lnTo>
                <a:lnTo>
                  <a:pt x="21600" y="10641"/>
                </a:lnTo>
                <a:lnTo>
                  <a:pt x="16200" y="10641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0641"/>
                </a:lnTo>
                <a:close/>
              </a:path>
            </a:pathLst>
          </a:custGeom>
          <a:solidFill>
            <a:srgbClr val="808080"/>
          </a:solidFill>
          <a:ln>
            <a:solidFill>
              <a:srgbClr val="40404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457200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" name="Shape 246"/>
          <p:cNvSpPr/>
          <p:nvPr/>
        </p:nvSpPr>
        <p:spPr>
          <a:xfrm>
            <a:off x="2680475" y="3831274"/>
            <a:ext cx="371143" cy="3766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641"/>
                </a:moveTo>
                <a:lnTo>
                  <a:pt x="10800" y="0"/>
                </a:lnTo>
                <a:lnTo>
                  <a:pt x="21600" y="10641"/>
                </a:lnTo>
                <a:lnTo>
                  <a:pt x="16200" y="10641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0641"/>
                </a:lnTo>
                <a:close/>
              </a:path>
            </a:pathLst>
          </a:custGeom>
          <a:solidFill>
            <a:srgbClr val="808080"/>
          </a:solidFill>
          <a:ln>
            <a:solidFill>
              <a:srgbClr val="40404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457200">
              <a:defRPr sz="18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03" y="3345048"/>
            <a:ext cx="4714933" cy="215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2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6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8" grpId="0" animBg="1"/>
      <p:bldP spid="39" grpId="0" animBg="1"/>
      <p:bldP spid="40" grpId="0" animBg="1"/>
      <p:bldP spid="41" grpId="0" animBg="1"/>
      <p:bldP spid="44" grpId="0" animBg="1"/>
      <p:bldP spid="43" grpId="0" animBg="1"/>
      <p:bldP spid="45" grpId="0" animBg="1"/>
      <p:bldP spid="46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21E1-9C3F-46F6-8998-CFF53967822A}" type="slidenum">
              <a:rPr lang="en-ZW" smtClean="0"/>
              <a:t>6</a:t>
            </a:fld>
            <a:endParaRPr lang="en-ZW"/>
          </a:p>
        </p:txBody>
      </p:sp>
      <p:sp>
        <p:nvSpPr>
          <p:cNvPr id="3" name="Rectangle 2"/>
          <p:cNvSpPr/>
          <p:nvPr/>
        </p:nvSpPr>
        <p:spPr>
          <a:xfrm>
            <a:off x="3767398" y="2666265"/>
            <a:ext cx="8016938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WORLD INSURANCE </a:t>
            </a:r>
            <a:r>
              <a:rPr lang="en-US" sz="4000" b="1" dirty="0" smtClean="0"/>
              <a:t>OUTLOOK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Socioeconomic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Environmental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Political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0109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E4AEA416-0540-461A-AE37-8A6015018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099" y="457201"/>
            <a:ext cx="9292101" cy="520262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0" defTabSz="914400">
              <a:spcBef>
                <a:spcPct val="20000"/>
              </a:spcBef>
              <a:spcAft>
                <a:spcPts val="600"/>
              </a:spcAft>
            </a:pPr>
            <a:r>
              <a:rPr lang="en-US" sz="3200" b="1" cap="none" dirty="0" smtClean="0">
                <a:ln>
                  <a:noFill/>
                </a:ln>
                <a:solidFill>
                  <a:schemeClr val="tx1"/>
                </a:solidFill>
                <a:ea typeface="+mn-ea"/>
                <a:cs typeface="+mn-cs"/>
              </a:rPr>
              <a:t>WORLD INSURANCE OUTLOOK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A570AEE7-B85C-4729-9BEE-DEEB96CF6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21E1-9C3F-46F6-8998-CFF53967822A}" type="slidenum">
              <a:rPr lang="en-ZW" smtClean="0"/>
              <a:t>7</a:t>
            </a:fld>
            <a:endParaRPr lang="en-ZW"/>
          </a:p>
        </p:txBody>
      </p:sp>
      <p:sp>
        <p:nvSpPr>
          <p:cNvPr id="6" name="Rectangle 5"/>
          <p:cNvSpPr/>
          <p:nvPr/>
        </p:nvSpPr>
        <p:spPr>
          <a:xfrm>
            <a:off x="436099" y="1235811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Socioeconomic Changes </a:t>
            </a:r>
          </a:p>
        </p:txBody>
      </p:sp>
      <p:sp>
        <p:nvSpPr>
          <p:cNvPr id="7" name="Rectangle 6"/>
          <p:cNvSpPr/>
          <p:nvPr/>
        </p:nvSpPr>
        <p:spPr>
          <a:xfrm>
            <a:off x="4650732" y="1253469"/>
            <a:ext cx="2890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Environmental Changes </a:t>
            </a:r>
          </a:p>
        </p:txBody>
      </p:sp>
      <p:sp>
        <p:nvSpPr>
          <p:cNvPr id="8" name="Rectangle 7"/>
          <p:cNvSpPr/>
          <p:nvPr/>
        </p:nvSpPr>
        <p:spPr>
          <a:xfrm>
            <a:off x="8762773" y="1275622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Political Changes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020" y="3983421"/>
            <a:ext cx="5074980" cy="231545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36099" y="1863491"/>
            <a:ext cx="29167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Customer Behaviors: </a:t>
            </a:r>
            <a:r>
              <a:rPr lang="en-US" dirty="0"/>
              <a:t>discerning; financial intelligence - charges on policies; product offer; seek to understand the TCs.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6099" y="3750300"/>
            <a:ext cx="3300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High Unemployment </a:t>
            </a:r>
            <a:r>
              <a:rPr lang="en-US" b="1" dirty="0" smtClean="0"/>
              <a:t>rate: </a:t>
            </a:r>
            <a:endParaRPr lang="en-US" dirty="0"/>
          </a:p>
          <a:p>
            <a:r>
              <a:rPr lang="en-US" dirty="0"/>
              <a:t>  </a:t>
            </a:r>
            <a:r>
              <a:rPr lang="en-US" b="1" dirty="0"/>
              <a:t> - </a:t>
            </a:r>
            <a:r>
              <a:rPr lang="en-US" dirty="0"/>
              <a:t>high Crime rate &amp; Corruption.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1226" y="5407234"/>
            <a:ext cx="33551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Micro insurance </a:t>
            </a:r>
            <a:r>
              <a:rPr lang="en-US" dirty="0"/>
              <a:t>– to offer insurance to the formerly marginalized groups. </a:t>
            </a:r>
          </a:p>
          <a:p>
            <a:r>
              <a:rPr lang="en-US" dirty="0"/>
              <a:t>   Shrinking formal sector.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30110" y="1863491"/>
            <a:ext cx="408326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Climate Change  </a:t>
            </a:r>
            <a:endParaRPr lang="en-US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ZW" dirty="0"/>
              <a:t>claims and pay-outs increases (storms; massive hailstones hammering </a:t>
            </a:r>
            <a:r>
              <a:rPr lang="en-ZW" dirty="0" smtClean="0"/>
              <a:t>cars </a:t>
            </a:r>
            <a:r>
              <a:rPr lang="en-ZW" dirty="0"/>
              <a:t>and homes; </a:t>
            </a:r>
            <a:r>
              <a:rPr lang="en-ZW" dirty="0" smtClean="0"/>
              <a:t>lightning </a:t>
            </a:r>
            <a:r>
              <a:rPr lang="en-ZW" dirty="0"/>
              <a:t>damages; mud floods)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Is the public adequately covered</a:t>
            </a:r>
            <a:r>
              <a:rPr lang="en-US" sz="2000" dirty="0" smtClean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Capacity of insurers? 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8737600" y="1605143"/>
            <a:ext cx="33002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</a:t>
            </a:r>
            <a:endParaRPr lang="en-US" b="1" dirty="0"/>
          </a:p>
          <a:p>
            <a:r>
              <a:rPr lang="en-US" b="1" dirty="0"/>
              <a:t>Regulatory </a:t>
            </a:r>
            <a:r>
              <a:rPr lang="en-US" b="1" dirty="0" smtClean="0"/>
              <a:t>framework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adheres </a:t>
            </a:r>
            <a:r>
              <a:rPr lang="en-US" dirty="0"/>
              <a:t>to the monetary &amp; fiscal policy of a country.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Does it attract investors or not?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83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20263"/>
            <a:ext cx="9499600" cy="599089"/>
          </a:xfrm>
          <a:solidFill>
            <a:schemeClr val="bg1"/>
          </a:solidFill>
        </p:spPr>
        <p:txBody>
          <a:bodyPr/>
          <a:lstStyle/>
          <a:p>
            <a:r>
              <a:rPr lang="en-US" sz="4000" b="1" dirty="0" smtClean="0"/>
              <a:t>WORLD INSURANCE OUTLOOK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21E1-9C3F-46F6-8998-CFF53967822A}" type="slidenum">
              <a:rPr lang="en-ZW" smtClean="0"/>
              <a:t>8</a:t>
            </a:fld>
            <a:endParaRPr lang="en-ZW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4" y="1453054"/>
            <a:ext cx="2396359" cy="23963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05958" y="181797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Kenya – </a:t>
            </a:r>
            <a:r>
              <a:rPr lang="en-US" dirty="0"/>
              <a:t>working on a </a:t>
            </a:r>
            <a:r>
              <a:rPr lang="en-US" dirty="0" smtClean="0"/>
              <a:t>micro insurance policy </a:t>
            </a:r>
            <a:r>
              <a:rPr lang="en-US" dirty="0"/>
              <a:t>to be released end of this year. </a:t>
            </a:r>
          </a:p>
          <a:p>
            <a:r>
              <a:rPr lang="en-US" b="1" dirty="0"/>
              <a:t>   </a:t>
            </a:r>
            <a:r>
              <a:rPr lang="en-US" dirty="0"/>
              <a:t>Policy objectives: standardized micro insurance product     </a:t>
            </a:r>
          </a:p>
          <a:p>
            <a:r>
              <a:rPr lang="en-US" dirty="0"/>
              <a:t>   features; tax relief and incentives for education and </a:t>
            </a:r>
          </a:p>
          <a:p>
            <a:r>
              <a:rPr lang="en-US" dirty="0"/>
              <a:t>   awareness campaigns etc.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9" y="4529958"/>
            <a:ext cx="2189863" cy="17540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05958" y="508383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ZW" b="1" dirty="0"/>
              <a:t>Nigeria</a:t>
            </a:r>
            <a:r>
              <a:rPr lang="en-ZW" dirty="0"/>
              <a:t> </a:t>
            </a:r>
            <a:r>
              <a:rPr lang="en-US" b="1" dirty="0"/>
              <a:t>– </a:t>
            </a:r>
            <a:r>
              <a:rPr lang="en-US" dirty="0"/>
              <a:t>set to grow according to the Nigerian central bank.</a:t>
            </a:r>
          </a:p>
        </p:txBody>
      </p:sp>
    </p:spTree>
    <p:extLst>
      <p:ext uri="{BB962C8B-B14F-4D97-AF65-F5344CB8AC3E}">
        <p14:creationId xmlns:p14="http://schemas.microsoft.com/office/powerpoint/2010/main" val="27440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21E1-9C3F-46F6-8998-CFF53967822A}" type="slidenum">
              <a:rPr lang="en-ZW" smtClean="0"/>
              <a:t>9</a:t>
            </a:fld>
            <a:endParaRPr lang="en-ZW"/>
          </a:p>
        </p:txBody>
      </p:sp>
      <p:sp>
        <p:nvSpPr>
          <p:cNvPr id="3" name="Rectangle 2"/>
          <p:cNvSpPr/>
          <p:nvPr/>
        </p:nvSpPr>
        <p:spPr>
          <a:xfrm>
            <a:off x="1591757" y="1594211"/>
            <a:ext cx="8169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INSURANCE PENETRATION RATIOS</a:t>
            </a:r>
          </a:p>
        </p:txBody>
      </p:sp>
    </p:spTree>
    <p:extLst>
      <p:ext uri="{BB962C8B-B14F-4D97-AF65-F5344CB8AC3E}">
        <p14:creationId xmlns:p14="http://schemas.microsoft.com/office/powerpoint/2010/main" val="381206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rst Mutual Life Power Point Presentation July 2008 template">
  <a:themeElements>
    <a:clrScheme name="First Mutual Life Power Point Presentation July 2008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irst Mutual Life Power Point Presentation July 2008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st Mutual Life Power Point Presentation July 2008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 Mutual Life Power Point Presentation July 2008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 Mutual Life Power Point Presentation July 2008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 Mutual Life Power Point Presentation July 2008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 Mutual Life Power Point Presentation July 2008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st Mutual Life Power Point Presentation July 2008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Mutual Life Power Point Presentation July 2008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Mutual Life Power Point Presentation July 2008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Mutual Life Power Point Presentation July 2008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Mutual Life Power Point Presentation July 2008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Mutual Life Power Point Presentation July 2008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st Mutual Life Power Point Presentation July 2008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First Mutual Life Power Point Presentation July 2008 templat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 Outlook of Insurance Industry</Template>
  <TotalTime>8723</TotalTime>
  <Words>1981</Words>
  <Application>Microsoft Office PowerPoint</Application>
  <PresentationFormat>Widescreen</PresentationFormat>
  <Paragraphs>319</Paragraphs>
  <Slides>27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Arial Narrow</vt:lpstr>
      <vt:lpstr>Calibri</vt:lpstr>
      <vt:lpstr>Garamond</vt:lpstr>
      <vt:lpstr>Helvetica</vt:lpstr>
      <vt:lpstr>Lucida Bright</vt:lpstr>
      <vt:lpstr>Times New Roman</vt:lpstr>
      <vt:lpstr>Wingdings</vt:lpstr>
      <vt:lpstr>First Mutual Life Power Point Presentation July 2008 template</vt:lpstr>
      <vt:lpstr>1_First Mutual Life Power Point Presentation July 2008 template</vt:lpstr>
      <vt:lpstr>PowerPoint Presentation</vt:lpstr>
      <vt:lpstr>PowerPoint Presentation</vt:lpstr>
      <vt:lpstr>INTRODUCTION</vt:lpstr>
      <vt:lpstr>PowerPoint Presentation</vt:lpstr>
      <vt:lpstr>PowerPoint Presentation</vt:lpstr>
      <vt:lpstr>PowerPoint Presentation</vt:lpstr>
      <vt:lpstr>WORLD INSURANCE OUTLOOK</vt:lpstr>
      <vt:lpstr>WORLD INSURANCE OUTLOOK</vt:lpstr>
      <vt:lpstr>PowerPoint Presentation</vt:lpstr>
      <vt:lpstr>INSURANCE PENETRATION RATIOS </vt:lpstr>
      <vt:lpstr>PowerPoint Presentation</vt:lpstr>
      <vt:lpstr>ZIMBABWEAN INSURANCE OUTLOOK</vt:lpstr>
      <vt:lpstr>ZIMBABWEAN INSURANCE OUTLOOK</vt:lpstr>
      <vt:lpstr>ZIMBABWEAN INSURANCE OUTLOOK</vt:lpstr>
      <vt:lpstr>EMERGENCE OF OTHER DISTRIBUTION CHANNELS  </vt:lpstr>
      <vt:lpstr>ZIMBABWEAN INSURANCE OUTLOOK</vt:lpstr>
      <vt:lpstr>PowerPoint Presentation</vt:lpstr>
      <vt:lpstr>REGUALTOR &amp; MINIMUM CAPITAL REQUIREMENTS</vt:lpstr>
      <vt:lpstr>PowerPoint Presentation</vt:lpstr>
      <vt:lpstr>THE WAY FORWARD…</vt:lpstr>
      <vt:lpstr>THE WAY FORWARD…</vt:lpstr>
      <vt:lpstr>THE WAY FORWARD…</vt:lpstr>
      <vt:lpstr>THE WAY FORWARD…</vt:lpstr>
      <vt:lpstr>PowerPoint Presentation</vt:lpstr>
      <vt:lpstr>PowerPoint Presentation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OUTLOOK OF THE INSURANCE INDUSTRY- THE GOOD, THE BAD AND THE UGLY</dc:title>
  <dc:creator>Dururu</dc:creator>
  <cp:lastModifiedBy>Madeleine Wadyehwata</cp:lastModifiedBy>
  <cp:revision>653</cp:revision>
  <cp:lastPrinted>2017-08-20T11:18:46Z</cp:lastPrinted>
  <dcterms:created xsi:type="dcterms:W3CDTF">2017-05-31T14:59:09Z</dcterms:created>
  <dcterms:modified xsi:type="dcterms:W3CDTF">2017-08-20T11:19:05Z</dcterms:modified>
</cp:coreProperties>
</file>