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34"/>
  </p:notesMasterIdLst>
  <p:handoutMasterIdLst>
    <p:handoutMasterId r:id="rId35"/>
  </p:handoutMasterIdLst>
  <p:sldIdLst>
    <p:sldId id="296" r:id="rId3"/>
    <p:sldId id="324" r:id="rId4"/>
    <p:sldId id="591" r:id="rId5"/>
    <p:sldId id="509" r:id="rId6"/>
    <p:sldId id="514" r:id="rId7"/>
    <p:sldId id="505" r:id="rId8"/>
    <p:sldId id="528" r:id="rId9"/>
    <p:sldId id="534" r:id="rId10"/>
    <p:sldId id="567" r:id="rId11"/>
    <p:sldId id="550" r:id="rId12"/>
    <p:sldId id="551" r:id="rId13"/>
    <p:sldId id="552" r:id="rId14"/>
    <p:sldId id="580" r:id="rId15"/>
    <p:sldId id="581" r:id="rId16"/>
    <p:sldId id="588" r:id="rId17"/>
    <p:sldId id="584" r:id="rId18"/>
    <p:sldId id="585" r:id="rId19"/>
    <p:sldId id="586" r:id="rId20"/>
    <p:sldId id="574" r:id="rId21"/>
    <p:sldId id="575" r:id="rId22"/>
    <p:sldId id="556" r:id="rId23"/>
    <p:sldId id="557" r:id="rId24"/>
    <p:sldId id="558" r:id="rId25"/>
    <p:sldId id="562" r:id="rId26"/>
    <p:sldId id="564" r:id="rId27"/>
    <p:sldId id="506" r:id="rId28"/>
    <p:sldId id="479" r:id="rId29"/>
    <p:sldId id="480" r:id="rId30"/>
    <p:sldId id="483" r:id="rId31"/>
    <p:sldId id="465" r:id="rId32"/>
    <p:sldId id="58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92" d="100"/>
          <a:sy n="92" d="100"/>
        </p:scale>
        <p:origin x="-312" y="-96"/>
      </p:cViewPr>
      <p:guideLst>
        <p:guide orient="horz" pos="2160"/>
        <p:guide pos="3840"/>
      </p:guideLst>
    </p:cSldViewPr>
  </p:slideViewPr>
  <p:notesTextViewPr>
    <p:cViewPr>
      <p:scale>
        <a:sx n="1" d="1"/>
        <a:sy n="1" d="1"/>
      </p:scale>
      <p:origin x="0" y="0"/>
    </p:cViewPr>
  </p:notesTextViewPr>
  <p:sorterViewPr>
    <p:cViewPr>
      <p:scale>
        <a:sx n="66" d="100"/>
        <a:sy n="66" d="100"/>
      </p:scale>
      <p:origin x="0" y="205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A61EDC24-6E9D-4F21-AFAE-395496B3A227}" type="datetimeFigureOut">
              <a:rPr lang="en-ZW" smtClean="0"/>
              <a:t>08/11/2015</a:t>
            </a:fld>
            <a:endParaRPr lang="en-ZW"/>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ZW"/>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303806A3-F9DE-4103-915A-047C644DC0F8}" type="slidenum">
              <a:rPr lang="en-ZW" smtClean="0"/>
              <a:t>‹#›</a:t>
            </a:fld>
            <a:endParaRPr lang="en-ZW"/>
          </a:p>
        </p:txBody>
      </p:sp>
    </p:spTree>
    <p:extLst>
      <p:ext uri="{BB962C8B-B14F-4D97-AF65-F5344CB8AC3E}">
        <p14:creationId xmlns:p14="http://schemas.microsoft.com/office/powerpoint/2010/main" val="3304053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B872EDAD-F675-415F-B865-6355773C867D}" type="datetimeFigureOut">
              <a:rPr lang="en-US" smtClean="0"/>
              <a:t>08/11/2015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96F9747A-93A3-4A3D-BCB2-302BC8874CA7}" type="slidenum">
              <a:rPr lang="en-US" smtClean="0"/>
              <a:t>‹#›</a:t>
            </a:fld>
            <a:endParaRPr lang="en-US" dirty="0"/>
          </a:p>
        </p:txBody>
      </p:sp>
    </p:spTree>
    <p:extLst>
      <p:ext uri="{BB962C8B-B14F-4D97-AF65-F5344CB8AC3E}">
        <p14:creationId xmlns:p14="http://schemas.microsoft.com/office/powerpoint/2010/main" val="2675425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slideMaster" Target="../slideMasters/slideMaster1.xml"/><Relationship Id="rId8" Type="http://schemas.openxmlformats.org/officeDocument/2006/relationships/image" Target="../media/image1.png"/><Relationship Id="rId1" Type="http://schemas.openxmlformats.org/officeDocument/2006/relationships/tags" Target="../tags/tag5.xml"/><Relationship Id="rId2"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tags" Target="../tags/tag23.xml"/><Relationship Id="rId7" Type="http://schemas.openxmlformats.org/officeDocument/2006/relationships/slideMaster" Target="../slideMasters/slideMaster2.xml"/><Relationship Id="rId8" Type="http://schemas.openxmlformats.org/officeDocument/2006/relationships/image" Target="../media/image1.png"/><Relationship Id="rId1" Type="http://schemas.openxmlformats.org/officeDocument/2006/relationships/tags" Target="../tags/tag18.xml"/><Relationship Id="rId2"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txBox="1">
            <a:spLocks noChangeArrowheads="1"/>
          </p:cNvSpPr>
          <p:nvPr userDrawn="1">
            <p:custDataLst>
              <p:tags r:id="rId1"/>
            </p:custDataLst>
          </p:nvPr>
        </p:nvSpPr>
        <p:spPr bwMode="auto">
          <a:xfrm>
            <a:off x="0" y="0"/>
            <a:ext cx="12192000" cy="5589240"/>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11" name="Rectangle 2"/>
          <p:cNvSpPr txBox="1">
            <a:spLocks noChangeArrowheads="1"/>
          </p:cNvSpPr>
          <p:nvPr userDrawn="1">
            <p:custDataLst>
              <p:tags r:id="rId2"/>
            </p:custDataLst>
          </p:nvPr>
        </p:nvSpPr>
        <p:spPr bwMode="auto">
          <a:xfrm>
            <a:off x="0" y="6673056"/>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5122" name="Rectangle 2"/>
          <p:cNvSpPr>
            <a:spLocks noGrp="1" noChangeArrowheads="1"/>
          </p:cNvSpPr>
          <p:nvPr>
            <p:ph type="ctrTitle"/>
          </p:nvPr>
        </p:nvSpPr>
        <p:spPr>
          <a:xfrm>
            <a:off x="4991101" y="204788"/>
            <a:ext cx="6862233" cy="679450"/>
          </a:xfrm>
        </p:spPr>
        <p:txBody>
          <a:bodyPr anchor="t"/>
          <a:lstStyle>
            <a:lvl1pPr algn="r">
              <a:spcBef>
                <a:spcPct val="20000"/>
              </a:spcBef>
              <a:defRPr sz="3600">
                <a:solidFill>
                  <a:schemeClr val="bg1"/>
                </a:solidFill>
                <a:latin typeface="Helvetica" pitchFamily="34" charset="0"/>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4943873" y="3789041"/>
            <a:ext cx="6853767" cy="504825"/>
          </a:xfrm>
        </p:spPr>
        <p:txBody>
          <a:bodyPr lIns="87280" tIns="43640" rIns="87280" bIns="43640"/>
          <a:lstStyle>
            <a:lvl1pPr marL="0" indent="0" algn="r">
              <a:buFont typeface="Wingdings" pitchFamily="2" charset="2"/>
              <a:buNone/>
              <a:defRPr b="1">
                <a:solidFill>
                  <a:schemeClr val="bg1"/>
                </a:solidFill>
              </a:defRPr>
            </a:lvl1pPr>
          </a:lstStyle>
          <a:p>
            <a:r>
              <a:rPr lang="en-US" smtClean="0"/>
              <a:t>Click to edit Master subtitle style</a:t>
            </a:r>
            <a:endParaRPr lang="en-US" dirty="0"/>
          </a:p>
        </p:txBody>
      </p:sp>
      <p:sp>
        <p:nvSpPr>
          <p:cNvPr id="7" name="Rectangle 4"/>
          <p:cNvSpPr>
            <a:spLocks noGrp="1" noChangeArrowheads="1"/>
          </p:cNvSpPr>
          <p:nvPr>
            <p:ph type="dt" sz="half" idx="10"/>
            <p:custDataLst>
              <p:tags r:id="rId3"/>
            </p:custDataLst>
          </p:nvPr>
        </p:nvSpPr>
        <p:spPr bwMode="auto">
          <a:xfrm>
            <a:off x="9004300" y="1555750"/>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mj-lt"/>
              </a:defRPr>
            </a:lvl1pPr>
          </a:lstStyle>
          <a:p>
            <a:pPr fontAlgn="base">
              <a:spcBef>
                <a:spcPct val="0"/>
              </a:spcBef>
              <a:spcAft>
                <a:spcPct val="0"/>
              </a:spcAft>
              <a:defRPr/>
            </a:pPr>
            <a:endParaRPr lang="en-US" dirty="0">
              <a:solidFill>
                <a:srgbClr val="FFFFFF"/>
              </a:solidFill>
            </a:endParaRPr>
          </a:p>
        </p:txBody>
      </p:sp>
      <p:sp>
        <p:nvSpPr>
          <p:cNvPr id="8" name="Rectangle 5"/>
          <p:cNvSpPr>
            <a:spLocks noGrp="1" noChangeArrowheads="1"/>
          </p:cNvSpPr>
          <p:nvPr>
            <p:ph type="ftr" sz="quarter" idx="11"/>
            <p:custDataLst>
              <p:tags r:id="rId4"/>
            </p:custDataLst>
          </p:nvPr>
        </p:nvSpPr>
        <p:spPr bwMode="auto">
          <a:xfrm>
            <a:off x="4991100" y="788988"/>
            <a:ext cx="6868584" cy="819150"/>
          </a:xfrm>
          <a:prstGeom prst="rect">
            <a:avLst/>
          </a:prstGeom>
          <a:ln>
            <a:miter lim="800000"/>
            <a:headEnd/>
            <a:tailEnd/>
          </a:ln>
        </p:spPr>
        <p:txBody>
          <a:bodyPr vert="horz" wrap="square" lIns="87265" tIns="43633" rIns="87265" bIns="43633" numCol="1" anchor="t" anchorCtr="0" compatLnSpc="1">
            <a:prstTxWarp prst="textNoShape">
              <a:avLst/>
            </a:prstTxWarp>
          </a:bodyPr>
          <a:lstStyle>
            <a:lvl1pPr algn="r" eaLnBrk="1" hangingPunct="1">
              <a:spcBef>
                <a:spcPct val="20000"/>
              </a:spcBef>
              <a:defRPr sz="3000" b="1">
                <a:solidFill>
                  <a:schemeClr val="bg1"/>
                </a:solidFill>
                <a:latin typeface="+mj-lt"/>
              </a:defRPr>
            </a:lvl1pPr>
          </a:lstStyle>
          <a:p>
            <a:pPr fontAlgn="base">
              <a:spcAft>
                <a:spcPct val="0"/>
              </a:spcAft>
              <a:defRPr/>
            </a:pPr>
            <a:endParaRPr lang="en-US" dirty="0">
              <a:solidFill>
                <a:srgbClr val="FFFFFF"/>
              </a:solidFill>
            </a:endParaRPr>
          </a:p>
        </p:txBody>
      </p:sp>
      <p:sp>
        <p:nvSpPr>
          <p:cNvPr id="9" name="Rectangle 6"/>
          <p:cNvSpPr>
            <a:spLocks noGrp="1" noChangeArrowheads="1"/>
          </p:cNvSpPr>
          <p:nvPr>
            <p:ph type="sldNum" sz="quarter" idx="12"/>
            <p:custDataLst>
              <p:tags r:id="rId5"/>
            </p:custDataLst>
          </p:nvPr>
        </p:nvSpPr>
        <p:spPr/>
        <p:txBody>
          <a:bodyPr/>
          <a:lstStyle>
            <a:lvl1pPr>
              <a:defRPr smtClean="0"/>
            </a:lvl1pPr>
          </a:lstStyle>
          <a:p>
            <a:pPr>
              <a:defRPr/>
            </a:pPr>
            <a:fld id="{120B6EC5-5B23-4CA8-A5F8-15557C4FF9D8}" type="slidenum">
              <a:rPr lang="en-US"/>
              <a:pPr>
                <a:defRPr/>
              </a:pPr>
              <a:t>‹#›</a:t>
            </a:fld>
            <a:endParaRPr lang="en-US" dirty="0"/>
          </a:p>
        </p:txBody>
      </p:sp>
      <p:pic>
        <p:nvPicPr>
          <p:cNvPr id="10" name="Picture 9" descr="dpclogo.bmp"/>
          <p:cNvPicPr>
            <a:picLocks noChangeAspect="1"/>
          </p:cNvPicPr>
          <p:nvPr userDrawn="1"/>
        </p:nvPicPr>
        <p:blipFill>
          <a:blip r:embed="rId8" cstate="print"/>
          <a:stretch>
            <a:fillRect/>
          </a:stretch>
        </p:blipFill>
        <p:spPr>
          <a:xfrm>
            <a:off x="10800523" y="5771662"/>
            <a:ext cx="1169896" cy="753682"/>
          </a:xfrm>
          <a:prstGeom prst="rect">
            <a:avLst/>
          </a:prstGeom>
        </p:spPr>
      </p:pic>
      <p:sp>
        <p:nvSpPr>
          <p:cNvPr id="12" name="Rectangle 2"/>
          <p:cNvSpPr txBox="1">
            <a:spLocks noChangeArrowheads="1"/>
          </p:cNvSpPr>
          <p:nvPr userDrawn="1">
            <p:custDataLst>
              <p:tags r:id="rId6"/>
            </p:custDataLst>
          </p:nvPr>
        </p:nvSpPr>
        <p:spPr bwMode="auto">
          <a:xfrm>
            <a:off x="0" y="6669361"/>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pic>
        <p:nvPicPr>
          <p:cNvPr id="14" name="Picture 13" descr="dpclogo.bmp"/>
          <p:cNvPicPr>
            <a:picLocks noChangeAspect="1"/>
          </p:cNvPicPr>
          <p:nvPr userDrawn="1"/>
        </p:nvPicPr>
        <p:blipFill>
          <a:blip r:embed="rId8" cstate="print"/>
          <a:stretch>
            <a:fillRect/>
          </a:stretch>
        </p:blipFill>
        <p:spPr>
          <a:xfrm>
            <a:off x="-7132" y="1124744"/>
            <a:ext cx="4470951" cy="2880320"/>
          </a:xfrm>
          <a:prstGeom prst="rect">
            <a:avLst/>
          </a:prstGeom>
        </p:spPr>
      </p:pic>
    </p:spTree>
    <p:extLst>
      <p:ext uri="{BB962C8B-B14F-4D97-AF65-F5344CB8AC3E}">
        <p14:creationId xmlns:p14="http://schemas.microsoft.com/office/powerpoint/2010/main" val="2704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05318" y="990600"/>
            <a:ext cx="11772900" cy="5606753"/>
          </a:xfrm>
        </p:spPr>
        <p:txBody>
          <a:bodyPr/>
          <a:lstStyle>
            <a:lvl1pPr>
              <a:defRPr sz="26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defRPr sz="24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defRPr sz="22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3pPr>
            <a:lvl4pPr>
              <a:defRPr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4pPr>
            <a:lvl5pPr>
              <a:defRPr sz="18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D80FFDC-B33D-4EC8-95C4-A38D4C6F979F}" type="slidenum">
              <a:rPr lang="en-US"/>
              <a:pPr>
                <a:defRPr/>
              </a:pPr>
              <a:t>‹#›</a:t>
            </a:fld>
            <a:endParaRPr lang="en-US" dirty="0"/>
          </a:p>
        </p:txBody>
      </p:sp>
    </p:spTree>
    <p:extLst>
      <p:ext uri="{BB962C8B-B14F-4D97-AF65-F5344CB8AC3E}">
        <p14:creationId xmlns:p14="http://schemas.microsoft.com/office/powerpoint/2010/main" val="107549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A0CD14D3-B6D9-455B-9411-9A8D58B5154B}" type="slidenum">
              <a:rPr lang="en-US"/>
              <a:pPr>
                <a:defRPr/>
              </a:pPr>
              <a:t>‹#›</a:t>
            </a:fld>
            <a:endParaRPr lang="en-US" dirty="0"/>
          </a:p>
        </p:txBody>
      </p:sp>
    </p:spTree>
    <p:extLst>
      <p:ext uri="{BB962C8B-B14F-4D97-AF65-F5344CB8AC3E}">
        <p14:creationId xmlns:p14="http://schemas.microsoft.com/office/powerpoint/2010/main" val="250468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49DDFA89-F9E3-4E7B-994E-02D7BE08FDDC}" type="slidenum">
              <a:rPr lang="en-US"/>
              <a:pPr>
                <a:defRPr/>
              </a:pPr>
              <a:t>‹#›</a:t>
            </a:fld>
            <a:endParaRPr lang="en-US" dirty="0"/>
          </a:p>
        </p:txBody>
      </p:sp>
      <p:sp>
        <p:nvSpPr>
          <p:cNvPr id="3" name="TextBox 2"/>
          <p:cNvSpPr txBox="1"/>
          <p:nvPr userDrawn="1"/>
        </p:nvSpPr>
        <p:spPr>
          <a:xfrm>
            <a:off x="4751851" y="3013502"/>
            <a:ext cx="2976331" cy="830997"/>
          </a:xfrm>
          <a:prstGeom prst="rect">
            <a:avLst/>
          </a:prstGeom>
          <a:noFill/>
        </p:spPr>
        <p:txBody>
          <a:bodyPr wrap="square" rtlCol="0">
            <a:spAutoFit/>
          </a:bodyPr>
          <a:lstStyle/>
          <a:p>
            <a:pPr eaLnBrk="0" fontAlgn="base" hangingPunct="0">
              <a:spcBef>
                <a:spcPct val="0"/>
              </a:spcBef>
              <a:spcAft>
                <a:spcPct val="0"/>
              </a:spcAft>
            </a:pPr>
            <a:r>
              <a:rPr lang="en-ZW" sz="4800" dirty="0">
                <a:solidFill>
                  <a:srgbClr val="002060"/>
                </a:solidFill>
                <a:latin typeface="Arial" panose="020B0604020202020204" pitchFamily="34" charset="0"/>
              </a:rPr>
              <a:t>Q &amp; A</a:t>
            </a:r>
          </a:p>
        </p:txBody>
      </p:sp>
    </p:spTree>
    <p:extLst>
      <p:ext uri="{BB962C8B-B14F-4D97-AF65-F5344CB8AC3E}">
        <p14:creationId xmlns:p14="http://schemas.microsoft.com/office/powerpoint/2010/main" val="14679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
          <p:cNvSpPr txBox="1">
            <a:spLocks noChangeArrowheads="1"/>
          </p:cNvSpPr>
          <p:nvPr userDrawn="1">
            <p:custDataLst>
              <p:tags r:id="rId1"/>
            </p:custDataLst>
          </p:nvPr>
        </p:nvSpPr>
        <p:spPr bwMode="auto">
          <a:xfrm>
            <a:off x="0" y="0"/>
            <a:ext cx="12192000" cy="5589240"/>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11" name="Rectangle 2"/>
          <p:cNvSpPr txBox="1">
            <a:spLocks noChangeArrowheads="1"/>
          </p:cNvSpPr>
          <p:nvPr userDrawn="1">
            <p:custDataLst>
              <p:tags r:id="rId2"/>
            </p:custDataLst>
          </p:nvPr>
        </p:nvSpPr>
        <p:spPr bwMode="auto">
          <a:xfrm>
            <a:off x="0" y="6673056"/>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5122" name="Rectangle 2"/>
          <p:cNvSpPr>
            <a:spLocks noGrp="1" noChangeArrowheads="1"/>
          </p:cNvSpPr>
          <p:nvPr>
            <p:ph type="ctrTitle"/>
          </p:nvPr>
        </p:nvSpPr>
        <p:spPr>
          <a:xfrm>
            <a:off x="4991101" y="204788"/>
            <a:ext cx="6862233" cy="679450"/>
          </a:xfrm>
        </p:spPr>
        <p:txBody>
          <a:bodyPr anchor="t"/>
          <a:lstStyle>
            <a:lvl1pPr algn="r">
              <a:spcBef>
                <a:spcPct val="20000"/>
              </a:spcBef>
              <a:defRPr sz="3600">
                <a:solidFill>
                  <a:schemeClr val="bg1"/>
                </a:solidFill>
                <a:latin typeface="Helvetica" pitchFamily="34" charset="0"/>
              </a:defRPr>
            </a:lvl1pPr>
          </a:lstStyle>
          <a:p>
            <a:r>
              <a:rPr lang="en-US" dirty="0" smtClean="0"/>
              <a:t>Click to edit Master title style</a:t>
            </a:r>
            <a:endParaRPr lang="en-US" dirty="0"/>
          </a:p>
        </p:txBody>
      </p:sp>
      <p:sp>
        <p:nvSpPr>
          <p:cNvPr id="5123" name="Rectangle 3"/>
          <p:cNvSpPr>
            <a:spLocks noGrp="1" noChangeArrowheads="1"/>
          </p:cNvSpPr>
          <p:nvPr>
            <p:ph type="subTitle" idx="1"/>
          </p:nvPr>
        </p:nvSpPr>
        <p:spPr>
          <a:xfrm>
            <a:off x="4943873" y="3789041"/>
            <a:ext cx="6853767" cy="504825"/>
          </a:xfrm>
        </p:spPr>
        <p:txBody>
          <a:bodyPr lIns="87280" tIns="43640" rIns="87280" bIns="43640"/>
          <a:lstStyle>
            <a:lvl1pPr marL="0" indent="0" algn="r">
              <a:buFont typeface="Wingdings" pitchFamily="2" charset="2"/>
              <a:buNone/>
              <a:defRPr b="1">
                <a:solidFill>
                  <a:schemeClr val="bg1"/>
                </a:solidFill>
              </a:defRPr>
            </a:lvl1pPr>
          </a:lstStyle>
          <a:p>
            <a:r>
              <a:rPr lang="en-US" smtClean="0"/>
              <a:t>Click to edit Master subtitle style</a:t>
            </a:r>
            <a:endParaRPr lang="en-US" dirty="0"/>
          </a:p>
        </p:txBody>
      </p:sp>
      <p:sp>
        <p:nvSpPr>
          <p:cNvPr id="7" name="Rectangle 4"/>
          <p:cNvSpPr>
            <a:spLocks noGrp="1" noChangeArrowheads="1"/>
          </p:cNvSpPr>
          <p:nvPr>
            <p:ph type="dt" sz="half" idx="10"/>
            <p:custDataLst>
              <p:tags r:id="rId3"/>
            </p:custDataLst>
          </p:nvPr>
        </p:nvSpPr>
        <p:spPr bwMode="auto">
          <a:xfrm>
            <a:off x="9004300" y="1555750"/>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a:solidFill>
                  <a:schemeClr val="bg1"/>
                </a:solidFill>
                <a:latin typeface="+mj-lt"/>
              </a:defRPr>
            </a:lvl1pPr>
          </a:lstStyle>
          <a:p>
            <a:pPr fontAlgn="base">
              <a:spcBef>
                <a:spcPct val="0"/>
              </a:spcBef>
              <a:spcAft>
                <a:spcPct val="0"/>
              </a:spcAft>
              <a:defRPr/>
            </a:pPr>
            <a:endParaRPr lang="en-US" dirty="0">
              <a:solidFill>
                <a:srgbClr val="FFFFFF"/>
              </a:solidFill>
            </a:endParaRPr>
          </a:p>
        </p:txBody>
      </p:sp>
      <p:sp>
        <p:nvSpPr>
          <p:cNvPr id="8" name="Rectangle 5"/>
          <p:cNvSpPr>
            <a:spLocks noGrp="1" noChangeArrowheads="1"/>
          </p:cNvSpPr>
          <p:nvPr>
            <p:ph type="ftr" sz="quarter" idx="11"/>
            <p:custDataLst>
              <p:tags r:id="rId4"/>
            </p:custDataLst>
          </p:nvPr>
        </p:nvSpPr>
        <p:spPr bwMode="auto">
          <a:xfrm>
            <a:off x="4991100" y="788988"/>
            <a:ext cx="6868584" cy="819150"/>
          </a:xfrm>
          <a:prstGeom prst="rect">
            <a:avLst/>
          </a:prstGeom>
          <a:ln>
            <a:miter lim="800000"/>
            <a:headEnd/>
            <a:tailEnd/>
          </a:ln>
        </p:spPr>
        <p:txBody>
          <a:bodyPr vert="horz" wrap="square" lIns="87265" tIns="43633" rIns="87265" bIns="43633" numCol="1" anchor="t" anchorCtr="0" compatLnSpc="1">
            <a:prstTxWarp prst="textNoShape">
              <a:avLst/>
            </a:prstTxWarp>
          </a:bodyPr>
          <a:lstStyle>
            <a:lvl1pPr algn="r" eaLnBrk="1" hangingPunct="1">
              <a:spcBef>
                <a:spcPct val="20000"/>
              </a:spcBef>
              <a:defRPr sz="3000" b="1">
                <a:solidFill>
                  <a:schemeClr val="bg1"/>
                </a:solidFill>
                <a:latin typeface="+mj-lt"/>
              </a:defRPr>
            </a:lvl1pPr>
          </a:lstStyle>
          <a:p>
            <a:pPr fontAlgn="base">
              <a:spcAft>
                <a:spcPct val="0"/>
              </a:spcAft>
              <a:defRPr/>
            </a:pPr>
            <a:endParaRPr lang="en-US" dirty="0">
              <a:solidFill>
                <a:srgbClr val="FFFFFF"/>
              </a:solidFill>
            </a:endParaRPr>
          </a:p>
        </p:txBody>
      </p:sp>
      <p:sp>
        <p:nvSpPr>
          <p:cNvPr id="9" name="Rectangle 6"/>
          <p:cNvSpPr>
            <a:spLocks noGrp="1" noChangeArrowheads="1"/>
          </p:cNvSpPr>
          <p:nvPr>
            <p:ph type="sldNum" sz="quarter" idx="12"/>
            <p:custDataLst>
              <p:tags r:id="rId5"/>
            </p:custDataLst>
          </p:nvPr>
        </p:nvSpPr>
        <p:spPr/>
        <p:txBody>
          <a:bodyPr/>
          <a:lstStyle>
            <a:lvl1pPr>
              <a:defRPr smtClean="0"/>
            </a:lvl1pPr>
          </a:lstStyle>
          <a:p>
            <a:pPr>
              <a:defRPr/>
            </a:pPr>
            <a:fld id="{120B6EC5-5B23-4CA8-A5F8-15557C4FF9D8}" type="slidenum">
              <a:rPr lang="en-US"/>
              <a:pPr>
                <a:defRPr/>
              </a:pPr>
              <a:t>‹#›</a:t>
            </a:fld>
            <a:endParaRPr lang="en-US" dirty="0"/>
          </a:p>
        </p:txBody>
      </p:sp>
      <p:pic>
        <p:nvPicPr>
          <p:cNvPr id="10" name="Picture 9" descr="dpclogo.bmp"/>
          <p:cNvPicPr>
            <a:picLocks noChangeAspect="1"/>
          </p:cNvPicPr>
          <p:nvPr userDrawn="1"/>
        </p:nvPicPr>
        <p:blipFill>
          <a:blip r:embed="rId8" cstate="print"/>
          <a:stretch>
            <a:fillRect/>
          </a:stretch>
        </p:blipFill>
        <p:spPr>
          <a:xfrm>
            <a:off x="10800523" y="5771662"/>
            <a:ext cx="1169896" cy="753682"/>
          </a:xfrm>
          <a:prstGeom prst="rect">
            <a:avLst/>
          </a:prstGeom>
        </p:spPr>
      </p:pic>
      <p:sp>
        <p:nvSpPr>
          <p:cNvPr id="12" name="Rectangle 2"/>
          <p:cNvSpPr txBox="1">
            <a:spLocks noChangeArrowheads="1"/>
          </p:cNvSpPr>
          <p:nvPr userDrawn="1">
            <p:custDataLst>
              <p:tags r:id="rId6"/>
            </p:custDataLst>
          </p:nvPr>
        </p:nvSpPr>
        <p:spPr bwMode="auto">
          <a:xfrm>
            <a:off x="0" y="6669361"/>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pic>
        <p:nvPicPr>
          <p:cNvPr id="14" name="Picture 13" descr="dpclogo.bmp"/>
          <p:cNvPicPr>
            <a:picLocks noChangeAspect="1"/>
          </p:cNvPicPr>
          <p:nvPr userDrawn="1"/>
        </p:nvPicPr>
        <p:blipFill>
          <a:blip r:embed="rId8" cstate="print"/>
          <a:stretch>
            <a:fillRect/>
          </a:stretch>
        </p:blipFill>
        <p:spPr>
          <a:xfrm>
            <a:off x="-7132" y="1124744"/>
            <a:ext cx="4470951" cy="2880320"/>
          </a:xfrm>
          <a:prstGeom prst="rect">
            <a:avLst/>
          </a:prstGeom>
        </p:spPr>
      </p:pic>
    </p:spTree>
    <p:extLst>
      <p:ext uri="{BB962C8B-B14F-4D97-AF65-F5344CB8AC3E}">
        <p14:creationId xmlns:p14="http://schemas.microsoft.com/office/powerpoint/2010/main" val="13222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05318" y="990600"/>
            <a:ext cx="11772900" cy="5606753"/>
          </a:xfrm>
        </p:spPr>
        <p:txBody>
          <a:bodyPr/>
          <a:lstStyle>
            <a:lvl1pPr>
              <a:defRPr sz="26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1pPr>
            <a:lvl2pPr>
              <a:defRPr sz="24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2pPr>
            <a:lvl3pPr>
              <a:defRPr sz="22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3pPr>
            <a:lvl4pPr>
              <a:defRPr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4pPr>
            <a:lvl5pPr>
              <a:defRPr sz="18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4D80FFDC-B33D-4EC8-95C4-A38D4C6F979F}" type="slidenum">
              <a:rPr lang="en-US"/>
              <a:pPr>
                <a:defRPr/>
              </a:pPr>
              <a:t>‹#›</a:t>
            </a:fld>
            <a:endParaRPr lang="en-US" dirty="0"/>
          </a:p>
        </p:txBody>
      </p:sp>
    </p:spTree>
    <p:extLst>
      <p:ext uri="{BB962C8B-B14F-4D97-AF65-F5344CB8AC3E}">
        <p14:creationId xmlns:p14="http://schemas.microsoft.com/office/powerpoint/2010/main" val="411858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custDataLst>
              <p:tags r:id="rId1"/>
            </p:custDataLst>
          </p:nvPr>
        </p:nvSpPr>
        <p:spPr>
          <a:ln/>
        </p:spPr>
        <p:txBody>
          <a:bodyPr/>
          <a:lstStyle>
            <a:lvl1pPr>
              <a:defRPr/>
            </a:lvl1pPr>
          </a:lstStyle>
          <a:p>
            <a:pPr>
              <a:defRPr/>
            </a:pPr>
            <a:fld id="{A0CD14D3-B6D9-455B-9411-9A8D58B5154B}" type="slidenum">
              <a:rPr lang="en-US"/>
              <a:pPr>
                <a:defRPr/>
              </a:pPr>
              <a:t>‹#›</a:t>
            </a:fld>
            <a:endParaRPr lang="en-US" dirty="0"/>
          </a:p>
        </p:txBody>
      </p:sp>
    </p:spTree>
    <p:extLst>
      <p:ext uri="{BB962C8B-B14F-4D97-AF65-F5344CB8AC3E}">
        <p14:creationId xmlns:p14="http://schemas.microsoft.com/office/powerpoint/2010/main" val="7683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custDataLst>
              <p:tags r:id="rId1"/>
            </p:custDataLst>
          </p:nvPr>
        </p:nvSpPr>
        <p:spPr>
          <a:ln/>
        </p:spPr>
        <p:txBody>
          <a:bodyPr/>
          <a:lstStyle>
            <a:lvl1pPr>
              <a:defRPr/>
            </a:lvl1pPr>
          </a:lstStyle>
          <a:p>
            <a:pPr>
              <a:defRPr/>
            </a:pPr>
            <a:fld id="{49DDFA89-F9E3-4E7B-994E-02D7BE08FDDC}" type="slidenum">
              <a:rPr lang="en-US"/>
              <a:pPr>
                <a:defRPr/>
              </a:pPr>
              <a:t>‹#›</a:t>
            </a:fld>
            <a:endParaRPr lang="en-US" dirty="0"/>
          </a:p>
        </p:txBody>
      </p:sp>
      <p:sp>
        <p:nvSpPr>
          <p:cNvPr id="3" name="TextBox 2"/>
          <p:cNvSpPr txBox="1"/>
          <p:nvPr userDrawn="1"/>
        </p:nvSpPr>
        <p:spPr>
          <a:xfrm>
            <a:off x="4751851" y="3013502"/>
            <a:ext cx="2976331" cy="830997"/>
          </a:xfrm>
          <a:prstGeom prst="rect">
            <a:avLst/>
          </a:prstGeom>
          <a:noFill/>
        </p:spPr>
        <p:txBody>
          <a:bodyPr wrap="square" rtlCol="0">
            <a:spAutoFit/>
          </a:bodyPr>
          <a:lstStyle/>
          <a:p>
            <a:pPr eaLnBrk="0" fontAlgn="base" hangingPunct="0">
              <a:spcBef>
                <a:spcPct val="0"/>
              </a:spcBef>
              <a:spcAft>
                <a:spcPct val="0"/>
              </a:spcAft>
            </a:pPr>
            <a:r>
              <a:rPr lang="en-ZW" sz="4800" dirty="0">
                <a:solidFill>
                  <a:srgbClr val="002060"/>
                </a:solidFill>
                <a:latin typeface="Arial" panose="020B0604020202020204" pitchFamily="34" charset="0"/>
              </a:rPr>
              <a:t>Q &amp; A</a:t>
            </a:r>
          </a:p>
        </p:txBody>
      </p:sp>
    </p:spTree>
    <p:extLst>
      <p:ext uri="{BB962C8B-B14F-4D97-AF65-F5344CB8AC3E}">
        <p14:creationId xmlns:p14="http://schemas.microsoft.com/office/powerpoint/2010/main" val="9590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tags" Target="../tags/tag1.xml"/><Relationship Id="rId7" Type="http://schemas.openxmlformats.org/officeDocument/2006/relationships/tags" Target="../tags/tag2.xml"/><Relationship Id="rId8" Type="http://schemas.openxmlformats.org/officeDocument/2006/relationships/tags" Target="../tags/tag3.xml"/><Relationship Id="rId9" Type="http://schemas.openxmlformats.org/officeDocument/2006/relationships/tags" Target="../tags/tag4.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 Id="rId9" Type="http://schemas.openxmlformats.org/officeDocument/2006/relationships/tags" Target="../tags/tag17.xml"/><Relationship Id="rId10"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userDrawn="1">
            <p:custDataLst>
              <p:tags r:id="rId6"/>
            </p:custDataLst>
          </p:nvPr>
        </p:nvSpPr>
        <p:spPr bwMode="auto">
          <a:xfrm>
            <a:off x="0" y="6669361"/>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11" name="Title 1"/>
          <p:cNvSpPr txBox="1">
            <a:spLocks/>
          </p:cNvSpPr>
          <p:nvPr userDrawn="1"/>
        </p:nvSpPr>
        <p:spPr>
          <a:xfrm>
            <a:off x="0" y="-1488"/>
            <a:ext cx="12192000" cy="838200"/>
          </a:xfrm>
          <a:prstGeom prst="rect">
            <a:avLst/>
          </a:prstGeom>
          <a:gradFill flip="none" rotWithShape="1">
            <a:gsLst>
              <a:gs pos="15000">
                <a:schemeClr val="bg1"/>
              </a:gs>
              <a:gs pos="74000">
                <a:srgbClr val="00911A"/>
              </a:gs>
              <a:gs pos="83000">
                <a:srgbClr val="00911A"/>
              </a:gs>
              <a:gs pos="58000">
                <a:srgbClr val="00911A"/>
              </a:gs>
              <a:gs pos="100000">
                <a:srgbClr val="00911A"/>
              </a:gs>
            </a:gsLst>
            <a:path path="circle">
              <a:fillToRect l="100000" t="100000"/>
            </a:path>
            <a:tileRect r="-100000" b="-100000"/>
          </a:gradFill>
        </p:spPr>
        <p:txBody>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GB" sz="2600" kern="0" dirty="0"/>
          </a:p>
        </p:txBody>
      </p:sp>
      <p:sp>
        <p:nvSpPr>
          <p:cNvPr id="2053" name="Rectangle 2"/>
          <p:cNvSpPr>
            <a:spLocks noGrp="1" noChangeArrowheads="1"/>
          </p:cNvSpPr>
          <p:nvPr>
            <p:ph type="title"/>
            <p:custDataLst>
              <p:tags r:id="rId7"/>
            </p:custDataLst>
          </p:nvPr>
        </p:nvSpPr>
        <p:spPr bwMode="auto">
          <a:xfrm>
            <a:off x="205318" y="142876"/>
            <a:ext cx="944456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5" tIns="43633" rIns="87265" bIns="43633"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2054" name="Rectangle 3"/>
          <p:cNvSpPr>
            <a:spLocks noGrp="1" noChangeArrowheads="1"/>
          </p:cNvSpPr>
          <p:nvPr>
            <p:ph type="body" idx="1"/>
            <p:custDataLst>
              <p:tags r:id="rId8"/>
            </p:custDataLst>
          </p:nvPr>
        </p:nvSpPr>
        <p:spPr bwMode="auto">
          <a:xfrm>
            <a:off x="876300" y="1371601"/>
            <a:ext cx="11101917"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5" tIns="43633" rIns="87265" bIns="436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2" name="Rectangle 6"/>
          <p:cNvSpPr>
            <a:spLocks noGrp="1" noChangeArrowheads="1"/>
          </p:cNvSpPr>
          <p:nvPr>
            <p:ph type="sldNum" sz="quarter" idx="4"/>
            <p:custDataLst>
              <p:tags r:id="rId9"/>
            </p:custDataLst>
          </p:nvPr>
        </p:nvSpPr>
        <p:spPr bwMode="auto">
          <a:xfrm>
            <a:off x="9298517" y="6597353"/>
            <a:ext cx="2844800"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8CB6D2"/>
                </a:solidFill>
                <a:latin typeface="Helvetica" panose="020B0604020202020204" pitchFamily="34" charset="0"/>
              </a:defRPr>
            </a:lvl1pPr>
          </a:lstStyle>
          <a:p>
            <a:pPr fontAlgn="base">
              <a:spcBef>
                <a:spcPct val="0"/>
              </a:spcBef>
              <a:spcAft>
                <a:spcPct val="0"/>
              </a:spcAft>
              <a:defRPr/>
            </a:pPr>
            <a:fld id="{2D349030-AB18-42FA-AFFB-4B26329ACC6F}" type="slidenum">
              <a:rPr lang="en-US"/>
              <a:pPr fontAlgn="base">
                <a:spcBef>
                  <a:spcPct val="0"/>
                </a:spcBef>
                <a:spcAft>
                  <a:spcPct val="0"/>
                </a:spcAft>
                <a:defRPr/>
              </a:pPr>
              <a:t>‹#›</a:t>
            </a:fld>
            <a:endParaRPr lang="en-US" dirty="0"/>
          </a:p>
        </p:txBody>
      </p:sp>
      <p:pic>
        <p:nvPicPr>
          <p:cNvPr id="10" name="Picture 9" descr="dpclogo.bmp"/>
          <p:cNvPicPr>
            <a:picLocks noChangeAspect="1"/>
          </p:cNvPicPr>
          <p:nvPr userDrawn="1"/>
        </p:nvPicPr>
        <p:blipFill>
          <a:blip r:embed="rId10" cstate="print"/>
          <a:stretch>
            <a:fillRect/>
          </a:stretch>
        </p:blipFill>
        <p:spPr>
          <a:xfrm>
            <a:off x="10896533" y="116632"/>
            <a:ext cx="1058123" cy="681674"/>
          </a:xfrm>
          <a:prstGeom prst="rect">
            <a:avLst/>
          </a:prstGeom>
        </p:spPr>
      </p:pic>
    </p:spTree>
    <p:extLst>
      <p:ext uri="{BB962C8B-B14F-4D97-AF65-F5344CB8AC3E}">
        <p14:creationId xmlns:p14="http://schemas.microsoft.com/office/powerpoint/2010/main" val="2969312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600" b="1">
          <a:solidFill>
            <a:srgbClr val="FFFFFF"/>
          </a:solidFill>
          <a:latin typeface="+mj-lt"/>
          <a:ea typeface="+mj-ea"/>
          <a:cs typeface="+mj-cs"/>
        </a:defRPr>
      </a:lvl1pPr>
      <a:lvl2pPr algn="l" rtl="0" eaLnBrk="1" fontAlgn="base" hangingPunct="1">
        <a:spcBef>
          <a:spcPct val="0"/>
        </a:spcBef>
        <a:spcAft>
          <a:spcPct val="0"/>
        </a:spcAft>
        <a:defRPr sz="2600" b="1">
          <a:solidFill>
            <a:srgbClr val="FFFFFF"/>
          </a:solidFill>
          <a:latin typeface="Helvetica 65 Medium" pitchFamily="34" charset="0"/>
        </a:defRPr>
      </a:lvl2pPr>
      <a:lvl3pPr algn="l" rtl="0" eaLnBrk="1" fontAlgn="base" hangingPunct="1">
        <a:spcBef>
          <a:spcPct val="0"/>
        </a:spcBef>
        <a:spcAft>
          <a:spcPct val="0"/>
        </a:spcAft>
        <a:defRPr sz="2600" b="1">
          <a:solidFill>
            <a:srgbClr val="FFFFFF"/>
          </a:solidFill>
          <a:latin typeface="Helvetica 65 Medium" pitchFamily="34" charset="0"/>
        </a:defRPr>
      </a:lvl3pPr>
      <a:lvl4pPr algn="l" rtl="0" eaLnBrk="1" fontAlgn="base" hangingPunct="1">
        <a:spcBef>
          <a:spcPct val="0"/>
        </a:spcBef>
        <a:spcAft>
          <a:spcPct val="0"/>
        </a:spcAft>
        <a:defRPr sz="2600" b="1">
          <a:solidFill>
            <a:srgbClr val="FFFFFF"/>
          </a:solidFill>
          <a:latin typeface="Helvetica 65 Medium" pitchFamily="34" charset="0"/>
        </a:defRPr>
      </a:lvl4pPr>
      <a:lvl5pPr algn="l" rtl="0" eaLnBrk="1" fontAlgn="base" hangingPunct="1">
        <a:spcBef>
          <a:spcPct val="0"/>
        </a:spcBef>
        <a:spcAft>
          <a:spcPct val="0"/>
        </a:spcAft>
        <a:defRPr sz="2600" b="1">
          <a:solidFill>
            <a:srgbClr val="FFFFFF"/>
          </a:solidFill>
          <a:latin typeface="Helvetica 65 Medium" pitchFamily="34" charset="0"/>
        </a:defRPr>
      </a:lvl5pPr>
      <a:lvl6pPr marL="457200" algn="l" rtl="0" eaLnBrk="1" fontAlgn="base" hangingPunct="1">
        <a:spcBef>
          <a:spcPct val="0"/>
        </a:spcBef>
        <a:spcAft>
          <a:spcPct val="0"/>
        </a:spcAft>
        <a:defRPr sz="2600" b="1">
          <a:solidFill>
            <a:srgbClr val="FFFFFF"/>
          </a:solidFill>
          <a:latin typeface="Helvetica 65 Medium" pitchFamily="34" charset="0"/>
        </a:defRPr>
      </a:lvl6pPr>
      <a:lvl7pPr marL="914400" algn="l" rtl="0" eaLnBrk="1" fontAlgn="base" hangingPunct="1">
        <a:spcBef>
          <a:spcPct val="0"/>
        </a:spcBef>
        <a:spcAft>
          <a:spcPct val="0"/>
        </a:spcAft>
        <a:defRPr sz="2600" b="1">
          <a:solidFill>
            <a:srgbClr val="FFFFFF"/>
          </a:solidFill>
          <a:latin typeface="Helvetica 65 Medium" pitchFamily="34" charset="0"/>
        </a:defRPr>
      </a:lvl7pPr>
      <a:lvl8pPr marL="1371600" algn="l" rtl="0" eaLnBrk="1" fontAlgn="base" hangingPunct="1">
        <a:spcBef>
          <a:spcPct val="0"/>
        </a:spcBef>
        <a:spcAft>
          <a:spcPct val="0"/>
        </a:spcAft>
        <a:defRPr sz="2600" b="1">
          <a:solidFill>
            <a:srgbClr val="FFFFFF"/>
          </a:solidFill>
          <a:latin typeface="Helvetica 65 Medium" pitchFamily="34" charset="0"/>
        </a:defRPr>
      </a:lvl8pPr>
      <a:lvl9pPr marL="1828800" algn="l" rtl="0" eaLnBrk="1" fontAlgn="base" hangingPunct="1">
        <a:spcBef>
          <a:spcPct val="0"/>
        </a:spcBef>
        <a:spcAft>
          <a:spcPct val="0"/>
        </a:spcAft>
        <a:defRPr sz="2600" b="1">
          <a:solidFill>
            <a:srgbClr val="FFFFFF"/>
          </a:solidFill>
          <a:latin typeface="Helvetica 65 Medium" pitchFamily="34" charset="0"/>
        </a:defRPr>
      </a:lvl9pPr>
    </p:titleStyle>
    <p:bodyStyle>
      <a:lvl1pPr marL="327025" indent="-327025" algn="l" rtl="0" eaLnBrk="1" fontAlgn="base" hangingPunct="1">
        <a:spcBef>
          <a:spcPct val="20000"/>
        </a:spcBef>
        <a:spcAft>
          <a:spcPct val="0"/>
        </a:spcAft>
        <a:buClr>
          <a:srgbClr val="309915"/>
        </a:buClr>
        <a:buSzPct val="80000"/>
        <a:buFont typeface="Wingdings" panose="05000000000000000000" pitchFamily="2" charset="2"/>
        <a:buChar char="n"/>
        <a:defRPr sz="2400">
          <a:solidFill>
            <a:srgbClr val="00468C"/>
          </a:solidFill>
          <a:latin typeface="+mn-lt"/>
          <a:ea typeface="+mn-ea"/>
          <a:cs typeface="+mn-cs"/>
        </a:defRPr>
      </a:lvl1pPr>
      <a:lvl2pPr marL="708025" indent="-271463" algn="l" rtl="0" eaLnBrk="1" fontAlgn="base" hangingPunct="1">
        <a:spcBef>
          <a:spcPct val="20000"/>
        </a:spcBef>
        <a:spcAft>
          <a:spcPct val="0"/>
        </a:spcAft>
        <a:buClr>
          <a:srgbClr val="005D9A"/>
        </a:buClr>
        <a:buSzPct val="80000"/>
        <a:buFont typeface="Wingdings" panose="05000000000000000000" pitchFamily="2" charset="2"/>
        <a:buChar char="n"/>
        <a:defRPr sz="2000">
          <a:solidFill>
            <a:srgbClr val="00468C"/>
          </a:solidFill>
          <a:latin typeface="+mn-lt"/>
        </a:defRPr>
      </a:lvl2pPr>
      <a:lvl3pPr marL="1092200" indent="-219075" algn="l" rtl="0" eaLnBrk="1" fontAlgn="base" hangingPunct="1">
        <a:spcBef>
          <a:spcPct val="20000"/>
        </a:spcBef>
        <a:spcAft>
          <a:spcPct val="0"/>
        </a:spcAft>
        <a:buClr>
          <a:srgbClr val="309915"/>
        </a:buClr>
        <a:buSzPct val="100000"/>
        <a:buFont typeface="Helvetica" panose="020B0604020202020204" pitchFamily="34" charset="0"/>
        <a:buChar char="–"/>
        <a:defRPr sz="1600">
          <a:solidFill>
            <a:srgbClr val="00468C"/>
          </a:solidFill>
          <a:latin typeface="+mn-lt"/>
        </a:defRPr>
      </a:lvl3pPr>
      <a:lvl4pPr marL="1450975" indent="-173038" algn="l" rtl="0" eaLnBrk="1" fontAlgn="base" hangingPunct="1">
        <a:spcBef>
          <a:spcPct val="20000"/>
        </a:spcBef>
        <a:spcAft>
          <a:spcPct val="0"/>
        </a:spcAft>
        <a:buClr>
          <a:srgbClr val="005D9A"/>
        </a:buClr>
        <a:buSzPct val="100000"/>
        <a:buFont typeface="Helvetica" panose="020B0604020202020204" pitchFamily="34" charset="0"/>
        <a:buChar char="–"/>
        <a:defRPr sz="1600">
          <a:solidFill>
            <a:srgbClr val="00468C"/>
          </a:solidFill>
          <a:latin typeface="+mn-lt"/>
        </a:defRPr>
      </a:lvl4pPr>
      <a:lvl5pPr marL="1817688" indent="-184150" algn="l" rtl="0" eaLnBrk="1" fontAlgn="base" hangingPunct="1">
        <a:spcBef>
          <a:spcPct val="20000"/>
        </a:spcBef>
        <a:spcAft>
          <a:spcPct val="0"/>
        </a:spcAft>
        <a:buClr>
          <a:srgbClr val="00468C"/>
        </a:buClr>
        <a:buSzPct val="100000"/>
        <a:defRPr sz="1600">
          <a:solidFill>
            <a:srgbClr val="00468C"/>
          </a:solidFill>
          <a:latin typeface="+mn-lt"/>
        </a:defRPr>
      </a:lvl5pPr>
      <a:lvl6pPr marL="2274888" indent="-184150" algn="l" rtl="0" eaLnBrk="1" fontAlgn="base" hangingPunct="1">
        <a:spcBef>
          <a:spcPct val="20000"/>
        </a:spcBef>
        <a:spcAft>
          <a:spcPct val="0"/>
        </a:spcAft>
        <a:buClr>
          <a:srgbClr val="00468C"/>
        </a:buClr>
        <a:buSzPct val="100000"/>
        <a:defRPr sz="1600">
          <a:solidFill>
            <a:srgbClr val="00468C"/>
          </a:solidFill>
          <a:latin typeface="+mn-lt"/>
        </a:defRPr>
      </a:lvl6pPr>
      <a:lvl7pPr marL="2732088" indent="-184150" algn="l" rtl="0" eaLnBrk="1" fontAlgn="base" hangingPunct="1">
        <a:spcBef>
          <a:spcPct val="20000"/>
        </a:spcBef>
        <a:spcAft>
          <a:spcPct val="0"/>
        </a:spcAft>
        <a:buClr>
          <a:srgbClr val="00468C"/>
        </a:buClr>
        <a:buSzPct val="100000"/>
        <a:defRPr sz="1600">
          <a:solidFill>
            <a:srgbClr val="00468C"/>
          </a:solidFill>
          <a:latin typeface="+mn-lt"/>
        </a:defRPr>
      </a:lvl7pPr>
      <a:lvl8pPr marL="3189288" indent="-184150" algn="l" rtl="0" eaLnBrk="1" fontAlgn="base" hangingPunct="1">
        <a:spcBef>
          <a:spcPct val="20000"/>
        </a:spcBef>
        <a:spcAft>
          <a:spcPct val="0"/>
        </a:spcAft>
        <a:buClr>
          <a:srgbClr val="00468C"/>
        </a:buClr>
        <a:buSzPct val="100000"/>
        <a:defRPr sz="1600">
          <a:solidFill>
            <a:srgbClr val="00468C"/>
          </a:solidFill>
          <a:latin typeface="+mn-lt"/>
        </a:defRPr>
      </a:lvl8pPr>
      <a:lvl9pPr marL="3646488" indent="-184150" algn="l" rtl="0" eaLnBrk="1" fontAlgn="base" hangingPunct="1">
        <a:spcBef>
          <a:spcPct val="20000"/>
        </a:spcBef>
        <a:spcAft>
          <a:spcPct val="0"/>
        </a:spcAft>
        <a:buClr>
          <a:srgbClr val="00468C"/>
        </a:buClr>
        <a:buSzPct val="100000"/>
        <a:defRPr sz="1600">
          <a:solidFill>
            <a:srgbClr val="0046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userDrawn="1">
            <p:custDataLst>
              <p:tags r:id="rId6"/>
            </p:custDataLst>
          </p:nvPr>
        </p:nvSpPr>
        <p:spPr bwMode="auto">
          <a:xfrm>
            <a:off x="0" y="6669361"/>
            <a:ext cx="12192000" cy="184945"/>
          </a:xfrm>
          <a:prstGeom prst="rect">
            <a:avLst/>
          </a:prstGeom>
          <a:solidFill>
            <a:srgbClr val="00911A"/>
          </a:solidFill>
          <a:ln>
            <a:noFill/>
          </a:ln>
        </p:spPr>
        <p:txBody>
          <a:bodyPr vert="horz" wrap="square" lIns="87265" tIns="43633" rIns="87265" bIns="43633" numCol="1" anchor="b" anchorCtr="0" compatLnSpc="1">
            <a:prstTxWarp prst="textNoShape">
              <a:avLst/>
            </a:prstTxWarp>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US" altLang="en-US" sz="2600" kern="0" dirty="0" smtClean="0"/>
          </a:p>
        </p:txBody>
      </p:sp>
      <p:sp>
        <p:nvSpPr>
          <p:cNvPr id="11" name="Title 1"/>
          <p:cNvSpPr txBox="1">
            <a:spLocks/>
          </p:cNvSpPr>
          <p:nvPr userDrawn="1"/>
        </p:nvSpPr>
        <p:spPr>
          <a:xfrm>
            <a:off x="0" y="-1488"/>
            <a:ext cx="12192000" cy="838200"/>
          </a:xfrm>
          <a:prstGeom prst="rect">
            <a:avLst/>
          </a:prstGeom>
          <a:gradFill flip="none" rotWithShape="1">
            <a:gsLst>
              <a:gs pos="15000">
                <a:schemeClr val="bg1"/>
              </a:gs>
              <a:gs pos="74000">
                <a:srgbClr val="00911A"/>
              </a:gs>
              <a:gs pos="83000">
                <a:srgbClr val="00911A"/>
              </a:gs>
              <a:gs pos="58000">
                <a:srgbClr val="00911A"/>
              </a:gs>
              <a:gs pos="100000">
                <a:srgbClr val="00911A"/>
              </a:gs>
            </a:gsLst>
            <a:path path="circle">
              <a:fillToRect l="100000" t="100000"/>
            </a:path>
            <a:tileRect r="-100000" b="-100000"/>
          </a:gradFill>
        </p:spPr>
        <p:txBody>
          <a:bodyPr/>
          <a:lstStyle>
            <a:lvl1pPr algn="l" rtl="0" eaLnBrk="0" fontAlgn="base" hangingPunct="0">
              <a:spcBef>
                <a:spcPct val="0"/>
              </a:spcBef>
              <a:spcAft>
                <a:spcPct val="0"/>
              </a:spcAft>
              <a:defRPr sz="2600" b="1">
                <a:solidFill>
                  <a:srgbClr val="FFFFFF"/>
                </a:solidFill>
                <a:latin typeface="+mj-lt"/>
                <a:ea typeface="+mj-ea"/>
                <a:cs typeface="+mj-cs"/>
              </a:defRPr>
            </a:lvl1pPr>
            <a:lvl2pPr algn="l" rtl="0" eaLnBrk="0" fontAlgn="base" hangingPunct="0">
              <a:spcBef>
                <a:spcPct val="0"/>
              </a:spcBef>
              <a:spcAft>
                <a:spcPct val="0"/>
              </a:spcAft>
              <a:defRPr sz="2600" b="1">
                <a:solidFill>
                  <a:srgbClr val="FFFFFF"/>
                </a:solidFill>
                <a:latin typeface="Helvetica 65 Medium" pitchFamily="34" charset="0"/>
              </a:defRPr>
            </a:lvl2pPr>
            <a:lvl3pPr algn="l" rtl="0" eaLnBrk="0" fontAlgn="base" hangingPunct="0">
              <a:spcBef>
                <a:spcPct val="0"/>
              </a:spcBef>
              <a:spcAft>
                <a:spcPct val="0"/>
              </a:spcAft>
              <a:defRPr sz="2600" b="1">
                <a:solidFill>
                  <a:srgbClr val="FFFFFF"/>
                </a:solidFill>
                <a:latin typeface="Helvetica 65 Medium" pitchFamily="34" charset="0"/>
              </a:defRPr>
            </a:lvl3pPr>
            <a:lvl4pPr algn="l" rtl="0" eaLnBrk="0" fontAlgn="base" hangingPunct="0">
              <a:spcBef>
                <a:spcPct val="0"/>
              </a:spcBef>
              <a:spcAft>
                <a:spcPct val="0"/>
              </a:spcAft>
              <a:defRPr sz="2600" b="1">
                <a:solidFill>
                  <a:srgbClr val="FFFFFF"/>
                </a:solidFill>
                <a:latin typeface="Helvetica 65 Medium" pitchFamily="34" charset="0"/>
              </a:defRPr>
            </a:lvl4pPr>
            <a:lvl5pPr algn="l" rtl="0" eaLnBrk="0" fontAlgn="base" hangingPunct="0">
              <a:spcBef>
                <a:spcPct val="0"/>
              </a:spcBef>
              <a:spcAft>
                <a:spcPct val="0"/>
              </a:spcAft>
              <a:defRPr sz="2600" b="1">
                <a:solidFill>
                  <a:srgbClr val="FFFFFF"/>
                </a:solidFill>
                <a:latin typeface="Helvetica 65 Medium" pitchFamily="34" charset="0"/>
              </a:defRPr>
            </a:lvl5pPr>
            <a:lvl6pPr marL="457200" algn="l" rtl="0" fontAlgn="base">
              <a:spcBef>
                <a:spcPct val="0"/>
              </a:spcBef>
              <a:spcAft>
                <a:spcPct val="0"/>
              </a:spcAft>
              <a:defRPr sz="2600" b="1">
                <a:solidFill>
                  <a:srgbClr val="FFFFFF"/>
                </a:solidFill>
                <a:latin typeface="Helvetica 65 Medium" pitchFamily="34" charset="0"/>
              </a:defRPr>
            </a:lvl6pPr>
            <a:lvl7pPr marL="914400" algn="l" rtl="0" fontAlgn="base">
              <a:spcBef>
                <a:spcPct val="0"/>
              </a:spcBef>
              <a:spcAft>
                <a:spcPct val="0"/>
              </a:spcAft>
              <a:defRPr sz="2600" b="1">
                <a:solidFill>
                  <a:srgbClr val="FFFFFF"/>
                </a:solidFill>
                <a:latin typeface="Helvetica 65 Medium" pitchFamily="34" charset="0"/>
              </a:defRPr>
            </a:lvl7pPr>
            <a:lvl8pPr marL="1371600" algn="l" rtl="0" fontAlgn="base">
              <a:spcBef>
                <a:spcPct val="0"/>
              </a:spcBef>
              <a:spcAft>
                <a:spcPct val="0"/>
              </a:spcAft>
              <a:defRPr sz="2600" b="1">
                <a:solidFill>
                  <a:srgbClr val="FFFFFF"/>
                </a:solidFill>
                <a:latin typeface="Helvetica 65 Medium" pitchFamily="34" charset="0"/>
              </a:defRPr>
            </a:lvl8pPr>
            <a:lvl9pPr marL="1828800" algn="l" rtl="0" fontAlgn="base">
              <a:spcBef>
                <a:spcPct val="0"/>
              </a:spcBef>
              <a:spcAft>
                <a:spcPct val="0"/>
              </a:spcAft>
              <a:defRPr sz="2600" b="1">
                <a:solidFill>
                  <a:srgbClr val="FFFFFF"/>
                </a:solidFill>
                <a:latin typeface="Helvetica 65 Medium" pitchFamily="34" charset="0"/>
              </a:defRPr>
            </a:lvl9pPr>
          </a:lstStyle>
          <a:p>
            <a:endParaRPr lang="en-GB" sz="2600" kern="0" dirty="0"/>
          </a:p>
        </p:txBody>
      </p:sp>
      <p:sp>
        <p:nvSpPr>
          <p:cNvPr id="2053" name="Rectangle 2"/>
          <p:cNvSpPr>
            <a:spLocks noGrp="1" noChangeArrowheads="1"/>
          </p:cNvSpPr>
          <p:nvPr>
            <p:ph type="title"/>
            <p:custDataLst>
              <p:tags r:id="rId7"/>
            </p:custDataLst>
          </p:nvPr>
        </p:nvSpPr>
        <p:spPr bwMode="auto">
          <a:xfrm>
            <a:off x="205318" y="142876"/>
            <a:ext cx="944456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5" tIns="43633" rIns="87265" bIns="43633" numCol="1" anchor="b" anchorCtr="0" compatLnSpc="1">
            <a:prstTxWarp prst="textNoShape">
              <a:avLst/>
            </a:prstTxWarp>
          </a:bodyPr>
          <a:lstStyle/>
          <a:p>
            <a:pPr lvl="0"/>
            <a:r>
              <a:rPr lang="en-US" altLang="en-US" smtClean="0"/>
              <a:t>Click to edit Master title style</a:t>
            </a:r>
            <a:endParaRPr lang="en-US" altLang="en-US" dirty="0" smtClean="0"/>
          </a:p>
        </p:txBody>
      </p:sp>
      <p:sp>
        <p:nvSpPr>
          <p:cNvPr id="2054" name="Rectangle 3"/>
          <p:cNvSpPr>
            <a:spLocks noGrp="1" noChangeArrowheads="1"/>
          </p:cNvSpPr>
          <p:nvPr>
            <p:ph type="body" idx="1"/>
            <p:custDataLst>
              <p:tags r:id="rId8"/>
            </p:custDataLst>
          </p:nvPr>
        </p:nvSpPr>
        <p:spPr bwMode="auto">
          <a:xfrm>
            <a:off x="876300" y="1371601"/>
            <a:ext cx="11101917"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65" tIns="43633" rIns="87265" bIns="436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102" name="Rectangle 6"/>
          <p:cNvSpPr>
            <a:spLocks noGrp="1" noChangeArrowheads="1"/>
          </p:cNvSpPr>
          <p:nvPr>
            <p:ph type="sldNum" sz="quarter" idx="4"/>
            <p:custDataLst>
              <p:tags r:id="rId9"/>
            </p:custDataLst>
          </p:nvPr>
        </p:nvSpPr>
        <p:spPr bwMode="auto">
          <a:xfrm>
            <a:off x="9298517" y="6597353"/>
            <a:ext cx="2844800"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8CB6D2"/>
                </a:solidFill>
                <a:latin typeface="Helvetica" panose="020B0604020202020204" pitchFamily="34" charset="0"/>
              </a:defRPr>
            </a:lvl1pPr>
          </a:lstStyle>
          <a:p>
            <a:pPr fontAlgn="base">
              <a:spcBef>
                <a:spcPct val="0"/>
              </a:spcBef>
              <a:spcAft>
                <a:spcPct val="0"/>
              </a:spcAft>
              <a:defRPr/>
            </a:pPr>
            <a:fld id="{2D349030-AB18-42FA-AFFB-4B26329ACC6F}" type="slidenum">
              <a:rPr lang="en-US"/>
              <a:pPr fontAlgn="base">
                <a:spcBef>
                  <a:spcPct val="0"/>
                </a:spcBef>
                <a:spcAft>
                  <a:spcPct val="0"/>
                </a:spcAft>
                <a:defRPr/>
              </a:pPr>
              <a:t>‹#›</a:t>
            </a:fld>
            <a:endParaRPr lang="en-US" dirty="0"/>
          </a:p>
        </p:txBody>
      </p:sp>
      <p:pic>
        <p:nvPicPr>
          <p:cNvPr id="10" name="Picture 9" descr="dpclogo.bmp"/>
          <p:cNvPicPr>
            <a:picLocks noChangeAspect="1"/>
          </p:cNvPicPr>
          <p:nvPr userDrawn="1"/>
        </p:nvPicPr>
        <p:blipFill>
          <a:blip r:embed="rId10" cstate="print"/>
          <a:stretch>
            <a:fillRect/>
          </a:stretch>
        </p:blipFill>
        <p:spPr>
          <a:xfrm>
            <a:off x="10896533" y="116632"/>
            <a:ext cx="1058123" cy="681674"/>
          </a:xfrm>
          <a:prstGeom prst="rect">
            <a:avLst/>
          </a:prstGeom>
        </p:spPr>
      </p:pic>
    </p:spTree>
    <p:extLst>
      <p:ext uri="{BB962C8B-B14F-4D97-AF65-F5344CB8AC3E}">
        <p14:creationId xmlns:p14="http://schemas.microsoft.com/office/powerpoint/2010/main" val="18046079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600" b="1">
          <a:solidFill>
            <a:srgbClr val="FFFFFF"/>
          </a:solidFill>
          <a:latin typeface="+mj-lt"/>
          <a:ea typeface="+mj-ea"/>
          <a:cs typeface="+mj-cs"/>
        </a:defRPr>
      </a:lvl1pPr>
      <a:lvl2pPr algn="l" rtl="0" eaLnBrk="1" fontAlgn="base" hangingPunct="1">
        <a:spcBef>
          <a:spcPct val="0"/>
        </a:spcBef>
        <a:spcAft>
          <a:spcPct val="0"/>
        </a:spcAft>
        <a:defRPr sz="2600" b="1">
          <a:solidFill>
            <a:srgbClr val="FFFFFF"/>
          </a:solidFill>
          <a:latin typeface="Helvetica 65 Medium" pitchFamily="34" charset="0"/>
        </a:defRPr>
      </a:lvl2pPr>
      <a:lvl3pPr algn="l" rtl="0" eaLnBrk="1" fontAlgn="base" hangingPunct="1">
        <a:spcBef>
          <a:spcPct val="0"/>
        </a:spcBef>
        <a:spcAft>
          <a:spcPct val="0"/>
        </a:spcAft>
        <a:defRPr sz="2600" b="1">
          <a:solidFill>
            <a:srgbClr val="FFFFFF"/>
          </a:solidFill>
          <a:latin typeface="Helvetica 65 Medium" pitchFamily="34" charset="0"/>
        </a:defRPr>
      </a:lvl3pPr>
      <a:lvl4pPr algn="l" rtl="0" eaLnBrk="1" fontAlgn="base" hangingPunct="1">
        <a:spcBef>
          <a:spcPct val="0"/>
        </a:spcBef>
        <a:spcAft>
          <a:spcPct val="0"/>
        </a:spcAft>
        <a:defRPr sz="2600" b="1">
          <a:solidFill>
            <a:srgbClr val="FFFFFF"/>
          </a:solidFill>
          <a:latin typeface="Helvetica 65 Medium" pitchFamily="34" charset="0"/>
        </a:defRPr>
      </a:lvl4pPr>
      <a:lvl5pPr algn="l" rtl="0" eaLnBrk="1" fontAlgn="base" hangingPunct="1">
        <a:spcBef>
          <a:spcPct val="0"/>
        </a:spcBef>
        <a:spcAft>
          <a:spcPct val="0"/>
        </a:spcAft>
        <a:defRPr sz="2600" b="1">
          <a:solidFill>
            <a:srgbClr val="FFFFFF"/>
          </a:solidFill>
          <a:latin typeface="Helvetica 65 Medium" pitchFamily="34" charset="0"/>
        </a:defRPr>
      </a:lvl5pPr>
      <a:lvl6pPr marL="457200" algn="l" rtl="0" eaLnBrk="1" fontAlgn="base" hangingPunct="1">
        <a:spcBef>
          <a:spcPct val="0"/>
        </a:spcBef>
        <a:spcAft>
          <a:spcPct val="0"/>
        </a:spcAft>
        <a:defRPr sz="2600" b="1">
          <a:solidFill>
            <a:srgbClr val="FFFFFF"/>
          </a:solidFill>
          <a:latin typeface="Helvetica 65 Medium" pitchFamily="34" charset="0"/>
        </a:defRPr>
      </a:lvl6pPr>
      <a:lvl7pPr marL="914400" algn="l" rtl="0" eaLnBrk="1" fontAlgn="base" hangingPunct="1">
        <a:spcBef>
          <a:spcPct val="0"/>
        </a:spcBef>
        <a:spcAft>
          <a:spcPct val="0"/>
        </a:spcAft>
        <a:defRPr sz="2600" b="1">
          <a:solidFill>
            <a:srgbClr val="FFFFFF"/>
          </a:solidFill>
          <a:latin typeface="Helvetica 65 Medium" pitchFamily="34" charset="0"/>
        </a:defRPr>
      </a:lvl7pPr>
      <a:lvl8pPr marL="1371600" algn="l" rtl="0" eaLnBrk="1" fontAlgn="base" hangingPunct="1">
        <a:spcBef>
          <a:spcPct val="0"/>
        </a:spcBef>
        <a:spcAft>
          <a:spcPct val="0"/>
        </a:spcAft>
        <a:defRPr sz="2600" b="1">
          <a:solidFill>
            <a:srgbClr val="FFFFFF"/>
          </a:solidFill>
          <a:latin typeface="Helvetica 65 Medium" pitchFamily="34" charset="0"/>
        </a:defRPr>
      </a:lvl8pPr>
      <a:lvl9pPr marL="1828800" algn="l" rtl="0" eaLnBrk="1" fontAlgn="base" hangingPunct="1">
        <a:spcBef>
          <a:spcPct val="0"/>
        </a:spcBef>
        <a:spcAft>
          <a:spcPct val="0"/>
        </a:spcAft>
        <a:defRPr sz="2600" b="1">
          <a:solidFill>
            <a:srgbClr val="FFFFFF"/>
          </a:solidFill>
          <a:latin typeface="Helvetica 65 Medium" pitchFamily="34" charset="0"/>
        </a:defRPr>
      </a:lvl9pPr>
    </p:titleStyle>
    <p:bodyStyle>
      <a:lvl1pPr marL="327025" indent="-327025" algn="l" rtl="0" eaLnBrk="1" fontAlgn="base" hangingPunct="1">
        <a:spcBef>
          <a:spcPct val="20000"/>
        </a:spcBef>
        <a:spcAft>
          <a:spcPct val="0"/>
        </a:spcAft>
        <a:buClr>
          <a:srgbClr val="309915"/>
        </a:buClr>
        <a:buSzPct val="80000"/>
        <a:buFont typeface="Wingdings" panose="05000000000000000000" pitchFamily="2" charset="2"/>
        <a:buChar char="n"/>
        <a:defRPr sz="2400">
          <a:solidFill>
            <a:srgbClr val="00468C"/>
          </a:solidFill>
          <a:latin typeface="+mn-lt"/>
          <a:ea typeface="+mn-ea"/>
          <a:cs typeface="+mn-cs"/>
        </a:defRPr>
      </a:lvl1pPr>
      <a:lvl2pPr marL="708025" indent="-271463" algn="l" rtl="0" eaLnBrk="1" fontAlgn="base" hangingPunct="1">
        <a:spcBef>
          <a:spcPct val="20000"/>
        </a:spcBef>
        <a:spcAft>
          <a:spcPct val="0"/>
        </a:spcAft>
        <a:buClr>
          <a:srgbClr val="005D9A"/>
        </a:buClr>
        <a:buSzPct val="80000"/>
        <a:buFont typeface="Wingdings" panose="05000000000000000000" pitchFamily="2" charset="2"/>
        <a:buChar char="n"/>
        <a:defRPr sz="2000">
          <a:solidFill>
            <a:srgbClr val="00468C"/>
          </a:solidFill>
          <a:latin typeface="+mn-lt"/>
        </a:defRPr>
      </a:lvl2pPr>
      <a:lvl3pPr marL="1092200" indent="-219075" algn="l" rtl="0" eaLnBrk="1" fontAlgn="base" hangingPunct="1">
        <a:spcBef>
          <a:spcPct val="20000"/>
        </a:spcBef>
        <a:spcAft>
          <a:spcPct val="0"/>
        </a:spcAft>
        <a:buClr>
          <a:srgbClr val="309915"/>
        </a:buClr>
        <a:buSzPct val="100000"/>
        <a:buFont typeface="Helvetica" panose="020B0604020202020204" pitchFamily="34" charset="0"/>
        <a:buChar char="–"/>
        <a:defRPr sz="1600">
          <a:solidFill>
            <a:srgbClr val="00468C"/>
          </a:solidFill>
          <a:latin typeface="+mn-lt"/>
        </a:defRPr>
      </a:lvl3pPr>
      <a:lvl4pPr marL="1450975" indent="-173038" algn="l" rtl="0" eaLnBrk="1" fontAlgn="base" hangingPunct="1">
        <a:spcBef>
          <a:spcPct val="20000"/>
        </a:spcBef>
        <a:spcAft>
          <a:spcPct val="0"/>
        </a:spcAft>
        <a:buClr>
          <a:srgbClr val="005D9A"/>
        </a:buClr>
        <a:buSzPct val="100000"/>
        <a:buFont typeface="Helvetica" panose="020B0604020202020204" pitchFamily="34" charset="0"/>
        <a:buChar char="–"/>
        <a:defRPr sz="1600">
          <a:solidFill>
            <a:srgbClr val="00468C"/>
          </a:solidFill>
          <a:latin typeface="+mn-lt"/>
        </a:defRPr>
      </a:lvl4pPr>
      <a:lvl5pPr marL="1817688" indent="-184150" algn="l" rtl="0" eaLnBrk="1" fontAlgn="base" hangingPunct="1">
        <a:spcBef>
          <a:spcPct val="20000"/>
        </a:spcBef>
        <a:spcAft>
          <a:spcPct val="0"/>
        </a:spcAft>
        <a:buClr>
          <a:srgbClr val="00468C"/>
        </a:buClr>
        <a:buSzPct val="100000"/>
        <a:defRPr sz="1600">
          <a:solidFill>
            <a:srgbClr val="00468C"/>
          </a:solidFill>
          <a:latin typeface="+mn-lt"/>
        </a:defRPr>
      </a:lvl5pPr>
      <a:lvl6pPr marL="2274888" indent="-184150" algn="l" rtl="0" eaLnBrk="1" fontAlgn="base" hangingPunct="1">
        <a:spcBef>
          <a:spcPct val="20000"/>
        </a:spcBef>
        <a:spcAft>
          <a:spcPct val="0"/>
        </a:spcAft>
        <a:buClr>
          <a:srgbClr val="00468C"/>
        </a:buClr>
        <a:buSzPct val="100000"/>
        <a:defRPr sz="1600">
          <a:solidFill>
            <a:srgbClr val="00468C"/>
          </a:solidFill>
          <a:latin typeface="+mn-lt"/>
        </a:defRPr>
      </a:lvl6pPr>
      <a:lvl7pPr marL="2732088" indent="-184150" algn="l" rtl="0" eaLnBrk="1" fontAlgn="base" hangingPunct="1">
        <a:spcBef>
          <a:spcPct val="20000"/>
        </a:spcBef>
        <a:spcAft>
          <a:spcPct val="0"/>
        </a:spcAft>
        <a:buClr>
          <a:srgbClr val="00468C"/>
        </a:buClr>
        <a:buSzPct val="100000"/>
        <a:defRPr sz="1600">
          <a:solidFill>
            <a:srgbClr val="00468C"/>
          </a:solidFill>
          <a:latin typeface="+mn-lt"/>
        </a:defRPr>
      </a:lvl7pPr>
      <a:lvl8pPr marL="3189288" indent="-184150" algn="l" rtl="0" eaLnBrk="1" fontAlgn="base" hangingPunct="1">
        <a:spcBef>
          <a:spcPct val="20000"/>
        </a:spcBef>
        <a:spcAft>
          <a:spcPct val="0"/>
        </a:spcAft>
        <a:buClr>
          <a:srgbClr val="00468C"/>
        </a:buClr>
        <a:buSzPct val="100000"/>
        <a:defRPr sz="1600">
          <a:solidFill>
            <a:srgbClr val="00468C"/>
          </a:solidFill>
          <a:latin typeface="+mn-lt"/>
        </a:defRPr>
      </a:lvl8pPr>
      <a:lvl9pPr marL="3646488" indent="-184150" algn="l" rtl="0" eaLnBrk="1" fontAlgn="base" hangingPunct="1">
        <a:spcBef>
          <a:spcPct val="20000"/>
        </a:spcBef>
        <a:spcAft>
          <a:spcPct val="0"/>
        </a:spcAft>
        <a:buClr>
          <a:srgbClr val="00468C"/>
        </a:buClr>
        <a:buSzPct val="100000"/>
        <a:defRPr sz="1600">
          <a:solidFill>
            <a:srgbClr val="0046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20471" y="3322750"/>
            <a:ext cx="9557747" cy="2753585"/>
          </a:xfrm>
        </p:spPr>
        <p:txBody>
          <a:bodyPr/>
          <a:lstStyle/>
          <a:p>
            <a:pPr marL="0" marR="0" indent="0" algn="ctr">
              <a:lnSpc>
                <a:spcPct val="107000"/>
              </a:lnSpc>
              <a:spcBef>
                <a:spcPts val="0"/>
              </a:spcBef>
              <a:spcAft>
                <a:spcPts val="0"/>
              </a:spcAft>
              <a:buNone/>
            </a:pPr>
            <a:r>
              <a:rPr lang="en-ZW" sz="3000" b="1" dirty="0" smtClean="0">
                <a:solidFill>
                  <a:schemeClr val="accent5">
                    <a:lumMod val="10000"/>
                  </a:schemeClr>
                </a:solidFill>
                <a:latin typeface="Arial" panose="020B0604020202020204" pitchFamily="34" charset="0"/>
                <a:ea typeface="Times New Roman" panose="02020603050405020304" pitchFamily="18" charset="0"/>
                <a:cs typeface="Times New Roman" panose="02020603050405020304" pitchFamily="18" charset="0"/>
              </a:rPr>
              <a:t>Developing a risk appetite culture – why risk matters to the business</a:t>
            </a:r>
            <a:endParaRPr lang="en-ZW" sz="3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0"/>
              </a:spcAft>
              <a:buNone/>
            </a:pPr>
            <a:endParaRPr lang="en-ZW" sz="16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ZW" sz="28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JOHN CHIKURA, </a:t>
            </a:r>
          </a:p>
          <a:p>
            <a:pPr marL="0" marR="0" indent="0" algn="ctr">
              <a:lnSpc>
                <a:spcPct val="107000"/>
              </a:lnSpc>
              <a:spcBef>
                <a:spcPts val="0"/>
              </a:spcBef>
              <a:spcAft>
                <a:spcPts val="0"/>
              </a:spcAft>
              <a:buNone/>
            </a:pPr>
            <a:r>
              <a:rPr lang="en-ZW" sz="28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CEO, </a:t>
            </a:r>
          </a:p>
          <a:p>
            <a:pPr marL="0" marR="0" indent="0" algn="ctr">
              <a:lnSpc>
                <a:spcPct val="107000"/>
              </a:lnSpc>
              <a:spcBef>
                <a:spcPts val="0"/>
              </a:spcBef>
              <a:spcAft>
                <a:spcPts val="0"/>
              </a:spcAft>
              <a:buNone/>
            </a:pPr>
            <a:r>
              <a:rPr lang="en-ZW" sz="28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Deposit Protection Corporation</a:t>
            </a:r>
            <a:endPar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6"/>
          <p:cNvSpPr>
            <a:spLocks noGrp="1"/>
          </p:cNvSpPr>
          <p:nvPr>
            <p:ph type="title"/>
          </p:nvPr>
        </p:nvSpPr>
        <p:spPr>
          <a:xfrm>
            <a:off x="205318" y="887507"/>
            <a:ext cx="11411426" cy="1929435"/>
          </a:xfrm>
        </p:spPr>
        <p:txBody>
          <a:bodyPr/>
          <a:lstStyle/>
          <a:p>
            <a:pPr algn="ctr"/>
            <a:r>
              <a:rPr lang="en-US" sz="2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The Insurance Institute of Zimbabwe 2015 Annual Conference- Victoria Falls </a:t>
            </a:r>
            <a:br>
              <a:rPr lang="en-US" sz="2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400" b="0" dirty="0" smtClean="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8-11 November 2015</a:t>
            </a:r>
            <a:r>
              <a:rPr lang="en-US" sz="2800" b="0" dirty="0">
                <a:solidFill>
                  <a:srgbClr val="003A77">
                    <a:lumMod val="75000"/>
                  </a:srgbClr>
                </a:solidFill>
                <a:latin typeface="Verdana" panose="020B0604030504040204" pitchFamily="34" charset="0"/>
                <a:ea typeface="Verdana" panose="020B0604030504040204" pitchFamily="34" charset="0"/>
                <a:cs typeface="Verdana" panose="020B0604030504040204" pitchFamily="34" charset="0"/>
              </a:rPr>
              <a:t/>
            </a:r>
            <a:br>
              <a:rPr lang="en-US" sz="2800" b="0" dirty="0">
                <a:solidFill>
                  <a:srgbClr val="003A77">
                    <a:lumMod val="75000"/>
                  </a:srgbClr>
                </a:solidFill>
                <a:latin typeface="Verdana" panose="020B0604030504040204" pitchFamily="34" charset="0"/>
                <a:ea typeface="Verdana" panose="020B0604030504040204" pitchFamily="34" charset="0"/>
                <a:cs typeface="Verdana" panose="020B0604030504040204" pitchFamily="34" charset="0"/>
              </a:rPr>
            </a:br>
            <a:endParaRPr lang="en-US" sz="2800" b="0" dirty="0"/>
          </a:p>
        </p:txBody>
      </p:sp>
      <p:pic>
        <p:nvPicPr>
          <p:cNvPr id="8" name="Picture 7" descr="C:\Users\Smacper Studio\Desktop\DPC New Logo.jpg"/>
          <p:cNvPicPr/>
          <p:nvPr/>
        </p:nvPicPr>
        <p:blipFill>
          <a:blip r:embed="rId2"/>
          <a:srcRect/>
          <a:stretch>
            <a:fillRect/>
          </a:stretch>
        </p:blipFill>
        <p:spPr bwMode="auto">
          <a:xfrm>
            <a:off x="98738" y="3657600"/>
            <a:ext cx="2160368" cy="1909482"/>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4D80FFDC-B33D-4EC8-95C4-A38D4C6F979F}" type="slidenum">
              <a:rPr lang="en-US" smtClean="0"/>
              <a:pPr>
                <a:defRPr/>
              </a:pPr>
              <a:t>1</a:t>
            </a:fld>
            <a:endParaRPr lang="en-US" dirty="0"/>
          </a:p>
        </p:txBody>
      </p:sp>
    </p:spTree>
    <p:extLst>
      <p:ext uri="{BB962C8B-B14F-4D97-AF65-F5344CB8AC3E}">
        <p14:creationId xmlns:p14="http://schemas.microsoft.com/office/powerpoint/2010/main" val="2240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Culture</a:t>
            </a:r>
            <a:endParaRPr lang="en-US" dirty="0"/>
          </a:p>
        </p:txBody>
      </p:sp>
      <p:sp>
        <p:nvSpPr>
          <p:cNvPr id="3" name="Content Placeholder 2"/>
          <p:cNvSpPr>
            <a:spLocks noGrp="1"/>
          </p:cNvSpPr>
          <p:nvPr>
            <p:ph idx="1"/>
          </p:nvPr>
        </p:nvSpPr>
        <p:spPr/>
        <p:txBody>
          <a:bodyPr/>
          <a:lstStyle/>
          <a:p>
            <a:pPr algn="just"/>
            <a:r>
              <a:rPr lang="en-US" dirty="0">
                <a:solidFill>
                  <a:schemeClr val="tx1"/>
                </a:solidFill>
              </a:rPr>
              <a:t>In </a:t>
            </a:r>
            <a:r>
              <a:rPr lang="en-US" dirty="0" smtClean="0">
                <a:solidFill>
                  <a:schemeClr val="tx1"/>
                </a:solidFill>
              </a:rPr>
              <a:t>Enterprise-wide Risk Management, </a:t>
            </a:r>
            <a:r>
              <a:rPr lang="en-US" dirty="0">
                <a:solidFill>
                  <a:schemeClr val="tx1"/>
                </a:solidFill>
              </a:rPr>
              <a:t>Risk Culture </a:t>
            </a:r>
            <a:r>
              <a:rPr lang="en-US" dirty="0" smtClean="0"/>
              <a:t>comprises of </a:t>
            </a:r>
            <a:r>
              <a:rPr lang="en-US" dirty="0" smtClean="0"/>
              <a:t>the norms and traditions of behavior of individuals and of groups within </a:t>
            </a:r>
            <a:r>
              <a:rPr lang="en-US" dirty="0" smtClean="0"/>
              <a:t>an </a:t>
            </a:r>
            <a:r>
              <a:rPr lang="en-US" dirty="0" smtClean="0"/>
              <a:t>organization that determines the way in which they identify, understand, discuss and act on the risk the organization confronts and takes (Risk &amp; Ins. </a:t>
            </a:r>
            <a:r>
              <a:rPr lang="en-US" dirty="0" err="1" smtClean="0"/>
              <a:t>Mgt</a:t>
            </a:r>
            <a:r>
              <a:rPr lang="en-US" dirty="0" smtClean="0"/>
              <a:t> Society 2012)</a:t>
            </a:r>
          </a:p>
          <a:p>
            <a:pPr algn="just"/>
            <a:r>
              <a:rPr lang="en-US" dirty="0" smtClean="0"/>
              <a:t>A </a:t>
            </a:r>
            <a:r>
              <a:rPr lang="en-US" dirty="0"/>
              <a:t>successful risk culture would include:</a:t>
            </a:r>
          </a:p>
          <a:p>
            <a:pPr marL="895350" lvl="1" indent="-514350" algn="just">
              <a:buFont typeface="+mj-lt"/>
              <a:buAutoNum type="alphaLcParenR"/>
            </a:pPr>
            <a:r>
              <a:rPr lang="en-US" dirty="0"/>
              <a:t>A distinct and consistent tone from the top from the board </a:t>
            </a:r>
            <a:r>
              <a:rPr lang="en-US" dirty="0" smtClean="0"/>
              <a:t>&amp; senior  management in </a:t>
            </a:r>
            <a:r>
              <a:rPr lang="en-US" dirty="0"/>
              <a:t>respect of risk taking and </a:t>
            </a:r>
            <a:r>
              <a:rPr lang="en-US" dirty="0" smtClean="0"/>
              <a:t>avoidance;</a:t>
            </a:r>
            <a:endParaRPr lang="en-US" dirty="0"/>
          </a:p>
          <a:p>
            <a:pPr marL="895350" lvl="1" indent="-514350" algn="just">
              <a:buFont typeface="+mj-lt"/>
              <a:buAutoNum type="alphaLcParenR"/>
            </a:pPr>
            <a:r>
              <a:rPr lang="en-US" dirty="0"/>
              <a:t>A commitment to ethical </a:t>
            </a:r>
            <a:r>
              <a:rPr lang="en-US" dirty="0" smtClean="0"/>
              <a:t>principles;</a:t>
            </a:r>
            <a:endParaRPr lang="en-US" dirty="0"/>
          </a:p>
          <a:p>
            <a:pPr marL="895350" lvl="1" indent="-514350" algn="just">
              <a:buFont typeface="+mj-lt"/>
              <a:buAutoNum type="alphaLcParenR"/>
            </a:pPr>
            <a:r>
              <a:rPr lang="en-US" dirty="0"/>
              <a:t>A common acceptance through the </a:t>
            </a:r>
            <a:r>
              <a:rPr lang="en-US" dirty="0" smtClean="0"/>
              <a:t>organization </a:t>
            </a:r>
            <a:r>
              <a:rPr lang="en-US" dirty="0"/>
              <a:t>of the importance of continuous management of </a:t>
            </a:r>
            <a:r>
              <a:rPr lang="en-US" dirty="0" smtClean="0"/>
              <a:t>risk; and </a:t>
            </a:r>
            <a:endParaRPr lang="en-US" dirty="0"/>
          </a:p>
          <a:p>
            <a:pPr marL="895350" lvl="1" indent="-514350" algn="just">
              <a:buFont typeface="+mj-lt"/>
              <a:buAutoNum type="alphaLcParenR"/>
            </a:pPr>
            <a:r>
              <a:rPr lang="en-US" dirty="0"/>
              <a:t>Transparent and timely risk information flowing up and down the </a:t>
            </a:r>
            <a:r>
              <a:rPr lang="en-US" dirty="0" smtClean="0"/>
              <a:t>organization.</a:t>
            </a:r>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10</a:t>
            </a:fld>
            <a:endParaRPr lang="en-US" dirty="0"/>
          </a:p>
        </p:txBody>
      </p:sp>
    </p:spTree>
    <p:extLst>
      <p:ext uri="{BB962C8B-B14F-4D97-AF65-F5344CB8AC3E}">
        <p14:creationId xmlns:p14="http://schemas.microsoft.com/office/powerpoint/2010/main" val="35160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r>
              <a:rPr lang="en-US" dirty="0" smtClean="0"/>
              <a:t>Culture </a:t>
            </a:r>
            <a:r>
              <a:rPr lang="en-US" dirty="0"/>
              <a:t>(Cont.)</a:t>
            </a:r>
          </a:p>
        </p:txBody>
      </p:sp>
      <p:sp>
        <p:nvSpPr>
          <p:cNvPr id="3" name="Content Placeholder 2"/>
          <p:cNvSpPr>
            <a:spLocks noGrp="1"/>
          </p:cNvSpPr>
          <p:nvPr>
            <p:ph idx="1"/>
          </p:nvPr>
        </p:nvSpPr>
        <p:spPr/>
        <p:txBody>
          <a:bodyPr/>
          <a:lstStyle/>
          <a:p>
            <a:pPr marL="0" indent="0" algn="just">
              <a:buNone/>
            </a:pPr>
            <a:r>
              <a:rPr lang="en-US" b="1" dirty="0"/>
              <a:t>Case study</a:t>
            </a:r>
          </a:p>
          <a:p>
            <a:pPr algn="just"/>
            <a:r>
              <a:rPr lang="en-US" dirty="0"/>
              <a:t>In May 2012 JPMorgan Chase </a:t>
            </a:r>
            <a:r>
              <a:rPr lang="en-US" dirty="0" smtClean="0"/>
              <a:t>disclosed a </a:t>
            </a:r>
            <a:r>
              <a:rPr lang="en-US" dirty="0"/>
              <a:t>multi-billion-dollar trading loss on </a:t>
            </a:r>
            <a:r>
              <a:rPr lang="en-US" dirty="0" smtClean="0"/>
              <a:t>its “</a:t>
            </a:r>
            <a:r>
              <a:rPr lang="en-US" dirty="0"/>
              <a:t>synthetic trading portfolio</a:t>
            </a:r>
            <a:r>
              <a:rPr lang="en-US" dirty="0" smtClean="0"/>
              <a:t>” (a credit derivative portfolio). </a:t>
            </a:r>
            <a:r>
              <a:rPr lang="en-US" dirty="0"/>
              <a:t>By its </a:t>
            </a:r>
            <a:r>
              <a:rPr lang="en-US" dirty="0" smtClean="0"/>
              <a:t>own admission </a:t>
            </a:r>
            <a:r>
              <a:rPr lang="en-US" dirty="0"/>
              <a:t>the events that led to </a:t>
            </a:r>
            <a:r>
              <a:rPr lang="en-US" dirty="0" smtClean="0"/>
              <a:t>the company’s </a:t>
            </a:r>
            <a:r>
              <a:rPr lang="en-US" dirty="0"/>
              <a:t>losses included </a:t>
            </a:r>
            <a:r>
              <a:rPr lang="en-US" dirty="0" smtClean="0"/>
              <a:t>inadequate understanding </a:t>
            </a:r>
            <a:r>
              <a:rPr lang="en-US" dirty="0"/>
              <a:t>by the traders of </a:t>
            </a:r>
            <a:r>
              <a:rPr lang="en-US" dirty="0" smtClean="0"/>
              <a:t>the risks </a:t>
            </a:r>
            <a:r>
              <a:rPr lang="en-US" dirty="0"/>
              <a:t>they were taking; </a:t>
            </a:r>
            <a:r>
              <a:rPr lang="en-US" dirty="0" smtClean="0"/>
              <a:t>ineffective challenge </a:t>
            </a:r>
            <a:r>
              <a:rPr lang="en-US" dirty="0"/>
              <a:t>of the traders’ </a:t>
            </a:r>
            <a:r>
              <a:rPr lang="en-US" dirty="0" smtClean="0"/>
              <a:t>judgment by </a:t>
            </a:r>
            <a:r>
              <a:rPr lang="en-US" dirty="0"/>
              <a:t>risk control functions; weak </a:t>
            </a:r>
            <a:r>
              <a:rPr lang="en-US" dirty="0" smtClean="0"/>
              <a:t>risk governance </a:t>
            </a:r>
            <a:r>
              <a:rPr lang="en-US" dirty="0"/>
              <a:t>and inadequate </a:t>
            </a:r>
            <a:r>
              <a:rPr lang="en-US" dirty="0" smtClean="0"/>
              <a:t>scrutiny (Dimon</a:t>
            </a:r>
            <a:r>
              <a:rPr lang="en-US" dirty="0"/>
              <a:t>, 2012). According to the </a:t>
            </a:r>
            <a:r>
              <a:rPr lang="en-US" dirty="0" smtClean="0"/>
              <a:t>New York </a:t>
            </a:r>
            <a:r>
              <a:rPr lang="en-US" dirty="0"/>
              <a:t>Times, individuals amassing </a:t>
            </a:r>
            <a:r>
              <a:rPr lang="en-US" dirty="0" smtClean="0"/>
              <a:t>huge trading </a:t>
            </a:r>
            <a:r>
              <a:rPr lang="en-US" dirty="0"/>
              <a:t>positions were not </a:t>
            </a:r>
            <a:r>
              <a:rPr lang="en-US" dirty="0" smtClean="0"/>
              <a:t>effectively challenged</a:t>
            </a:r>
            <a:r>
              <a:rPr lang="en-US" dirty="0"/>
              <a:t>, there were regular </a:t>
            </a:r>
            <a:r>
              <a:rPr lang="en-US" dirty="0" smtClean="0"/>
              <a:t>shouting matches </a:t>
            </a:r>
            <a:r>
              <a:rPr lang="en-US" dirty="0"/>
              <a:t>and difficult personality </a:t>
            </a:r>
            <a:r>
              <a:rPr lang="en-US" dirty="0" smtClean="0"/>
              <a:t>issues.(New York Times, 2012</a:t>
            </a:r>
          </a:p>
          <a:p>
            <a:pPr algn="just"/>
            <a:r>
              <a:rPr lang="en-US" dirty="0" smtClean="0"/>
              <a:t>Consider the case of the banking sector in Zimbabwe in 2004 </a:t>
            </a:r>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11</a:t>
            </a:fld>
            <a:endParaRPr lang="en-US" dirty="0"/>
          </a:p>
        </p:txBody>
      </p:sp>
    </p:spTree>
    <p:extLst>
      <p:ext uri="{BB962C8B-B14F-4D97-AF65-F5344CB8AC3E}">
        <p14:creationId xmlns:p14="http://schemas.microsoft.com/office/powerpoint/2010/main" val="36374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6"/>
            <a:ext cx="12192000" cy="616440"/>
          </a:xfrm>
        </p:spPr>
        <p:txBody>
          <a:bodyPr/>
          <a:lstStyle/>
          <a:p>
            <a:r>
              <a:rPr lang="en-US" dirty="0" smtClean="0"/>
              <a:t>Why is Risk Culture Important? Does risk matter to business?</a:t>
            </a:r>
            <a:endParaRPr lang="en-US" dirty="0"/>
          </a:p>
        </p:txBody>
      </p:sp>
      <p:sp>
        <p:nvSpPr>
          <p:cNvPr id="3" name="Content Placeholder 2"/>
          <p:cNvSpPr>
            <a:spLocks noGrp="1"/>
          </p:cNvSpPr>
          <p:nvPr>
            <p:ph idx="1"/>
          </p:nvPr>
        </p:nvSpPr>
        <p:spPr>
          <a:xfrm>
            <a:off x="0" y="786928"/>
            <a:ext cx="12192000" cy="5950272"/>
          </a:xfrm>
        </p:spPr>
        <p:txBody>
          <a:bodyPr/>
          <a:lstStyle/>
          <a:p>
            <a:pPr algn="just"/>
            <a:r>
              <a:rPr lang="en-US" sz="2300" dirty="0"/>
              <a:t>All organisations need to </a:t>
            </a:r>
            <a:r>
              <a:rPr lang="en-US" sz="2300" b="1" dirty="0"/>
              <a:t>take risks </a:t>
            </a:r>
            <a:r>
              <a:rPr lang="en-US" sz="2300" dirty="0" smtClean="0"/>
              <a:t>in order to achieve organisational objectives</a:t>
            </a:r>
            <a:r>
              <a:rPr lang="en-US" sz="2300" dirty="0"/>
              <a:t>. </a:t>
            </a:r>
            <a:r>
              <a:rPr lang="en-US" sz="2300" dirty="0" smtClean="0"/>
              <a:t>Profit is the </a:t>
            </a:r>
            <a:r>
              <a:rPr lang="en-US" sz="2300" b="1" dirty="0" smtClean="0"/>
              <a:t>reward for managing risk</a:t>
            </a:r>
            <a:r>
              <a:rPr lang="en-US" sz="2300" dirty="0" smtClean="0"/>
              <a:t>.</a:t>
            </a:r>
          </a:p>
          <a:p>
            <a:pPr algn="just"/>
            <a:r>
              <a:rPr lang="en-US" sz="2300" dirty="0"/>
              <a:t>N</a:t>
            </a:r>
            <a:r>
              <a:rPr lang="en-US" sz="2300" dirty="0" smtClean="0"/>
              <a:t>eed </a:t>
            </a:r>
            <a:r>
              <a:rPr lang="en-US" sz="2300" dirty="0" smtClean="0"/>
              <a:t>to understand risks across the business i.e. market risks, operating risks, liquidity risk, legal risk, counterpart credit </a:t>
            </a:r>
            <a:r>
              <a:rPr lang="en-US" sz="2300" dirty="0" smtClean="0"/>
              <a:t>risks, reputational risk </a:t>
            </a:r>
            <a:r>
              <a:rPr lang="en-US" sz="2300" dirty="0" smtClean="0"/>
              <a:t>etc.</a:t>
            </a:r>
          </a:p>
          <a:p>
            <a:pPr algn="just"/>
            <a:r>
              <a:rPr lang="en-US" sz="2300" dirty="0" smtClean="0"/>
              <a:t>The </a:t>
            </a:r>
            <a:r>
              <a:rPr lang="en-US" sz="2300" dirty="0"/>
              <a:t>prevailing </a:t>
            </a:r>
            <a:r>
              <a:rPr lang="en-US" sz="2300" dirty="0" smtClean="0"/>
              <a:t>risk culture </a:t>
            </a:r>
            <a:r>
              <a:rPr lang="en-US" sz="2300" dirty="0"/>
              <a:t>within an organisation can make </a:t>
            </a:r>
            <a:r>
              <a:rPr lang="en-US" sz="2300" dirty="0" smtClean="0"/>
              <a:t>it significantly </a:t>
            </a:r>
            <a:r>
              <a:rPr lang="en-US" sz="2300" dirty="0"/>
              <a:t>better or worse at </a:t>
            </a:r>
            <a:r>
              <a:rPr lang="en-US" sz="2300" dirty="0" smtClean="0"/>
              <a:t>managing these </a:t>
            </a:r>
            <a:r>
              <a:rPr lang="en-US" sz="2300" dirty="0"/>
              <a:t>risks. </a:t>
            </a:r>
            <a:endParaRPr lang="en-US" sz="2300" dirty="0" smtClean="0"/>
          </a:p>
          <a:p>
            <a:pPr algn="just"/>
            <a:r>
              <a:rPr lang="en-US" sz="2300" dirty="0" smtClean="0"/>
              <a:t>Risk </a:t>
            </a:r>
            <a:r>
              <a:rPr lang="en-US" sz="2300" dirty="0"/>
              <a:t>culture significantly </a:t>
            </a:r>
            <a:r>
              <a:rPr lang="en-US" sz="2300" dirty="0" smtClean="0"/>
              <a:t>affects the </a:t>
            </a:r>
            <a:r>
              <a:rPr lang="en-US" sz="2300" dirty="0"/>
              <a:t>capability to take strategic risk </a:t>
            </a:r>
            <a:r>
              <a:rPr lang="en-US" sz="2300" dirty="0" smtClean="0"/>
              <a:t>decisions and </a:t>
            </a:r>
            <a:r>
              <a:rPr lang="en-US" sz="2300" dirty="0"/>
              <a:t>deliver on performance promises.</a:t>
            </a:r>
          </a:p>
          <a:p>
            <a:pPr algn="just"/>
            <a:r>
              <a:rPr lang="en-US" sz="2300" dirty="0"/>
              <a:t>Organisations with inappropriate </a:t>
            </a:r>
            <a:r>
              <a:rPr lang="en-US" sz="2300" dirty="0" smtClean="0"/>
              <a:t>risk cultures </a:t>
            </a:r>
            <a:r>
              <a:rPr lang="en-US" sz="2300" dirty="0"/>
              <a:t>will inadvertently find </a:t>
            </a:r>
            <a:r>
              <a:rPr lang="en-US" sz="2300" dirty="0" smtClean="0"/>
              <a:t>themselves allowing </a:t>
            </a:r>
            <a:r>
              <a:rPr lang="en-US" sz="2300" dirty="0"/>
              <a:t>activities that are totally at </a:t>
            </a:r>
            <a:r>
              <a:rPr lang="en-US" sz="2300" dirty="0" smtClean="0"/>
              <a:t>odds with </a:t>
            </a:r>
            <a:r>
              <a:rPr lang="en-US" sz="2300" dirty="0"/>
              <a:t>stated policies and procedures </a:t>
            </a:r>
            <a:r>
              <a:rPr lang="en-US" sz="2300" dirty="0" smtClean="0"/>
              <a:t>or operating </a:t>
            </a:r>
            <a:r>
              <a:rPr lang="en-US" sz="2300" dirty="0"/>
              <a:t>completely outside these policies.</a:t>
            </a:r>
          </a:p>
          <a:p>
            <a:pPr algn="just"/>
            <a:r>
              <a:rPr lang="en-US" sz="2300" dirty="0"/>
              <a:t>An inappropriate risk culture </a:t>
            </a:r>
            <a:r>
              <a:rPr lang="en-US" sz="2300" dirty="0" smtClean="0"/>
              <a:t>may lead to serious </a:t>
            </a:r>
            <a:r>
              <a:rPr lang="en-US" sz="2300" b="1" dirty="0"/>
              <a:t>reputational</a:t>
            </a:r>
            <a:r>
              <a:rPr lang="en-US" sz="2300" dirty="0"/>
              <a:t> and </a:t>
            </a:r>
            <a:r>
              <a:rPr lang="en-US" sz="2300" b="1" dirty="0"/>
              <a:t>financial damage</a:t>
            </a:r>
            <a:r>
              <a:rPr lang="en-US" sz="2300" b="1" dirty="0" smtClean="0"/>
              <a:t>.</a:t>
            </a:r>
          </a:p>
          <a:p>
            <a:pPr algn="just"/>
            <a:r>
              <a:rPr lang="en-US" sz="2300" dirty="0"/>
              <a:t>Problems with risk culture are frequently found at the root of organisational scandals and </a:t>
            </a:r>
            <a:r>
              <a:rPr lang="en-US" sz="2300" dirty="0" smtClean="0"/>
              <a:t>collapses e.g. the Enron case and rogue traders such as Nick Leeson (Barrings Bank-1995)</a:t>
            </a:r>
            <a:endParaRPr lang="en-US" sz="2400" dirty="0" smtClean="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12</a:t>
            </a:fld>
            <a:endParaRPr lang="en-US" dirty="0"/>
          </a:p>
        </p:txBody>
      </p:sp>
    </p:spTree>
    <p:extLst>
      <p:ext uri="{BB962C8B-B14F-4D97-AF65-F5344CB8AC3E}">
        <p14:creationId xmlns:p14="http://schemas.microsoft.com/office/powerpoint/2010/main" val="963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F</a:t>
            </a:r>
            <a:r>
              <a:rPr lang="en-US" sz="3600" dirty="0" smtClean="0">
                <a:solidFill>
                  <a:schemeClr val="bg1"/>
                </a:solidFill>
              </a:rPr>
              <a:t>our </a:t>
            </a:r>
            <a:r>
              <a:rPr lang="en-US" sz="3600" dirty="0">
                <a:solidFill>
                  <a:schemeClr val="bg1"/>
                </a:solidFill>
              </a:rPr>
              <a:t>factors driving risk culture</a:t>
            </a:r>
          </a:p>
        </p:txBody>
      </p:sp>
      <p:sp>
        <p:nvSpPr>
          <p:cNvPr id="3" name="Content Placeholder 2"/>
          <p:cNvSpPr>
            <a:spLocks noGrp="1"/>
          </p:cNvSpPr>
          <p:nvPr>
            <p:ph idx="1"/>
          </p:nvPr>
        </p:nvSpPr>
        <p:spPr>
          <a:xfrm>
            <a:off x="0" y="731704"/>
            <a:ext cx="12192000" cy="5843908"/>
          </a:xfrm>
        </p:spPr>
        <p:txBody>
          <a:bodyPr/>
          <a:lstStyle/>
          <a:p>
            <a:pPr algn="just"/>
            <a:r>
              <a:rPr lang="en-US" dirty="0"/>
              <a:t>There are four factors driving risk culture up the agenda</a:t>
            </a:r>
          </a:p>
          <a:p>
            <a:pPr marL="349250" indent="0" algn="just">
              <a:buNone/>
            </a:pPr>
            <a:r>
              <a:rPr lang="en-US" b="1" dirty="0" smtClean="0"/>
              <a:t>Leadership </a:t>
            </a:r>
            <a:r>
              <a:rPr lang="en-US" b="1" dirty="0"/>
              <a:t>pressure </a:t>
            </a:r>
          </a:p>
          <a:p>
            <a:pPr algn="just"/>
            <a:r>
              <a:rPr lang="en-US" dirty="0"/>
              <a:t>Boards and senior management are increasingly having to show they hold staff at all levels of the organisation accountable for their </a:t>
            </a:r>
            <a:r>
              <a:rPr lang="en-US" dirty="0" smtClean="0"/>
              <a:t>behaviour.</a:t>
            </a:r>
            <a:endParaRPr lang="en-US" dirty="0"/>
          </a:p>
          <a:p>
            <a:pPr algn="just"/>
            <a:r>
              <a:rPr lang="en-US" dirty="0"/>
              <a:t>Boards seeking comfort that management is fostering a sound risk culture which supports the strategy and risk </a:t>
            </a:r>
            <a:r>
              <a:rPr lang="en-US" dirty="0" smtClean="0"/>
              <a:t>appetite</a:t>
            </a:r>
            <a:r>
              <a:rPr lang="en-US" dirty="0">
                <a:solidFill>
                  <a:schemeClr val="accent1">
                    <a:lumMod val="75000"/>
                  </a:schemeClr>
                </a:solidFill>
              </a:rPr>
              <a:t>.</a:t>
            </a:r>
          </a:p>
          <a:p>
            <a:pPr marL="349250" indent="0" algn="just">
              <a:buNone/>
            </a:pPr>
            <a:r>
              <a:rPr lang="en-US" b="1" dirty="0"/>
              <a:t>Regulatory pressure </a:t>
            </a:r>
          </a:p>
          <a:p>
            <a:pPr algn="just"/>
            <a:r>
              <a:rPr lang="en-US" dirty="0"/>
              <a:t>New international </a:t>
            </a:r>
            <a:r>
              <a:rPr lang="en-US" dirty="0" smtClean="0"/>
              <a:t>standards (</a:t>
            </a:r>
            <a:r>
              <a:rPr lang="en-US" dirty="0"/>
              <a:t>e.g., King, Basil &amp; Solvency) and domestic (e.g., </a:t>
            </a:r>
            <a:r>
              <a:rPr lang="en-US" dirty="0" err="1" smtClean="0"/>
              <a:t>Zimcode</a:t>
            </a:r>
            <a:r>
              <a:rPr lang="en-US" dirty="0" smtClean="0"/>
              <a:t> on CG, </a:t>
            </a:r>
            <a:r>
              <a:rPr lang="en-US" dirty="0"/>
              <a:t>ZSE, SECZ ) guidance lays out tougher regulatory expectations to set, measure and monitor risk </a:t>
            </a:r>
            <a:r>
              <a:rPr lang="en-US" dirty="0" smtClean="0"/>
              <a:t>culture.</a:t>
            </a:r>
            <a:endParaRPr lang="en-US" dirty="0"/>
          </a:p>
          <a:p>
            <a:pPr algn="just"/>
            <a:r>
              <a:rPr lang="en-US" dirty="0"/>
              <a:t>Supervisory attention is turning from control functions to behaviours of front line staff, executive management, and boards. </a:t>
            </a:r>
          </a:p>
          <a:p>
            <a:pPr algn="just"/>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13</a:t>
            </a:fld>
            <a:endParaRPr lang="en-US" dirty="0"/>
          </a:p>
        </p:txBody>
      </p:sp>
    </p:spTree>
    <p:extLst>
      <p:ext uri="{BB962C8B-B14F-4D97-AF65-F5344CB8AC3E}">
        <p14:creationId xmlns:p14="http://schemas.microsoft.com/office/powerpoint/2010/main" val="243635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1"/>
                </a:solidFill>
              </a:rPr>
              <a:t>F</a:t>
            </a:r>
            <a:r>
              <a:rPr lang="en-US" sz="2800" dirty="0" smtClean="0">
                <a:solidFill>
                  <a:schemeClr val="bg1"/>
                </a:solidFill>
              </a:rPr>
              <a:t>our </a:t>
            </a:r>
            <a:r>
              <a:rPr lang="en-US" sz="2800" dirty="0">
                <a:solidFill>
                  <a:schemeClr val="bg1"/>
                </a:solidFill>
              </a:rPr>
              <a:t>factors driving risk </a:t>
            </a:r>
            <a:r>
              <a:rPr lang="en-US" sz="2800" dirty="0" smtClean="0">
                <a:solidFill>
                  <a:schemeClr val="bg1"/>
                </a:solidFill>
              </a:rPr>
              <a:t>culture …</a:t>
            </a:r>
            <a:endParaRPr lang="en-US" dirty="0"/>
          </a:p>
        </p:txBody>
      </p:sp>
      <p:sp>
        <p:nvSpPr>
          <p:cNvPr id="3" name="Content Placeholder 2"/>
          <p:cNvSpPr>
            <a:spLocks noGrp="1"/>
          </p:cNvSpPr>
          <p:nvPr>
            <p:ph idx="1"/>
          </p:nvPr>
        </p:nvSpPr>
        <p:spPr/>
        <p:txBody>
          <a:bodyPr/>
          <a:lstStyle/>
          <a:p>
            <a:pPr marL="282575" indent="66675" algn="just">
              <a:buNone/>
            </a:pPr>
            <a:r>
              <a:rPr lang="en-US" b="1" dirty="0"/>
              <a:t>Negative public sentiment </a:t>
            </a:r>
          </a:p>
          <a:p>
            <a:pPr algn="just"/>
            <a:r>
              <a:rPr lang="en-US" dirty="0"/>
              <a:t>Ongoing failures, fines and settlements have made public question the underlying ethics of those in financial </a:t>
            </a:r>
            <a:r>
              <a:rPr lang="en-US" dirty="0" smtClean="0"/>
              <a:t>sector.</a:t>
            </a:r>
            <a:endParaRPr lang="en-US" dirty="0"/>
          </a:p>
          <a:p>
            <a:pPr algn="just"/>
            <a:r>
              <a:rPr lang="en-US" dirty="0"/>
              <a:t>Deeply held view that financial sectors’ cultures put their interests ahead of customers’ and </a:t>
            </a:r>
            <a:r>
              <a:rPr lang="en-US" dirty="0" smtClean="0"/>
              <a:t>society’s, for example, banks </a:t>
            </a:r>
            <a:r>
              <a:rPr lang="en-US" dirty="0" smtClean="0"/>
              <a:t>&amp; insurance companies in Zimbabwe</a:t>
            </a:r>
            <a:endParaRPr lang="en-US" dirty="0"/>
          </a:p>
          <a:p>
            <a:pPr marL="349250" indent="0" algn="just">
              <a:buNone/>
            </a:pPr>
            <a:r>
              <a:rPr lang="en-US" b="1" dirty="0" smtClean="0"/>
              <a:t>Higher </a:t>
            </a:r>
            <a:r>
              <a:rPr lang="en-US" b="1" dirty="0"/>
              <a:t>consumer protection standards </a:t>
            </a:r>
          </a:p>
          <a:p>
            <a:pPr algn="just"/>
            <a:r>
              <a:rPr lang="en-US" dirty="0"/>
              <a:t>Considerable settlements and fines for actions that are detrimental to customers have greatly elevated conduct </a:t>
            </a:r>
            <a:r>
              <a:rPr lang="en-US" dirty="0" smtClean="0"/>
              <a:t>risk.</a:t>
            </a:r>
            <a:endParaRPr lang="en-US" dirty="0"/>
          </a:p>
          <a:p>
            <a:pPr algn="just"/>
            <a:r>
              <a:rPr lang="en-US" dirty="0"/>
              <a:t>“Customer first” approaches focus heavily on culture and </a:t>
            </a:r>
            <a:r>
              <a:rPr lang="en-US" dirty="0" smtClean="0"/>
              <a:t>ethics. </a:t>
            </a:r>
            <a:endParaRPr lang="en-US" dirty="0"/>
          </a:p>
          <a:p>
            <a:pPr algn="just"/>
            <a:r>
              <a:rPr lang="en-US" dirty="0"/>
              <a:t>Firms are moving from a “pay the fine” </a:t>
            </a:r>
            <a:r>
              <a:rPr lang="en-US" dirty="0" smtClean="0"/>
              <a:t>to a </a:t>
            </a:r>
            <a:r>
              <a:rPr lang="en-US" dirty="0"/>
              <a:t>“avoid the fine” </a:t>
            </a:r>
            <a:r>
              <a:rPr lang="en-US" dirty="0" smtClean="0"/>
              <a:t>philosophy.</a:t>
            </a:r>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14</a:t>
            </a:fld>
            <a:endParaRPr lang="en-US" dirty="0"/>
          </a:p>
        </p:txBody>
      </p:sp>
    </p:spTree>
    <p:extLst>
      <p:ext uri="{BB962C8B-B14F-4D97-AF65-F5344CB8AC3E}">
        <p14:creationId xmlns:p14="http://schemas.microsoft.com/office/powerpoint/2010/main" val="265682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Risk Culture (Cont.)</a:t>
            </a:r>
          </a:p>
        </p:txBody>
      </p:sp>
      <p:sp>
        <p:nvSpPr>
          <p:cNvPr id="3" name="Content Placeholder 2"/>
          <p:cNvSpPr>
            <a:spLocks noGrp="1"/>
          </p:cNvSpPr>
          <p:nvPr>
            <p:ph idx="1"/>
          </p:nvPr>
        </p:nvSpPr>
        <p:spPr/>
        <p:txBody>
          <a:bodyPr/>
          <a:lstStyle/>
          <a:p>
            <a:pPr algn="just"/>
            <a:endParaRPr lang="en-US" dirty="0"/>
          </a:p>
          <a:p>
            <a:pPr algn="just"/>
            <a:r>
              <a:rPr lang="en-US" dirty="0"/>
              <a:t>Risk culture creates the platform for effective risk management </a:t>
            </a:r>
            <a:r>
              <a:rPr lang="en-US" dirty="0" smtClean="0"/>
              <a:t>through:</a:t>
            </a:r>
          </a:p>
          <a:p>
            <a:pPr marL="0" indent="0" algn="just">
              <a:buNone/>
            </a:pPr>
            <a:endParaRPr lang="en-US" dirty="0"/>
          </a:p>
          <a:p>
            <a:pPr lvl="1" algn="just">
              <a:buFont typeface="Wingdings" panose="05000000000000000000" pitchFamily="2" charset="2"/>
              <a:buChar char="Ø"/>
            </a:pPr>
            <a:r>
              <a:rPr lang="en-US" dirty="0"/>
              <a:t>Creating an enabling ERM </a:t>
            </a:r>
            <a:r>
              <a:rPr lang="en-US" dirty="0" smtClean="0"/>
              <a:t>framework</a:t>
            </a:r>
            <a:r>
              <a:rPr lang="en-US" dirty="0"/>
              <a:t>;</a:t>
            </a:r>
            <a:endParaRPr lang="en-US" dirty="0" smtClean="0"/>
          </a:p>
          <a:p>
            <a:pPr marL="0" indent="0" algn="just">
              <a:buNone/>
            </a:pPr>
            <a:endParaRPr lang="en-US" dirty="0"/>
          </a:p>
          <a:p>
            <a:pPr lvl="1" algn="just">
              <a:buFont typeface="Wingdings" panose="05000000000000000000" pitchFamily="2" charset="2"/>
              <a:buChar char="Ø"/>
            </a:pPr>
            <a:r>
              <a:rPr lang="en-US" dirty="0"/>
              <a:t>Shaping corporate behaviours of board, management and staff;</a:t>
            </a:r>
          </a:p>
          <a:p>
            <a:pPr marL="0" indent="0" algn="just">
              <a:buNone/>
            </a:pPr>
            <a:r>
              <a:rPr lang="en-US" dirty="0"/>
              <a:t> </a:t>
            </a:r>
          </a:p>
          <a:p>
            <a:pPr lvl="1" algn="just">
              <a:buFont typeface="Wingdings" panose="05000000000000000000" pitchFamily="2" charset="2"/>
              <a:buChar char="Ø"/>
            </a:pPr>
            <a:r>
              <a:rPr lang="en-US" dirty="0"/>
              <a:t>Dealing with dysfunctional behaviours; as well as </a:t>
            </a:r>
          </a:p>
          <a:p>
            <a:pPr algn="just"/>
            <a:endParaRPr lang="en-US" dirty="0"/>
          </a:p>
          <a:p>
            <a:pPr lvl="1" algn="just">
              <a:buFont typeface="Wingdings" panose="05000000000000000000" pitchFamily="2" charset="2"/>
              <a:buChar char="Ø"/>
            </a:pPr>
            <a:r>
              <a:rPr lang="en-US" dirty="0"/>
              <a:t>Defining board and board committee roles &amp; responsibilities. </a:t>
            </a:r>
          </a:p>
          <a:p>
            <a:pPr algn="just"/>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15</a:t>
            </a:fld>
            <a:endParaRPr lang="en-US" dirty="0"/>
          </a:p>
        </p:txBody>
      </p:sp>
    </p:spTree>
    <p:extLst>
      <p:ext uri="{BB962C8B-B14F-4D97-AF65-F5344CB8AC3E}">
        <p14:creationId xmlns:p14="http://schemas.microsoft.com/office/powerpoint/2010/main" val="31284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Culture Framework</a:t>
            </a:r>
            <a:endParaRPr lang="en-US" dirty="0"/>
          </a:p>
        </p:txBody>
      </p:sp>
      <p:pic>
        <p:nvPicPr>
          <p:cNvPr id="4" name="Content Placeholder 3"/>
          <p:cNvPicPr>
            <a:picLocks noGrp="1" noChangeAspect="1"/>
          </p:cNvPicPr>
          <p:nvPr>
            <p:ph idx="1"/>
          </p:nvPr>
        </p:nvPicPr>
        <p:blipFill>
          <a:blip r:embed="rId2"/>
          <a:stretch>
            <a:fillRect/>
          </a:stretch>
        </p:blipFill>
        <p:spPr>
          <a:xfrm>
            <a:off x="2002972" y="986971"/>
            <a:ext cx="6763658" cy="5152572"/>
          </a:xfrm>
          <a:prstGeom prst="rect">
            <a:avLst/>
          </a:prstGeom>
        </p:spPr>
      </p:pic>
      <p:sp>
        <p:nvSpPr>
          <p:cNvPr id="3" name="TextBox 2"/>
          <p:cNvSpPr txBox="1"/>
          <p:nvPr/>
        </p:nvSpPr>
        <p:spPr>
          <a:xfrm>
            <a:off x="768336" y="6084081"/>
            <a:ext cx="8607973" cy="369332"/>
          </a:xfrm>
          <a:prstGeom prst="rect">
            <a:avLst/>
          </a:prstGeom>
          <a:noFill/>
        </p:spPr>
        <p:txBody>
          <a:bodyPr wrap="square" rtlCol="0">
            <a:spAutoFit/>
          </a:bodyPr>
          <a:lstStyle/>
          <a:p>
            <a:r>
              <a:rPr lang="en-US" dirty="0" smtClean="0"/>
              <a:t>Source: Institute of Risk Management</a:t>
            </a:r>
            <a:endParaRPr lang="en-US" dirty="0"/>
          </a:p>
        </p:txBody>
      </p:sp>
      <p:sp>
        <p:nvSpPr>
          <p:cNvPr id="5" name="Rectangle 4"/>
          <p:cNvSpPr/>
          <p:nvPr/>
        </p:nvSpPr>
        <p:spPr>
          <a:xfrm>
            <a:off x="2232212" y="5298141"/>
            <a:ext cx="2084294" cy="841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16506" y="5298141"/>
            <a:ext cx="4316506" cy="841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pPr>
              <a:defRPr/>
            </a:pPr>
            <a:fld id="{4D80FFDC-B33D-4EC8-95C4-A38D4C6F979F}" type="slidenum">
              <a:rPr lang="en-US" smtClean="0"/>
              <a:pPr>
                <a:defRPr/>
              </a:pPr>
              <a:t>16</a:t>
            </a:fld>
            <a:endParaRPr lang="en-US" dirty="0"/>
          </a:p>
        </p:txBody>
      </p:sp>
    </p:spTree>
    <p:extLst>
      <p:ext uri="{BB962C8B-B14F-4D97-AF65-F5344CB8AC3E}">
        <p14:creationId xmlns:p14="http://schemas.microsoft.com/office/powerpoint/2010/main" val="5705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t>
            </a:r>
            <a:r>
              <a:rPr lang="en-US" dirty="0"/>
              <a:t>Culture </a:t>
            </a:r>
            <a:r>
              <a:rPr lang="en-US" dirty="0" smtClean="0"/>
              <a:t>Framework (Cont.)</a:t>
            </a:r>
            <a:endParaRPr lang="en-US" dirty="0"/>
          </a:p>
        </p:txBody>
      </p:sp>
      <p:sp>
        <p:nvSpPr>
          <p:cNvPr id="3" name="Content Placeholder 2"/>
          <p:cNvSpPr>
            <a:spLocks noGrp="1"/>
          </p:cNvSpPr>
          <p:nvPr>
            <p:ph idx="1"/>
          </p:nvPr>
        </p:nvSpPr>
        <p:spPr>
          <a:xfrm>
            <a:off x="205318" y="822960"/>
            <a:ext cx="11772900" cy="5867400"/>
          </a:xfrm>
        </p:spPr>
        <p:txBody>
          <a:bodyPr/>
          <a:lstStyle/>
          <a:p>
            <a:pPr marL="0" indent="0" algn="just">
              <a:buNone/>
            </a:pPr>
            <a:r>
              <a:rPr lang="en-US" sz="2000" b="1" dirty="0"/>
              <a:t>Personal predisposition to risk</a:t>
            </a:r>
          </a:p>
          <a:p>
            <a:pPr algn="just"/>
            <a:r>
              <a:rPr lang="en-US" sz="2000" dirty="0" smtClean="0"/>
              <a:t>People vary </a:t>
            </a:r>
            <a:r>
              <a:rPr lang="en-US" sz="2000" dirty="0"/>
              <a:t>in all sorts of ways and this includes </a:t>
            </a:r>
            <a:r>
              <a:rPr lang="en-US" sz="2000" dirty="0" smtClean="0"/>
              <a:t>their predisposition </a:t>
            </a:r>
            <a:r>
              <a:rPr lang="en-US" sz="2000" dirty="0"/>
              <a:t>towards risk. </a:t>
            </a:r>
            <a:endParaRPr lang="en-US" sz="2000" dirty="0" smtClean="0"/>
          </a:p>
          <a:p>
            <a:pPr marL="0" indent="0" algn="just">
              <a:buNone/>
            </a:pPr>
            <a:r>
              <a:rPr lang="en-US" sz="2000" b="1" dirty="0" smtClean="0"/>
              <a:t>Personal </a:t>
            </a:r>
            <a:r>
              <a:rPr lang="en-US" sz="2000" b="1" dirty="0"/>
              <a:t>ethics</a:t>
            </a:r>
          </a:p>
          <a:p>
            <a:pPr algn="just"/>
            <a:r>
              <a:rPr lang="en-US" sz="2000" dirty="0"/>
              <a:t>Organisations need to pay attention to </a:t>
            </a:r>
            <a:r>
              <a:rPr lang="en-US" sz="2000" dirty="0" smtClean="0"/>
              <a:t>the ethical </a:t>
            </a:r>
            <a:r>
              <a:rPr lang="en-US" sz="2000" dirty="0"/>
              <a:t>profile of those working in </a:t>
            </a:r>
            <a:r>
              <a:rPr lang="en-US" sz="2000" dirty="0" smtClean="0"/>
              <a:t>their business</a:t>
            </a:r>
            <a:r>
              <a:rPr lang="en-US" sz="2000" dirty="0"/>
              <a:t>. </a:t>
            </a:r>
            <a:endParaRPr lang="en-US" sz="2000" dirty="0" smtClean="0"/>
          </a:p>
          <a:p>
            <a:pPr algn="just"/>
            <a:r>
              <a:rPr lang="en-US" sz="2000" dirty="0" smtClean="0"/>
              <a:t>Every </a:t>
            </a:r>
            <a:r>
              <a:rPr lang="en-US" sz="2000" dirty="0"/>
              <a:t>individual comes with </a:t>
            </a:r>
            <a:r>
              <a:rPr lang="en-US" sz="2000" dirty="0" smtClean="0"/>
              <a:t>their own </a:t>
            </a:r>
            <a:r>
              <a:rPr lang="en-US" sz="2000" dirty="0"/>
              <a:t>balance of moral values and </a:t>
            </a:r>
            <a:r>
              <a:rPr lang="en-US" sz="2000" dirty="0" smtClean="0"/>
              <a:t>these have </a:t>
            </a:r>
            <a:r>
              <a:rPr lang="en-US" sz="2000" dirty="0"/>
              <a:t>great influence over the decisions </a:t>
            </a:r>
            <a:r>
              <a:rPr lang="en-US" sz="2000" dirty="0" smtClean="0"/>
              <a:t>they make </a:t>
            </a:r>
            <a:r>
              <a:rPr lang="en-US" sz="2000" dirty="0"/>
              <a:t>on a day-to-day basis. </a:t>
            </a:r>
            <a:endParaRPr lang="en-US" sz="2000" dirty="0" smtClean="0"/>
          </a:p>
          <a:p>
            <a:pPr marL="0" indent="0" algn="just">
              <a:buNone/>
            </a:pPr>
            <a:r>
              <a:rPr lang="en-US" sz="2000" b="1" dirty="0" smtClean="0"/>
              <a:t>Behaviours</a:t>
            </a:r>
          </a:p>
          <a:p>
            <a:pPr algn="just"/>
            <a:r>
              <a:rPr lang="en-US" sz="2000" dirty="0" smtClean="0"/>
              <a:t>Risk </a:t>
            </a:r>
            <a:r>
              <a:rPr lang="en-US" sz="2000" dirty="0"/>
              <a:t>behaviour comprises external observable risk-related actions, including risk-based decision-making, risk processes, risk communications </a:t>
            </a:r>
            <a:r>
              <a:rPr lang="en-US" sz="2000" dirty="0" smtClean="0"/>
              <a:t>etc.</a:t>
            </a:r>
            <a:endParaRPr lang="en-US" sz="2000" b="1" dirty="0" smtClean="0"/>
          </a:p>
          <a:p>
            <a:pPr marL="0" indent="0" algn="just">
              <a:buNone/>
            </a:pPr>
            <a:r>
              <a:rPr lang="en-US" sz="2000" b="1" dirty="0" smtClean="0"/>
              <a:t>The </a:t>
            </a:r>
            <a:r>
              <a:rPr lang="en-US" sz="2000" b="1" dirty="0"/>
              <a:t>Organisational Level</a:t>
            </a:r>
          </a:p>
          <a:p>
            <a:pPr algn="just"/>
            <a:r>
              <a:rPr lang="en-US" sz="2000" dirty="0"/>
              <a:t>Individual values and beliefs and attitudes towards risk contribute to and are affected by the wider overall culture of the organisation.</a:t>
            </a:r>
          </a:p>
          <a:p>
            <a:pPr algn="just"/>
            <a:r>
              <a:rPr lang="en-US" sz="2000" dirty="0"/>
              <a:t>The sociability vs. solidarity model (Goffee and Jones, 1998) (also called the “Double S” model) considers culture in relation to two key dimensions:</a:t>
            </a:r>
          </a:p>
          <a:p>
            <a:pPr marL="895350" lvl="1" indent="-514350" algn="just">
              <a:buFont typeface="+mj-lt"/>
              <a:buAutoNum type="alphaLcParenR"/>
            </a:pPr>
            <a:r>
              <a:rPr lang="en-US" sz="2000" dirty="0"/>
              <a:t>sociability (people focus - based on how well people get on socially); and</a:t>
            </a:r>
          </a:p>
          <a:p>
            <a:pPr marL="895350" lvl="1" indent="-514350" algn="just">
              <a:buFont typeface="+mj-lt"/>
              <a:buAutoNum type="alphaLcParenR"/>
            </a:pPr>
            <a:r>
              <a:rPr lang="en-US" sz="2000" dirty="0"/>
              <a:t>solidarity (task focus - based on goal orientation and team performance).</a:t>
            </a:r>
          </a:p>
          <a:p>
            <a:pPr algn="just"/>
            <a:endParaRPr lang="en-US" sz="2400"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17</a:t>
            </a:fld>
            <a:endParaRPr lang="en-US" dirty="0"/>
          </a:p>
        </p:txBody>
      </p:sp>
    </p:spTree>
    <p:extLst>
      <p:ext uri="{BB962C8B-B14F-4D97-AF65-F5344CB8AC3E}">
        <p14:creationId xmlns:p14="http://schemas.microsoft.com/office/powerpoint/2010/main" val="10670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Risk Culture</a:t>
            </a:r>
            <a:endParaRPr lang="en-US" dirty="0"/>
          </a:p>
        </p:txBody>
      </p:sp>
      <p:sp>
        <p:nvSpPr>
          <p:cNvPr id="3" name="Content Placeholder 2"/>
          <p:cNvSpPr>
            <a:spLocks noGrp="1"/>
          </p:cNvSpPr>
          <p:nvPr>
            <p:ph idx="1"/>
          </p:nvPr>
        </p:nvSpPr>
        <p:spPr/>
        <p:txBody>
          <a:bodyPr/>
          <a:lstStyle/>
          <a:p>
            <a:pPr algn="just"/>
            <a:r>
              <a:rPr lang="en-US" sz="2500" dirty="0" smtClean="0"/>
              <a:t>Monitoring </a:t>
            </a:r>
            <a:r>
              <a:rPr lang="en-US" sz="2500" dirty="0"/>
              <a:t>risk tolerances requires </a:t>
            </a:r>
            <a:r>
              <a:rPr lang="en-US" sz="2500" dirty="0" smtClean="0"/>
              <a:t>a culture </a:t>
            </a:r>
            <a:r>
              <a:rPr lang="en-US" sz="2500" dirty="0"/>
              <a:t>that is aware of risk and risk appetite. </a:t>
            </a:r>
            <a:endParaRPr lang="en-US" sz="2500" dirty="0" smtClean="0"/>
          </a:p>
          <a:p>
            <a:pPr algn="just"/>
            <a:r>
              <a:rPr lang="en-US" sz="2500" dirty="0" smtClean="0"/>
              <a:t>Management, by </a:t>
            </a:r>
            <a:r>
              <a:rPr lang="en-US" sz="2500" dirty="0"/>
              <a:t>revisiting and reinforcing risk appetite, is in a position </a:t>
            </a:r>
            <a:r>
              <a:rPr lang="en-US" sz="2500" dirty="0" smtClean="0"/>
              <a:t>to create </a:t>
            </a:r>
            <a:r>
              <a:rPr lang="en-US" sz="2500" dirty="0"/>
              <a:t>a culture whose organizational goals are </a:t>
            </a:r>
            <a:r>
              <a:rPr lang="en-US" sz="2500" dirty="0" smtClean="0"/>
              <a:t>consistent with </a:t>
            </a:r>
            <a:r>
              <a:rPr lang="en-US" sz="2500" dirty="0"/>
              <a:t>the board’s, and to hold those responsible for </a:t>
            </a:r>
            <a:r>
              <a:rPr lang="en-US" sz="2500" dirty="0" smtClean="0"/>
              <a:t>implementing risk </a:t>
            </a:r>
            <a:r>
              <a:rPr lang="en-US" sz="2500" dirty="0"/>
              <a:t>management within the risk appetite parameters.</a:t>
            </a:r>
          </a:p>
          <a:p>
            <a:pPr algn="just"/>
            <a:r>
              <a:rPr lang="en-US" sz="2500" dirty="0"/>
              <a:t>Many organizations are effective at creating a </a:t>
            </a:r>
            <a:r>
              <a:rPr lang="en-US" sz="2500" dirty="0" smtClean="0"/>
              <a:t>risk-awareness culture</a:t>
            </a:r>
            <a:r>
              <a:rPr lang="en-US" sz="2500" dirty="0"/>
              <a:t>: a culture that emanates from senior management</a:t>
            </a:r>
            <a:r>
              <a:rPr lang="en-US" sz="2500" dirty="0" smtClean="0"/>
              <a:t>, cascades </a:t>
            </a:r>
            <a:r>
              <a:rPr lang="en-US" sz="2500" dirty="0"/>
              <a:t>through the organization, and is supported </a:t>
            </a:r>
            <a:r>
              <a:rPr lang="en-US" sz="2500" dirty="0" smtClean="0"/>
              <a:t>by the board.</a:t>
            </a:r>
          </a:p>
          <a:p>
            <a:pPr algn="just"/>
            <a:r>
              <a:rPr lang="en-US" sz="2500" dirty="0" smtClean="0"/>
              <a:t>In </a:t>
            </a:r>
            <a:r>
              <a:rPr lang="en-US" sz="2500" dirty="0"/>
              <a:t>an effective culture, each member of </a:t>
            </a:r>
            <a:r>
              <a:rPr lang="en-US" sz="2500" dirty="0" smtClean="0"/>
              <a:t>the organization </a:t>
            </a:r>
            <a:r>
              <a:rPr lang="en-US" sz="2500" dirty="0"/>
              <a:t>has a clear idea of what is acceptable, </a:t>
            </a:r>
            <a:r>
              <a:rPr lang="en-US" sz="2500" dirty="0" smtClean="0"/>
              <a:t>whether in </a:t>
            </a:r>
            <a:r>
              <a:rPr lang="en-US" sz="2500" dirty="0"/>
              <a:t>relation to behaving ethically, pursuing the wrong objectives</a:t>
            </a:r>
            <a:r>
              <a:rPr lang="en-US" sz="2500" dirty="0" smtClean="0"/>
              <a:t>, or </a:t>
            </a:r>
            <a:r>
              <a:rPr lang="en-US" sz="2500" dirty="0"/>
              <a:t>encountering too much risk in pursuing the right objectives.</a:t>
            </a:r>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18</a:t>
            </a:fld>
            <a:endParaRPr lang="en-US" dirty="0"/>
          </a:p>
        </p:txBody>
      </p:sp>
    </p:spTree>
    <p:extLst>
      <p:ext uri="{BB962C8B-B14F-4D97-AF65-F5344CB8AC3E}">
        <p14:creationId xmlns:p14="http://schemas.microsoft.com/office/powerpoint/2010/main" val="10606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Risk </a:t>
            </a:r>
            <a:r>
              <a:rPr lang="en-US" dirty="0" smtClean="0"/>
              <a:t>Culture</a:t>
            </a:r>
            <a:endParaRPr lang="en-US" dirty="0"/>
          </a:p>
        </p:txBody>
      </p:sp>
      <p:sp>
        <p:nvSpPr>
          <p:cNvPr id="3" name="Content Placeholder 2"/>
          <p:cNvSpPr>
            <a:spLocks noGrp="1"/>
          </p:cNvSpPr>
          <p:nvPr>
            <p:ph idx="1"/>
          </p:nvPr>
        </p:nvSpPr>
        <p:spPr/>
        <p:txBody>
          <a:bodyPr/>
          <a:lstStyle/>
          <a:p>
            <a:pPr algn="just"/>
            <a:r>
              <a:rPr lang="en-US" sz="2000" dirty="0"/>
              <a:t>Creating a culture is one way of reinforcing overall </a:t>
            </a:r>
            <a:r>
              <a:rPr lang="en-US" sz="2000" dirty="0" smtClean="0"/>
              <a:t>risk appetite</a:t>
            </a:r>
            <a:r>
              <a:rPr lang="en-US" sz="2000" dirty="0"/>
              <a:t>. </a:t>
            </a:r>
            <a:endParaRPr lang="en-US" sz="2000" dirty="0" smtClean="0"/>
          </a:p>
          <a:p>
            <a:pPr algn="just"/>
            <a:r>
              <a:rPr lang="en-US" sz="2000" dirty="0" smtClean="0"/>
              <a:t>The </a:t>
            </a:r>
            <a:r>
              <a:rPr lang="en-US" sz="2000" dirty="0"/>
              <a:t>approach is best used when the </a:t>
            </a:r>
            <a:r>
              <a:rPr lang="en-US" sz="2000" dirty="0" smtClean="0"/>
              <a:t>organization has </a:t>
            </a:r>
            <a:r>
              <a:rPr lang="en-US" sz="2000" dirty="0"/>
              <a:t>a well-communicated risk appetite and associated </a:t>
            </a:r>
            <a:r>
              <a:rPr lang="en-US" sz="2000" dirty="0" smtClean="0"/>
              <a:t>risk tolerances</a:t>
            </a:r>
            <a:r>
              <a:rPr lang="en-US" sz="2000" dirty="0"/>
              <a:t>, to the point at which the following outcomes exist:</a:t>
            </a:r>
          </a:p>
          <a:p>
            <a:pPr marL="895350" lvl="1" indent="-514350" algn="just">
              <a:buFont typeface="+mj-lt"/>
              <a:buAutoNum type="alphaLcParenR"/>
            </a:pPr>
            <a:r>
              <a:rPr lang="en-US" sz="2000" dirty="0" smtClean="0"/>
              <a:t>Consistent </a:t>
            </a:r>
            <a:r>
              <a:rPr lang="en-US" sz="2000" dirty="0"/>
              <a:t>implementation across </a:t>
            </a:r>
            <a:r>
              <a:rPr lang="en-US" sz="2000" dirty="0" smtClean="0"/>
              <a:t>units;</a:t>
            </a:r>
          </a:p>
          <a:p>
            <a:pPr marL="895350" lvl="1" indent="-514350" algn="just">
              <a:buFont typeface="+mj-lt"/>
              <a:buAutoNum type="alphaLcParenR"/>
            </a:pPr>
            <a:r>
              <a:rPr lang="en-US" sz="2000" dirty="0" smtClean="0"/>
              <a:t>Effective </a:t>
            </a:r>
            <a:r>
              <a:rPr lang="en-US" sz="2000" dirty="0"/>
              <a:t>monitoring and communication of risk </a:t>
            </a:r>
            <a:r>
              <a:rPr lang="en-US" sz="2000" dirty="0" smtClean="0"/>
              <a:t>and changes </a:t>
            </a:r>
            <a:r>
              <a:rPr lang="en-US" sz="2000" dirty="0"/>
              <a:t>in risk </a:t>
            </a:r>
            <a:r>
              <a:rPr lang="en-US" sz="2000" dirty="0" smtClean="0"/>
              <a:t>appetite; </a:t>
            </a:r>
          </a:p>
          <a:p>
            <a:pPr marL="895350" lvl="1" indent="-514350" algn="just">
              <a:buFont typeface="+mj-lt"/>
              <a:buAutoNum type="alphaLcParenR"/>
            </a:pPr>
            <a:r>
              <a:rPr lang="en-US" sz="2000" dirty="0" smtClean="0"/>
              <a:t>Consistent </a:t>
            </a:r>
            <a:r>
              <a:rPr lang="en-US" sz="2000" dirty="0"/>
              <a:t>understanding of risk appetite and </a:t>
            </a:r>
            <a:r>
              <a:rPr lang="en-US" sz="2000" dirty="0" smtClean="0"/>
              <a:t>related tolerances </a:t>
            </a:r>
            <a:r>
              <a:rPr lang="en-US" sz="2000" dirty="0"/>
              <a:t>for each organizational </a:t>
            </a:r>
            <a:r>
              <a:rPr lang="en-US" sz="2000" dirty="0" smtClean="0"/>
              <a:t>unit; </a:t>
            </a:r>
          </a:p>
          <a:p>
            <a:pPr marL="895350" lvl="1" indent="-514350" algn="just">
              <a:buFont typeface="+mj-lt"/>
              <a:buAutoNum type="alphaLcParenR"/>
            </a:pPr>
            <a:r>
              <a:rPr lang="en-US" sz="2000" dirty="0" smtClean="0"/>
              <a:t>Consistency </a:t>
            </a:r>
            <a:r>
              <a:rPr lang="en-US" sz="2000" dirty="0"/>
              <a:t>between risk appetite, objectives, </a:t>
            </a:r>
            <a:r>
              <a:rPr lang="en-US" sz="2000" dirty="0" smtClean="0"/>
              <a:t>and relevant </a:t>
            </a:r>
            <a:r>
              <a:rPr lang="en-US" sz="2000" dirty="0"/>
              <a:t>reward </a:t>
            </a:r>
            <a:r>
              <a:rPr lang="en-US" sz="2000" dirty="0" smtClean="0"/>
              <a:t>systems</a:t>
            </a:r>
          </a:p>
          <a:p>
            <a:pPr algn="just"/>
            <a:r>
              <a:rPr lang="en-US" sz="2000" dirty="0"/>
              <a:t>This approach draws on ongoing and separate evaluations conducted as part of the organization’s monitoring. </a:t>
            </a:r>
          </a:p>
          <a:p>
            <a:pPr algn="just"/>
            <a:r>
              <a:rPr lang="en-US" sz="2000" dirty="0"/>
              <a:t>Individuals doing the monitoring consider whether the objectives being set and the risk response decisions being made are consistent with the organization’s stated risk </a:t>
            </a:r>
            <a:r>
              <a:rPr lang="en-US" sz="2000" dirty="0" smtClean="0"/>
              <a:t>appetite (even if you make money, punish wrong-doing).</a:t>
            </a:r>
            <a:endParaRPr lang="en-US" sz="2000" dirty="0"/>
          </a:p>
          <a:p>
            <a:pPr algn="just"/>
            <a:r>
              <a:rPr lang="en-US" sz="2000" dirty="0"/>
              <a:t>Any variation from the stated (or desired) risk appetite is then reported to management and the board as part of the normal internal reporting process.</a:t>
            </a:r>
          </a:p>
          <a:p>
            <a:pPr marL="895350" lvl="1" indent="-514350" algn="just">
              <a:buFont typeface="+mj-lt"/>
              <a:buAutoNum type="alphaLcParenR"/>
            </a:pPr>
            <a:endParaRPr lang="en-US" sz="2000"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19</a:t>
            </a:fld>
            <a:endParaRPr lang="en-US" dirty="0"/>
          </a:p>
        </p:txBody>
      </p:sp>
    </p:spTree>
    <p:extLst>
      <p:ext uri="{BB962C8B-B14F-4D97-AF65-F5344CB8AC3E}">
        <p14:creationId xmlns:p14="http://schemas.microsoft.com/office/powerpoint/2010/main" val="88422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18" y="0"/>
            <a:ext cx="9444567" cy="798490"/>
          </a:xfrm>
        </p:spPr>
        <p:txBody>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Presentation Outline </a:t>
            </a:r>
            <a:r>
              <a:rPr lang="en-US" dirty="0" smtClean="0"/>
              <a:t> </a:t>
            </a:r>
            <a:endParaRPr lang="en-US" dirty="0"/>
          </a:p>
        </p:txBody>
      </p:sp>
      <p:sp>
        <p:nvSpPr>
          <p:cNvPr id="3" name="Content Placeholder 2"/>
          <p:cNvSpPr>
            <a:spLocks noGrp="1"/>
          </p:cNvSpPr>
          <p:nvPr>
            <p:ph idx="1"/>
          </p:nvPr>
        </p:nvSpPr>
        <p:spPr>
          <a:xfrm>
            <a:off x="0" y="798490"/>
            <a:ext cx="11978218" cy="5872766"/>
          </a:xfrm>
        </p:spPr>
        <p:txBody>
          <a:bodyPr/>
          <a:lstStyle/>
          <a:p>
            <a:pPr algn="just">
              <a:spcBef>
                <a:spcPts val="200"/>
              </a:spcBef>
              <a:spcAft>
                <a:spcPts val="600"/>
              </a:spcAft>
              <a:buFont typeface="Wingdings" panose="05000000000000000000" pitchFamily="2" charset="2"/>
              <a:buChar char="Ø"/>
            </a:pPr>
            <a:r>
              <a:rPr lang="en-US" dirty="0" smtClean="0"/>
              <a:t>Introduction &amp; Importance of Risk Management</a:t>
            </a:r>
            <a:endParaRPr lang="en-US" dirty="0" smtClean="0"/>
          </a:p>
          <a:p>
            <a:pPr algn="just">
              <a:spcBef>
                <a:spcPts val="200"/>
              </a:spcBef>
              <a:spcAft>
                <a:spcPts val="600"/>
              </a:spcAft>
              <a:buFont typeface="Wingdings" panose="05000000000000000000" pitchFamily="2" charset="2"/>
              <a:buChar char="Ø"/>
            </a:pPr>
            <a:r>
              <a:rPr lang="en-US" dirty="0" smtClean="0"/>
              <a:t>Definitions of Key Terms</a:t>
            </a:r>
          </a:p>
          <a:p>
            <a:pPr algn="just">
              <a:spcBef>
                <a:spcPts val="200"/>
              </a:spcBef>
              <a:spcAft>
                <a:spcPts val="600"/>
              </a:spcAft>
              <a:buFont typeface="Wingdings" panose="05000000000000000000" pitchFamily="2" charset="2"/>
              <a:buChar char="Ø"/>
            </a:pPr>
            <a:r>
              <a:rPr lang="en-US" dirty="0"/>
              <a:t>Risk Appetite cycle </a:t>
            </a:r>
          </a:p>
          <a:p>
            <a:pPr algn="just">
              <a:spcBef>
                <a:spcPts val="200"/>
              </a:spcBef>
              <a:spcAft>
                <a:spcPts val="600"/>
              </a:spcAft>
              <a:buFont typeface="Wingdings" panose="05000000000000000000" pitchFamily="2" charset="2"/>
              <a:buChar char="Ø"/>
            </a:pPr>
            <a:r>
              <a:rPr lang="en-US" dirty="0"/>
              <a:t>Characteristics of a well defined Risk Appetite</a:t>
            </a:r>
          </a:p>
          <a:p>
            <a:pPr algn="just">
              <a:spcBef>
                <a:spcPts val="200"/>
              </a:spcBef>
              <a:spcAft>
                <a:spcPts val="600"/>
              </a:spcAft>
              <a:buFont typeface="Wingdings" panose="05000000000000000000" pitchFamily="2" charset="2"/>
              <a:buChar char="Ø"/>
            </a:pPr>
            <a:r>
              <a:rPr lang="en-US" dirty="0"/>
              <a:t>Importance of Expressing Risk Appetite</a:t>
            </a:r>
          </a:p>
          <a:p>
            <a:pPr algn="just">
              <a:spcBef>
                <a:spcPts val="200"/>
              </a:spcBef>
              <a:spcAft>
                <a:spcPts val="600"/>
              </a:spcAft>
              <a:buFont typeface="Wingdings" panose="05000000000000000000" pitchFamily="2" charset="2"/>
              <a:buChar char="Ø"/>
            </a:pPr>
            <a:r>
              <a:rPr lang="en-US" dirty="0"/>
              <a:t>Factors affecting Risk Appetite</a:t>
            </a:r>
          </a:p>
          <a:p>
            <a:pPr algn="just">
              <a:spcBef>
                <a:spcPts val="200"/>
              </a:spcBef>
              <a:spcAft>
                <a:spcPts val="600"/>
              </a:spcAft>
              <a:buFont typeface="Wingdings" panose="05000000000000000000" pitchFamily="2" charset="2"/>
              <a:buChar char="Ø"/>
            </a:pPr>
            <a:r>
              <a:rPr lang="en-US" dirty="0"/>
              <a:t>Risk Culture</a:t>
            </a:r>
          </a:p>
          <a:p>
            <a:pPr algn="just">
              <a:spcBef>
                <a:spcPts val="200"/>
              </a:spcBef>
              <a:spcAft>
                <a:spcPts val="600"/>
              </a:spcAft>
              <a:buFont typeface="Wingdings" panose="05000000000000000000" pitchFamily="2" charset="2"/>
              <a:buChar char="Ø"/>
            </a:pPr>
            <a:r>
              <a:rPr lang="en-US" dirty="0"/>
              <a:t>Developing a Risk Culture</a:t>
            </a:r>
          </a:p>
          <a:p>
            <a:pPr algn="just">
              <a:spcBef>
                <a:spcPts val="200"/>
              </a:spcBef>
              <a:spcAft>
                <a:spcPts val="600"/>
              </a:spcAft>
              <a:buFont typeface="Wingdings" panose="05000000000000000000" pitchFamily="2" charset="2"/>
              <a:buChar char="Ø"/>
            </a:pPr>
            <a:r>
              <a:rPr lang="en-US" dirty="0"/>
              <a:t>Risk Appetite Framework</a:t>
            </a:r>
          </a:p>
          <a:p>
            <a:pPr algn="just">
              <a:spcBef>
                <a:spcPts val="200"/>
              </a:spcBef>
              <a:spcAft>
                <a:spcPts val="600"/>
              </a:spcAft>
              <a:buFont typeface="Wingdings" panose="05000000000000000000" pitchFamily="2" charset="2"/>
              <a:buChar char="Ø"/>
            </a:pPr>
            <a:r>
              <a:rPr lang="en-US" dirty="0" smtClean="0"/>
              <a:t>Risk </a:t>
            </a:r>
            <a:r>
              <a:rPr lang="en-US" dirty="0"/>
              <a:t>Appetite and Management</a:t>
            </a:r>
          </a:p>
          <a:p>
            <a:pPr algn="just">
              <a:spcBef>
                <a:spcPts val="200"/>
              </a:spcBef>
              <a:spcAft>
                <a:spcPts val="600"/>
              </a:spcAft>
              <a:buFont typeface="Wingdings" panose="05000000000000000000" pitchFamily="2" charset="2"/>
              <a:buChar char="Ø"/>
            </a:pPr>
            <a:r>
              <a:rPr lang="en-US" dirty="0"/>
              <a:t>Developing, Communicating and Monitoring Risk </a:t>
            </a:r>
            <a:r>
              <a:rPr lang="en-US" dirty="0" smtClean="0"/>
              <a:t>Appetite</a:t>
            </a:r>
          </a:p>
          <a:p>
            <a:pPr algn="just">
              <a:spcBef>
                <a:spcPts val="200"/>
              </a:spcBef>
              <a:spcAft>
                <a:spcPts val="600"/>
              </a:spcAft>
              <a:buFont typeface="Wingdings" panose="05000000000000000000" pitchFamily="2" charset="2"/>
              <a:buChar char="Ø"/>
            </a:pPr>
            <a:r>
              <a:rPr lang="en-US" dirty="0" smtClean="0"/>
              <a:t>Conclusion</a:t>
            </a:r>
            <a:endParaRPr lang="en-US" dirty="0"/>
          </a:p>
          <a:p>
            <a:pPr>
              <a:buFont typeface="Wingdings" panose="05000000000000000000" pitchFamily="2" charset="2"/>
              <a:buChar char="v"/>
            </a:pPr>
            <a:endParaRPr lang="en-US" sz="2800" dirty="0" smtClean="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a:t>
            </a:fld>
            <a:endParaRPr lang="en-US" dirty="0"/>
          </a:p>
        </p:txBody>
      </p:sp>
    </p:spTree>
    <p:extLst>
      <p:ext uri="{BB962C8B-B14F-4D97-AF65-F5344CB8AC3E}">
        <p14:creationId xmlns:p14="http://schemas.microsoft.com/office/powerpoint/2010/main" val="27919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Risk </a:t>
            </a:r>
            <a:r>
              <a:rPr lang="en-US" dirty="0" smtClean="0"/>
              <a:t>Culture - Roles</a:t>
            </a:r>
            <a:endParaRPr lang="en-US" dirty="0"/>
          </a:p>
        </p:txBody>
      </p:sp>
      <p:pic>
        <p:nvPicPr>
          <p:cNvPr id="4" name="Content Placeholder 3"/>
          <p:cNvPicPr>
            <a:picLocks noGrp="1" noChangeAspect="1"/>
          </p:cNvPicPr>
          <p:nvPr>
            <p:ph idx="1"/>
          </p:nvPr>
        </p:nvPicPr>
        <p:blipFill>
          <a:blip r:embed="rId2"/>
          <a:stretch>
            <a:fillRect/>
          </a:stretch>
        </p:blipFill>
        <p:spPr>
          <a:xfrm>
            <a:off x="2010656" y="816003"/>
            <a:ext cx="7141029" cy="5675085"/>
          </a:xfrm>
          <a:prstGeom prst="rect">
            <a:avLst/>
          </a:prstGeom>
        </p:spPr>
      </p:pic>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20</a:t>
            </a:fld>
            <a:endParaRPr lang="en-US" dirty="0"/>
          </a:p>
        </p:txBody>
      </p:sp>
    </p:spTree>
    <p:extLst>
      <p:ext uri="{BB962C8B-B14F-4D97-AF65-F5344CB8AC3E}">
        <p14:creationId xmlns:p14="http://schemas.microsoft.com/office/powerpoint/2010/main" val="20421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Appetite Framework</a:t>
            </a:r>
            <a:endParaRPr lang="en-US" dirty="0"/>
          </a:p>
        </p:txBody>
      </p:sp>
      <p:sp>
        <p:nvSpPr>
          <p:cNvPr id="3" name="Content Placeholder 2"/>
          <p:cNvSpPr>
            <a:spLocks noGrp="1"/>
          </p:cNvSpPr>
          <p:nvPr>
            <p:ph idx="1"/>
          </p:nvPr>
        </p:nvSpPr>
        <p:spPr/>
        <p:txBody>
          <a:bodyPr/>
          <a:lstStyle/>
          <a:p>
            <a:pPr algn="just"/>
            <a:r>
              <a:rPr lang="en-US" sz="2500" dirty="0" smtClean="0"/>
              <a:t>In the case of an insurer, an appropriate risk appetite framework is more concerned with the impact of rare events on the company’s financial condition.</a:t>
            </a:r>
          </a:p>
          <a:p>
            <a:pPr algn="just"/>
            <a:r>
              <a:rPr lang="en-US" sz="2500" dirty="0" smtClean="0"/>
              <a:t>With probability analysis, stress testing and correlation analysis, the distribution and range of possible outcomes may be discovered. These are very useful tools for senior management’s strategic planning.</a:t>
            </a:r>
          </a:p>
          <a:p>
            <a:pPr algn="just"/>
            <a:r>
              <a:rPr lang="en-US" sz="2500" dirty="0" smtClean="0"/>
              <a:t>Fundamental </a:t>
            </a:r>
            <a:r>
              <a:rPr lang="en-US" sz="2500" dirty="0"/>
              <a:t>step in a risk appetite framework is </a:t>
            </a:r>
            <a:r>
              <a:rPr lang="en-US" sz="2500" dirty="0" smtClean="0"/>
              <a:t>the definition of an organization’s </a:t>
            </a:r>
            <a:r>
              <a:rPr lang="en-US" sz="2500" dirty="0"/>
              <a:t>willingness and ability to take risk based on the input from the board of directors and senior executives. </a:t>
            </a:r>
            <a:endParaRPr lang="en-US" sz="2500" dirty="0" smtClean="0"/>
          </a:p>
          <a:p>
            <a:pPr algn="just"/>
            <a:r>
              <a:rPr lang="en-US" sz="2500" dirty="0" smtClean="0"/>
              <a:t>Just </a:t>
            </a:r>
            <a:r>
              <a:rPr lang="en-US" sz="2500" dirty="0"/>
              <a:t>as an individual investor must evaluate his or her risk appetite or risk objective when managing personal portfolios and setting reasonable return requirements, an institution needs to look at its unique situation to define its risk appetite. </a:t>
            </a:r>
            <a:r>
              <a:rPr lang="en-US" sz="2500" dirty="0" smtClean="0"/>
              <a:t> </a:t>
            </a:r>
            <a:endParaRPr lang="en-US" sz="2500"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21</a:t>
            </a:fld>
            <a:endParaRPr lang="en-US" dirty="0"/>
          </a:p>
        </p:txBody>
      </p:sp>
    </p:spTree>
    <p:extLst>
      <p:ext uri="{BB962C8B-B14F-4D97-AF65-F5344CB8AC3E}">
        <p14:creationId xmlns:p14="http://schemas.microsoft.com/office/powerpoint/2010/main" val="41934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Appetite </a:t>
            </a:r>
            <a:r>
              <a:rPr lang="en-US" dirty="0" smtClean="0"/>
              <a:t>Framework (Cont.)</a:t>
            </a:r>
            <a:endParaRPr lang="en-US" dirty="0"/>
          </a:p>
        </p:txBody>
      </p:sp>
      <p:sp>
        <p:nvSpPr>
          <p:cNvPr id="3" name="Content Placeholder 2"/>
          <p:cNvSpPr>
            <a:spLocks noGrp="1"/>
          </p:cNvSpPr>
          <p:nvPr>
            <p:ph idx="1"/>
          </p:nvPr>
        </p:nvSpPr>
        <p:spPr/>
        <p:txBody>
          <a:bodyPr/>
          <a:lstStyle/>
          <a:p>
            <a:pPr algn="just"/>
            <a:r>
              <a:rPr lang="en-US" sz="2400" dirty="0"/>
              <a:t>Risk appetite is a high-level view of the risks the insurer is willing to assume in pursuit of value. </a:t>
            </a:r>
            <a:endParaRPr lang="en-US" sz="2400" dirty="0" smtClean="0"/>
          </a:p>
          <a:p>
            <a:pPr algn="just"/>
            <a:r>
              <a:rPr lang="en-US" sz="2400" dirty="0" smtClean="0"/>
              <a:t>When </a:t>
            </a:r>
            <a:r>
              <a:rPr lang="en-US" sz="2400" dirty="0"/>
              <a:t>insurers define the optimal level of risk, the ultimate priority is to serve shareholders’ </a:t>
            </a:r>
            <a:r>
              <a:rPr lang="en-US" sz="2400" dirty="0" smtClean="0"/>
              <a:t>interests. </a:t>
            </a:r>
          </a:p>
          <a:p>
            <a:pPr algn="just"/>
            <a:r>
              <a:rPr lang="en-US" sz="2400" dirty="0" smtClean="0"/>
              <a:t>Before </a:t>
            </a:r>
            <a:r>
              <a:rPr lang="en-US" sz="2400" dirty="0"/>
              <a:t>setting up the risk appetite, it is essential to have a clear picture of the market and the company’s </a:t>
            </a:r>
            <a:r>
              <a:rPr lang="en-US" sz="2400" dirty="0" smtClean="0"/>
              <a:t>risk capacity. </a:t>
            </a:r>
            <a:r>
              <a:rPr lang="en-US" sz="2400" dirty="0"/>
              <a:t>This will facilitate the decision on the </a:t>
            </a:r>
            <a:r>
              <a:rPr lang="en-US" sz="2400" dirty="0" smtClean="0"/>
              <a:t>type and </a:t>
            </a:r>
            <a:r>
              <a:rPr lang="en-US" sz="2400" dirty="0"/>
              <a:t>magnitude of risk to be taken consistent with business strategies and market situation</a:t>
            </a:r>
            <a:r>
              <a:rPr lang="en-US" sz="2400" dirty="0" smtClean="0"/>
              <a:t>.</a:t>
            </a:r>
          </a:p>
          <a:p>
            <a:pPr algn="just"/>
            <a:r>
              <a:rPr lang="en-US" sz="2400" dirty="0" smtClean="0"/>
              <a:t>The desired </a:t>
            </a:r>
            <a:r>
              <a:rPr lang="en-US" sz="2400" dirty="0"/>
              <a:t>risk profile shall satisfy the constraints set by other parties such as regulators, rating agencies, policyholders, debt holders, senior management and employees. </a:t>
            </a:r>
            <a:endParaRPr lang="en-US" sz="2400" dirty="0" smtClean="0"/>
          </a:p>
          <a:p>
            <a:pPr algn="just"/>
            <a:r>
              <a:rPr lang="en-US" sz="2400" dirty="0"/>
              <a:t>Some external changes have expedited the process of setting risk appetite. S&amp;P has required a clear statement of risk appetite as a foundation of “strong” or “excellent” ERM rating. </a:t>
            </a:r>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22</a:t>
            </a:fld>
            <a:endParaRPr lang="en-US" dirty="0"/>
          </a:p>
        </p:txBody>
      </p:sp>
    </p:spTree>
    <p:extLst>
      <p:ext uri="{BB962C8B-B14F-4D97-AF65-F5344CB8AC3E}">
        <p14:creationId xmlns:p14="http://schemas.microsoft.com/office/powerpoint/2010/main" val="193699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Appetite Framework (Cont.)</a:t>
            </a:r>
          </a:p>
        </p:txBody>
      </p:sp>
      <p:sp>
        <p:nvSpPr>
          <p:cNvPr id="3" name="Content Placeholder 2"/>
          <p:cNvSpPr>
            <a:spLocks noGrp="1"/>
          </p:cNvSpPr>
          <p:nvPr>
            <p:ph idx="1"/>
          </p:nvPr>
        </p:nvSpPr>
        <p:spPr/>
        <p:txBody>
          <a:bodyPr/>
          <a:lstStyle/>
          <a:p>
            <a:pPr marL="0" indent="0" algn="just">
              <a:buNone/>
            </a:pPr>
            <a:r>
              <a:rPr lang="en-US" sz="2200" dirty="0"/>
              <a:t>Risk appetite framework normally includes three increasingly detailed </a:t>
            </a:r>
            <a:r>
              <a:rPr lang="en-US" sz="2200" dirty="0" smtClean="0"/>
              <a:t>levels.</a:t>
            </a:r>
          </a:p>
          <a:p>
            <a:pPr marL="0" indent="0" algn="just">
              <a:buNone/>
            </a:pPr>
            <a:r>
              <a:rPr lang="en-US" sz="2200" b="1" dirty="0" smtClean="0"/>
              <a:t>1. Enterprise </a:t>
            </a:r>
            <a:r>
              <a:rPr lang="en-US" sz="2200" b="1" dirty="0"/>
              <a:t>risk tolerance</a:t>
            </a:r>
            <a:r>
              <a:rPr lang="en-US" sz="2200" dirty="0"/>
              <a:t>: </a:t>
            </a:r>
            <a:endParaRPr lang="en-US" sz="2200" dirty="0" smtClean="0"/>
          </a:p>
          <a:p>
            <a:pPr algn="just"/>
            <a:r>
              <a:rPr lang="en-US" sz="2200" dirty="0" smtClean="0"/>
              <a:t>The </a:t>
            </a:r>
            <a:r>
              <a:rPr lang="en-US" sz="2200" dirty="0"/>
              <a:t>aggregate </a:t>
            </a:r>
            <a:r>
              <a:rPr lang="en-US" sz="2200" dirty="0" smtClean="0"/>
              <a:t>amount </a:t>
            </a:r>
            <a:r>
              <a:rPr lang="en-US" sz="2200" dirty="0"/>
              <a:t>of risk the company is willing to </a:t>
            </a:r>
            <a:r>
              <a:rPr lang="en-US" sz="2200" dirty="0" smtClean="0"/>
              <a:t>take.</a:t>
            </a:r>
          </a:p>
          <a:p>
            <a:pPr marL="0" indent="0" algn="just">
              <a:buNone/>
            </a:pPr>
            <a:r>
              <a:rPr lang="en-US" sz="2200" b="1" dirty="0" smtClean="0"/>
              <a:t>2. Risk </a:t>
            </a:r>
            <a:r>
              <a:rPr lang="en-US" sz="2200" b="1" dirty="0"/>
              <a:t>appetite for each risk category</a:t>
            </a:r>
            <a:endParaRPr lang="en-US" sz="2200" dirty="0"/>
          </a:p>
          <a:p>
            <a:pPr algn="just"/>
            <a:r>
              <a:rPr lang="en-US" sz="2200" dirty="0"/>
              <a:t>Enterprise risk tolerance needs to be allocated to risk appetite for specific risk categories and business activities, such as selling life insurance policies or underwriting property and casualty risks, or taking more market risk versus credit risk.</a:t>
            </a:r>
          </a:p>
          <a:p>
            <a:pPr marL="0" indent="0" algn="just">
              <a:buNone/>
            </a:pPr>
            <a:r>
              <a:rPr lang="en-US" sz="2200" b="1" dirty="0" smtClean="0"/>
              <a:t>3. Risk </a:t>
            </a:r>
            <a:r>
              <a:rPr lang="en-US" sz="2200" b="1" dirty="0"/>
              <a:t>limit</a:t>
            </a:r>
            <a:r>
              <a:rPr lang="en-US" sz="2200" dirty="0"/>
              <a:t> </a:t>
            </a:r>
          </a:p>
          <a:p>
            <a:pPr algn="just"/>
            <a:r>
              <a:rPr lang="en-US" sz="2200" dirty="0"/>
              <a:t>Risk limits are the most granular level used for business operation.</a:t>
            </a:r>
          </a:p>
          <a:p>
            <a:pPr algn="just"/>
            <a:r>
              <a:rPr lang="en-US" sz="2200" dirty="0"/>
              <a:t>It translates enterprise risk tolerance and risk appetite for each risk category into risk-monitoring measures. </a:t>
            </a:r>
          </a:p>
          <a:p>
            <a:pPr algn="just"/>
            <a:r>
              <a:rPr lang="en-US" sz="2200" dirty="0"/>
              <a:t>The consistency between risk limit and enterprise risk tolerance helps the company realize its risk objective and maximize risk-adjusted return. </a:t>
            </a:r>
            <a:endParaRPr lang="en-US" sz="2400" dirty="0"/>
          </a:p>
          <a:p>
            <a:pPr algn="just"/>
            <a:endParaRPr lang="en-US" sz="2200" dirty="0"/>
          </a:p>
          <a:p>
            <a:pPr marL="0" indent="0" algn="just">
              <a:buNone/>
            </a:pPr>
            <a:endParaRPr lang="en-US" sz="2200" dirty="0" smtClean="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23</a:t>
            </a:fld>
            <a:endParaRPr lang="en-US" dirty="0"/>
          </a:p>
        </p:txBody>
      </p:sp>
    </p:spTree>
    <p:extLst>
      <p:ext uri="{BB962C8B-B14F-4D97-AF65-F5344CB8AC3E}">
        <p14:creationId xmlns:p14="http://schemas.microsoft.com/office/powerpoint/2010/main" val="70216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Appetite and Management </a:t>
            </a:r>
            <a:endParaRPr lang="en-US" dirty="0"/>
          </a:p>
        </p:txBody>
      </p:sp>
      <p:sp>
        <p:nvSpPr>
          <p:cNvPr id="3" name="Content Placeholder 2"/>
          <p:cNvSpPr>
            <a:spLocks noGrp="1"/>
          </p:cNvSpPr>
          <p:nvPr>
            <p:ph idx="1"/>
          </p:nvPr>
        </p:nvSpPr>
        <p:spPr>
          <a:xfrm>
            <a:off x="205318" y="827314"/>
            <a:ext cx="11772900" cy="5770039"/>
          </a:xfrm>
        </p:spPr>
        <p:txBody>
          <a:bodyPr/>
          <a:lstStyle/>
          <a:p>
            <a:pPr algn="just"/>
            <a:r>
              <a:rPr lang="en-US" sz="1900" dirty="0"/>
              <a:t>The concept of a “risk appetite” is key to achieving effective </a:t>
            </a:r>
            <a:r>
              <a:rPr lang="en-US" sz="1900" dirty="0" smtClean="0"/>
              <a:t>risk management </a:t>
            </a:r>
            <a:r>
              <a:rPr lang="en-US" sz="1900" dirty="0"/>
              <a:t>and it is essential to consider it before moving on </a:t>
            </a:r>
            <a:r>
              <a:rPr lang="en-US" sz="1900" dirty="0" smtClean="0"/>
              <a:t>to consideration </a:t>
            </a:r>
            <a:r>
              <a:rPr lang="en-US" sz="1900" dirty="0"/>
              <a:t>of how risks can be addressed. The concept may be </a:t>
            </a:r>
            <a:r>
              <a:rPr lang="en-US" sz="1900" dirty="0" smtClean="0"/>
              <a:t>looked at </a:t>
            </a:r>
            <a:r>
              <a:rPr lang="en-US" sz="1900" dirty="0"/>
              <a:t>in different ways depending on whether the risk (the uncertainty</a:t>
            </a:r>
            <a:r>
              <a:rPr lang="en-US" sz="1900" dirty="0" smtClean="0"/>
              <a:t>) being </a:t>
            </a:r>
            <a:r>
              <a:rPr lang="en-US" sz="1900" dirty="0"/>
              <a:t>considered is a threat or an opportunity</a:t>
            </a:r>
            <a:r>
              <a:rPr lang="en-US" sz="1900" dirty="0" smtClean="0"/>
              <a:t>:</a:t>
            </a:r>
          </a:p>
          <a:p>
            <a:pPr marL="723900" lvl="1" indent="-342900" algn="just">
              <a:buFont typeface="+mj-lt"/>
              <a:buAutoNum type="alphaLcParenR"/>
            </a:pPr>
            <a:r>
              <a:rPr lang="en-US" sz="1800" dirty="0" smtClean="0"/>
              <a:t>When </a:t>
            </a:r>
            <a:r>
              <a:rPr lang="en-US" sz="1800" dirty="0"/>
              <a:t>considering threats the concept of risk appetite embraces the level </a:t>
            </a:r>
            <a:r>
              <a:rPr lang="en-US" sz="1800" dirty="0" smtClean="0"/>
              <a:t>of exposure </a:t>
            </a:r>
            <a:r>
              <a:rPr lang="en-US" sz="1800" dirty="0"/>
              <a:t>which is considered tolerable and justifiable should it be realised</a:t>
            </a:r>
            <a:r>
              <a:rPr lang="en-US" sz="1800" dirty="0" smtClean="0"/>
              <a:t>. In </a:t>
            </a:r>
            <a:r>
              <a:rPr lang="en-US" sz="1800" dirty="0"/>
              <a:t>this sense it is about comparing the cost (financial or otherwise) </a:t>
            </a:r>
            <a:r>
              <a:rPr lang="en-US" sz="1800" dirty="0" smtClean="0"/>
              <a:t>of constraining </a:t>
            </a:r>
            <a:r>
              <a:rPr lang="en-US" sz="1800" dirty="0"/>
              <a:t>the risk with the cost of the exposure should the </a:t>
            </a:r>
            <a:r>
              <a:rPr lang="en-US" sz="1800" dirty="0" smtClean="0"/>
              <a:t>exposure become </a:t>
            </a:r>
            <a:r>
              <a:rPr lang="en-US" sz="1800" dirty="0"/>
              <a:t>a reality and finding an acceptable </a:t>
            </a:r>
            <a:r>
              <a:rPr lang="en-US" sz="1800" dirty="0" smtClean="0"/>
              <a:t>balance;</a:t>
            </a:r>
          </a:p>
          <a:p>
            <a:pPr marL="723900" lvl="1" indent="-342900" algn="just">
              <a:buFont typeface="+mj-lt"/>
              <a:buAutoNum type="alphaLcParenR"/>
            </a:pPr>
            <a:r>
              <a:rPr lang="en-US" sz="1800" dirty="0" smtClean="0"/>
              <a:t>When </a:t>
            </a:r>
            <a:r>
              <a:rPr lang="en-US" sz="1800" dirty="0"/>
              <a:t>considering opportunities the concept embraces consideration </a:t>
            </a:r>
            <a:r>
              <a:rPr lang="en-US" sz="1800" dirty="0" smtClean="0"/>
              <a:t>of how </a:t>
            </a:r>
            <a:r>
              <a:rPr lang="en-US" sz="1800" dirty="0"/>
              <a:t>much one is prepared to actively put at risk in order to obtain </a:t>
            </a:r>
            <a:r>
              <a:rPr lang="en-US" sz="1800" dirty="0" smtClean="0"/>
              <a:t>the benefits </a:t>
            </a:r>
            <a:r>
              <a:rPr lang="en-US" sz="1800" dirty="0"/>
              <a:t>of the opportunity. In this sense it is about comparing the </a:t>
            </a:r>
            <a:r>
              <a:rPr lang="en-US" sz="1800" dirty="0" smtClean="0"/>
              <a:t>value (</a:t>
            </a:r>
            <a:r>
              <a:rPr lang="en-US" sz="1800" dirty="0"/>
              <a:t>financial or otherwise) of potential benefits with the losses which might </a:t>
            </a:r>
            <a:r>
              <a:rPr lang="en-US" sz="1800" dirty="0" smtClean="0"/>
              <a:t>be incurred </a:t>
            </a:r>
            <a:r>
              <a:rPr lang="en-US" sz="1800" dirty="0"/>
              <a:t>(some losses may be incurred with or without realising </a:t>
            </a:r>
            <a:r>
              <a:rPr lang="en-US" sz="1800" dirty="0" smtClean="0"/>
              <a:t>the benefits).</a:t>
            </a:r>
          </a:p>
          <a:p>
            <a:pPr algn="just"/>
            <a:r>
              <a:rPr lang="en-US" sz="1900" dirty="0" smtClean="0"/>
              <a:t>Risk </a:t>
            </a:r>
            <a:r>
              <a:rPr lang="en-US" sz="1900" dirty="0"/>
              <a:t>appetite </a:t>
            </a:r>
            <a:r>
              <a:rPr lang="en-US" sz="1900" dirty="0" smtClean="0"/>
              <a:t>is best expressed </a:t>
            </a:r>
            <a:r>
              <a:rPr lang="en-US" sz="1900" dirty="0"/>
              <a:t>as a series of boundaries</a:t>
            </a:r>
            <a:r>
              <a:rPr lang="en-US" sz="1900" dirty="0" smtClean="0"/>
              <a:t>, appropriately </a:t>
            </a:r>
            <a:r>
              <a:rPr lang="en-US" sz="1900" dirty="0"/>
              <a:t>authorised by management, which give each level of the </a:t>
            </a:r>
            <a:r>
              <a:rPr lang="en-US" sz="1900" dirty="0" smtClean="0"/>
              <a:t>organization clear </a:t>
            </a:r>
            <a:r>
              <a:rPr lang="en-US" sz="1900" dirty="0"/>
              <a:t>guidance on the limits of risk which they can take, whether their consideration </a:t>
            </a:r>
            <a:r>
              <a:rPr lang="en-US" sz="1900" dirty="0" smtClean="0"/>
              <a:t>is of </a:t>
            </a:r>
            <a:r>
              <a:rPr lang="en-US" sz="1900" dirty="0"/>
              <a:t>a threat and the cost of control, or of an opportunity and the costs of trying to </a:t>
            </a:r>
            <a:r>
              <a:rPr lang="en-US" sz="1900" dirty="0" smtClean="0"/>
              <a:t>exploit it.</a:t>
            </a:r>
          </a:p>
          <a:p>
            <a:pPr algn="just"/>
            <a:r>
              <a:rPr lang="en-US" sz="1900" dirty="0" smtClean="0"/>
              <a:t>An </a:t>
            </a:r>
            <a:r>
              <a:rPr lang="en-US" sz="1900" dirty="0"/>
              <a:t>organisation’s risk appetite is not necessarily static; in particular </a:t>
            </a:r>
            <a:r>
              <a:rPr lang="en-US" sz="1900" dirty="0" smtClean="0"/>
              <a:t>the Board </a:t>
            </a:r>
            <a:r>
              <a:rPr lang="en-US" sz="1900" dirty="0"/>
              <a:t>will have freedom to vary the amount of risk which it is prepared to </a:t>
            </a:r>
            <a:r>
              <a:rPr lang="en-US" sz="1900" dirty="0" smtClean="0"/>
              <a:t>take depending </a:t>
            </a:r>
            <a:r>
              <a:rPr lang="en-US" sz="1900" dirty="0"/>
              <a:t>on the circumstances at the time. </a:t>
            </a:r>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24</a:t>
            </a:fld>
            <a:endParaRPr lang="en-US" dirty="0"/>
          </a:p>
        </p:txBody>
      </p:sp>
    </p:spTree>
    <p:extLst>
      <p:ext uri="{BB962C8B-B14F-4D97-AF65-F5344CB8AC3E}">
        <p14:creationId xmlns:p14="http://schemas.microsoft.com/office/powerpoint/2010/main" val="244816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Appetite and Management (Cont.)</a:t>
            </a:r>
            <a:endParaRPr lang="en-US" dirty="0"/>
          </a:p>
        </p:txBody>
      </p:sp>
      <p:sp>
        <p:nvSpPr>
          <p:cNvPr id="3" name="Content Placeholder 2"/>
          <p:cNvSpPr>
            <a:spLocks noGrp="1"/>
          </p:cNvSpPr>
          <p:nvPr>
            <p:ph idx="1"/>
          </p:nvPr>
        </p:nvSpPr>
        <p:spPr/>
        <p:txBody>
          <a:bodyPr/>
          <a:lstStyle/>
          <a:p>
            <a:pPr algn="just"/>
            <a:r>
              <a:rPr lang="en-US" sz="1800" dirty="0"/>
              <a:t>The concept of risk appetite can be further analysed thus:</a:t>
            </a:r>
          </a:p>
          <a:p>
            <a:pPr marL="723900" lvl="1" indent="-342900" algn="just">
              <a:buFont typeface="+mj-lt"/>
              <a:buAutoNum type="arabicPeriod"/>
            </a:pPr>
            <a:r>
              <a:rPr lang="en-US" sz="1800" b="1" dirty="0" smtClean="0"/>
              <a:t>Corporate </a:t>
            </a:r>
            <a:r>
              <a:rPr lang="en-US" sz="1800" b="1" dirty="0"/>
              <a:t>Risk Appetite: </a:t>
            </a:r>
            <a:r>
              <a:rPr lang="en-US" sz="1800" dirty="0"/>
              <a:t>Corporate risk appetite is the overall amount </a:t>
            </a:r>
            <a:r>
              <a:rPr lang="en-US" sz="1800" dirty="0" smtClean="0"/>
              <a:t>of risk </a:t>
            </a:r>
            <a:r>
              <a:rPr lang="en-US" sz="1800" dirty="0"/>
              <a:t>judged appropriate for an organisation to tolerate, agreed at board </a:t>
            </a:r>
            <a:r>
              <a:rPr lang="en-US" sz="1800" dirty="0" smtClean="0"/>
              <a:t>level. </a:t>
            </a:r>
            <a:r>
              <a:rPr lang="en-US" sz="1800" dirty="0"/>
              <a:t>This may not be just one statement: </a:t>
            </a:r>
            <a:r>
              <a:rPr lang="en-US" sz="1800" dirty="0" smtClean="0"/>
              <a:t>for example</a:t>
            </a:r>
            <a:r>
              <a:rPr lang="en-US" sz="1800" dirty="0"/>
              <a:t>, look at 5 key risk areas (policy/guidance risk; people and </a:t>
            </a:r>
            <a:r>
              <a:rPr lang="en-US" sz="1800" dirty="0" smtClean="0"/>
              <a:t>internal systems </a:t>
            </a:r>
            <a:r>
              <a:rPr lang="en-US" sz="1800" dirty="0"/>
              <a:t>risk; propriety, regularity, finance and accountability risk</a:t>
            </a:r>
            <a:r>
              <a:rPr lang="en-US" sz="1800" dirty="0" smtClean="0"/>
              <a:t>; reputation </a:t>
            </a:r>
            <a:r>
              <a:rPr lang="en-US" sz="1800" dirty="0"/>
              <a:t>risk; external risk) and make a statement on risk appetite </a:t>
            </a:r>
            <a:r>
              <a:rPr lang="en-US" sz="1800" dirty="0" smtClean="0"/>
              <a:t>for each</a:t>
            </a:r>
            <a:r>
              <a:rPr lang="en-US" sz="1800" dirty="0"/>
              <a:t>. </a:t>
            </a:r>
            <a:endParaRPr lang="en-US" sz="1800" dirty="0" smtClean="0"/>
          </a:p>
          <a:p>
            <a:pPr marL="723900" lvl="1" indent="-342900" algn="just">
              <a:buFont typeface="+mj-lt"/>
              <a:buAutoNum type="arabicPeriod"/>
            </a:pPr>
            <a:r>
              <a:rPr lang="en-US" sz="1800" dirty="0" smtClean="0"/>
              <a:t>The </a:t>
            </a:r>
            <a:r>
              <a:rPr lang="en-US" sz="1800" dirty="0"/>
              <a:t>Board and senior managers should judge the tolerable range </a:t>
            </a:r>
            <a:r>
              <a:rPr lang="en-US" sz="1800" dirty="0" smtClean="0"/>
              <a:t>of exposure </a:t>
            </a:r>
            <a:r>
              <a:rPr lang="en-US" sz="1800" dirty="0"/>
              <a:t>for the organisation and identify general </a:t>
            </a:r>
            <a:r>
              <a:rPr lang="en-US" sz="1800" dirty="0" smtClean="0"/>
              <a:t>boundaries for unacceptable </a:t>
            </a:r>
            <a:r>
              <a:rPr lang="en-US" sz="1800" dirty="0"/>
              <a:t>risk (or at least for risks that should always be referred </a:t>
            </a:r>
            <a:r>
              <a:rPr lang="en-US" sz="1800" dirty="0" smtClean="0"/>
              <a:t>to/escalated </a:t>
            </a:r>
            <a:r>
              <a:rPr lang="en-US" sz="1800" dirty="0"/>
              <a:t>up to the Board for discussion and decision when they arise</a:t>
            </a:r>
            <a:r>
              <a:rPr lang="en-US" sz="1800" dirty="0" smtClean="0"/>
              <a:t>); </a:t>
            </a:r>
          </a:p>
          <a:p>
            <a:pPr marL="723900" lvl="1" indent="-342900" algn="just">
              <a:buFont typeface="+mj-lt"/>
              <a:buAutoNum type="arabicPeriod"/>
            </a:pPr>
            <a:r>
              <a:rPr lang="en-US" sz="1800" b="1" dirty="0" smtClean="0"/>
              <a:t>Delegated </a:t>
            </a:r>
            <a:r>
              <a:rPr lang="en-US" sz="1800" b="1" dirty="0"/>
              <a:t>Risk Appetite: </a:t>
            </a:r>
            <a:r>
              <a:rPr lang="en-US" sz="1800" dirty="0"/>
              <a:t>The agreed corporate risk appetite can then </a:t>
            </a:r>
            <a:r>
              <a:rPr lang="en-US" sz="1800" dirty="0" smtClean="0"/>
              <a:t>be used </a:t>
            </a:r>
            <a:r>
              <a:rPr lang="en-US" sz="1800" dirty="0"/>
              <a:t>as a starting point for cascading levels of tolerance down </a:t>
            </a:r>
            <a:r>
              <a:rPr lang="en-US" sz="1800" dirty="0" smtClean="0"/>
              <a:t>the organisation</a:t>
            </a:r>
            <a:r>
              <a:rPr lang="en-US" sz="1800" dirty="0"/>
              <a:t>, agreeing risk appetite in different </a:t>
            </a:r>
            <a:r>
              <a:rPr lang="en-US" sz="1800" dirty="0" smtClean="0"/>
              <a:t>levels. </a:t>
            </a:r>
            <a:r>
              <a:rPr lang="en-US" sz="1800" dirty="0"/>
              <a:t>The effect of this is that what </a:t>
            </a:r>
            <a:r>
              <a:rPr lang="en-US" sz="1800" dirty="0" smtClean="0"/>
              <a:t>is considered </a:t>
            </a:r>
            <a:r>
              <a:rPr lang="en-US" sz="1800" dirty="0"/>
              <a:t>a high level of risk at one level will be a lower level of risk to </a:t>
            </a:r>
            <a:r>
              <a:rPr lang="en-US" sz="1800" dirty="0" smtClean="0"/>
              <a:t>a higher </a:t>
            </a:r>
            <a:r>
              <a:rPr lang="en-US" sz="1800" dirty="0"/>
              <a:t>level of management</a:t>
            </a:r>
            <a:r>
              <a:rPr lang="en-US" sz="1800" dirty="0" smtClean="0"/>
              <a:t>.), </a:t>
            </a:r>
            <a:r>
              <a:rPr lang="en-US" sz="1800" dirty="0"/>
              <a:t>and empowers people to innovate within their </a:t>
            </a:r>
            <a:r>
              <a:rPr lang="en-US" sz="1800" dirty="0" smtClean="0"/>
              <a:t>delegations;</a:t>
            </a:r>
          </a:p>
          <a:p>
            <a:pPr marL="723900" lvl="1" indent="-342900" algn="just">
              <a:buFont typeface="+mj-lt"/>
              <a:buAutoNum type="arabicPeriod"/>
            </a:pPr>
            <a:r>
              <a:rPr lang="en-US" sz="1800" dirty="0" smtClean="0"/>
              <a:t>The </a:t>
            </a:r>
            <a:r>
              <a:rPr lang="en-US" sz="1800" dirty="0"/>
              <a:t>level of risk appetite will obviously vary, with a speculative </a:t>
            </a:r>
            <a:r>
              <a:rPr lang="en-US" sz="1800" dirty="0" smtClean="0"/>
              <a:t>project taking </a:t>
            </a:r>
            <a:r>
              <a:rPr lang="en-US" sz="1800" dirty="0" smtClean="0"/>
              <a:t>on </a:t>
            </a:r>
            <a:r>
              <a:rPr lang="en-US" sz="1800" dirty="0"/>
              <a:t>higher levels of risk than </a:t>
            </a:r>
            <a:r>
              <a:rPr lang="en-US" sz="1800" dirty="0" smtClean="0"/>
              <a:t>a normal operation.</a:t>
            </a:r>
            <a:endParaRPr lang="en-US" sz="1800" b="1" dirty="0" smtClean="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25</a:t>
            </a:fld>
            <a:endParaRPr lang="en-US" dirty="0"/>
          </a:p>
        </p:txBody>
      </p:sp>
    </p:spTree>
    <p:extLst>
      <p:ext uri="{BB962C8B-B14F-4D97-AF65-F5344CB8AC3E}">
        <p14:creationId xmlns:p14="http://schemas.microsoft.com/office/powerpoint/2010/main" val="1265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Communicating and Monitoring Risk Appetite</a:t>
            </a:r>
            <a:endParaRPr lang="en-US" dirty="0"/>
          </a:p>
        </p:txBody>
      </p:sp>
      <p:pic>
        <p:nvPicPr>
          <p:cNvPr id="4" name="Content Placeholder 3"/>
          <p:cNvPicPr>
            <a:picLocks noGrp="1" noChangeAspect="1"/>
          </p:cNvPicPr>
          <p:nvPr>
            <p:ph idx="1"/>
          </p:nvPr>
        </p:nvPicPr>
        <p:blipFill>
          <a:blip r:embed="rId2"/>
          <a:stretch>
            <a:fillRect/>
          </a:stretch>
        </p:blipFill>
        <p:spPr>
          <a:xfrm>
            <a:off x="478971" y="1030514"/>
            <a:ext cx="9170913" cy="4397830"/>
          </a:xfrm>
          <a:prstGeom prst="rect">
            <a:avLst/>
          </a:prstGeom>
        </p:spPr>
      </p:pic>
      <p:sp>
        <p:nvSpPr>
          <p:cNvPr id="5" name="TextBox 4"/>
          <p:cNvSpPr txBox="1"/>
          <p:nvPr/>
        </p:nvSpPr>
        <p:spPr>
          <a:xfrm>
            <a:off x="478971" y="6081486"/>
            <a:ext cx="10435772" cy="646331"/>
          </a:xfrm>
          <a:prstGeom prst="rect">
            <a:avLst/>
          </a:prstGeom>
          <a:noFill/>
        </p:spPr>
        <p:txBody>
          <a:bodyPr wrap="square" rtlCol="0">
            <a:spAutoFit/>
          </a:bodyPr>
          <a:lstStyle/>
          <a:p>
            <a:r>
              <a:rPr lang="en-US" dirty="0"/>
              <a:t>To determine risk appetite, management, with board </a:t>
            </a:r>
            <a:r>
              <a:rPr lang="en-US" dirty="0" smtClean="0"/>
              <a:t>review and </a:t>
            </a:r>
            <a:r>
              <a:rPr lang="en-US" dirty="0"/>
              <a:t>concurrence, should take three steps</a:t>
            </a:r>
            <a:r>
              <a:rPr lang="en-US" dirty="0" smtClean="0"/>
              <a:t>: </a:t>
            </a:r>
            <a:r>
              <a:rPr lang="en-US" b="1" dirty="0" smtClean="0"/>
              <a:t>1</a:t>
            </a:r>
            <a:r>
              <a:rPr lang="en-US" b="1" dirty="0"/>
              <a:t>. </a:t>
            </a:r>
            <a:r>
              <a:rPr lang="en-US" dirty="0"/>
              <a:t>Develop risk </a:t>
            </a:r>
            <a:r>
              <a:rPr lang="en-US" dirty="0" smtClean="0"/>
              <a:t>appetite; </a:t>
            </a:r>
            <a:r>
              <a:rPr lang="en-US" b="1" dirty="0" smtClean="0"/>
              <a:t>2</a:t>
            </a:r>
            <a:r>
              <a:rPr lang="en-US" b="1" dirty="0"/>
              <a:t>. </a:t>
            </a:r>
            <a:r>
              <a:rPr lang="en-US" dirty="0"/>
              <a:t>Communicate risk </a:t>
            </a:r>
            <a:r>
              <a:rPr lang="en-US" dirty="0" smtClean="0"/>
              <a:t>appetite; and </a:t>
            </a:r>
            <a:r>
              <a:rPr lang="en-US" b="1" dirty="0" smtClean="0"/>
              <a:t>3</a:t>
            </a:r>
            <a:r>
              <a:rPr lang="en-US" b="1" dirty="0"/>
              <a:t>. </a:t>
            </a:r>
            <a:r>
              <a:rPr lang="en-US" dirty="0"/>
              <a:t>Monitor and update risk appetite</a:t>
            </a:r>
          </a:p>
        </p:txBody>
      </p:sp>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26</a:t>
            </a:fld>
            <a:endParaRPr lang="en-US" dirty="0"/>
          </a:p>
        </p:txBody>
      </p:sp>
    </p:spTree>
    <p:extLst>
      <p:ext uri="{BB962C8B-B14F-4D97-AF65-F5344CB8AC3E}">
        <p14:creationId xmlns:p14="http://schemas.microsoft.com/office/powerpoint/2010/main" val="369577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Communicating and Monitoring Risk Appetite</a:t>
            </a:r>
          </a:p>
        </p:txBody>
      </p:sp>
      <p:sp>
        <p:nvSpPr>
          <p:cNvPr id="3" name="Content Placeholder 2"/>
          <p:cNvSpPr>
            <a:spLocks noGrp="1"/>
          </p:cNvSpPr>
          <p:nvPr>
            <p:ph idx="1"/>
          </p:nvPr>
        </p:nvSpPr>
        <p:spPr/>
        <p:txBody>
          <a:bodyPr/>
          <a:lstStyle/>
          <a:p>
            <a:pPr marL="0" indent="0" algn="just">
              <a:buNone/>
            </a:pPr>
            <a:r>
              <a:rPr lang="en-US" sz="2000" b="1" dirty="0"/>
              <a:t>Develop Risk Appetite</a:t>
            </a:r>
          </a:p>
          <a:p>
            <a:pPr algn="just"/>
            <a:r>
              <a:rPr lang="en-US" sz="2000" dirty="0"/>
              <a:t>Developing risk appetite does not mean the </a:t>
            </a:r>
            <a:r>
              <a:rPr lang="en-US" sz="2000" dirty="0" smtClean="0"/>
              <a:t>organization shuns </a:t>
            </a:r>
            <a:r>
              <a:rPr lang="en-US" sz="2000" dirty="0"/>
              <a:t>risk as part of its strategic initiatives. </a:t>
            </a:r>
            <a:endParaRPr lang="en-US" sz="2000" dirty="0" smtClean="0"/>
          </a:p>
          <a:p>
            <a:pPr algn="just"/>
            <a:r>
              <a:rPr lang="en-US" sz="2000" dirty="0" smtClean="0"/>
              <a:t>Just </a:t>
            </a:r>
            <a:r>
              <a:rPr lang="en-US" sz="2000" dirty="0"/>
              <a:t>as organizations set different objectives, </a:t>
            </a:r>
            <a:r>
              <a:rPr lang="en-US" sz="2000" dirty="0" smtClean="0"/>
              <a:t>they will </a:t>
            </a:r>
            <a:r>
              <a:rPr lang="en-US" sz="2000" dirty="0"/>
              <a:t>develop different risk appetites</a:t>
            </a:r>
            <a:r>
              <a:rPr lang="en-US" sz="2000" dirty="0" smtClean="0"/>
              <a:t>.</a:t>
            </a:r>
          </a:p>
          <a:p>
            <a:pPr algn="just"/>
            <a:r>
              <a:rPr lang="en-US" sz="2000" dirty="0" smtClean="0"/>
              <a:t>There </a:t>
            </a:r>
            <a:r>
              <a:rPr lang="en-US" sz="2000" dirty="0"/>
              <a:t>is no </a:t>
            </a:r>
            <a:r>
              <a:rPr lang="en-US" sz="2000" dirty="0" smtClean="0"/>
              <a:t>standard or </a:t>
            </a:r>
            <a:r>
              <a:rPr lang="en-US" sz="2000" dirty="0"/>
              <a:t>universal risk appetite statement that applies to </a:t>
            </a:r>
            <a:r>
              <a:rPr lang="en-US" sz="2000" dirty="0" smtClean="0"/>
              <a:t>all organizations</a:t>
            </a:r>
            <a:r>
              <a:rPr lang="en-US" sz="2000" dirty="0"/>
              <a:t>, nor is there a “right” risk appetite. </a:t>
            </a:r>
            <a:endParaRPr lang="en-US" sz="2000" dirty="0" smtClean="0"/>
          </a:p>
          <a:p>
            <a:pPr algn="just"/>
            <a:r>
              <a:rPr lang="en-US" sz="2000" dirty="0" smtClean="0"/>
              <a:t>Management </a:t>
            </a:r>
            <a:r>
              <a:rPr lang="en-US" sz="2000" dirty="0"/>
              <a:t>and the board must make choices in </a:t>
            </a:r>
            <a:r>
              <a:rPr lang="en-US" sz="2000" dirty="0" smtClean="0"/>
              <a:t>setting risk </a:t>
            </a:r>
            <a:r>
              <a:rPr lang="en-US" sz="2000" dirty="0"/>
              <a:t>appetite, understanding the trade-offs involved in </a:t>
            </a:r>
            <a:r>
              <a:rPr lang="en-US" sz="2000" dirty="0" smtClean="0"/>
              <a:t>having higher </a:t>
            </a:r>
            <a:r>
              <a:rPr lang="en-US" sz="2000" dirty="0"/>
              <a:t>or lower risk appetites.</a:t>
            </a:r>
          </a:p>
          <a:p>
            <a:pPr marL="0" indent="0" algn="just">
              <a:buNone/>
            </a:pPr>
            <a:r>
              <a:rPr lang="en-US" sz="2000" b="1" dirty="0"/>
              <a:t>Communicate Risk Appetite</a:t>
            </a:r>
          </a:p>
          <a:p>
            <a:pPr algn="just"/>
            <a:r>
              <a:rPr lang="en-US" sz="2000" dirty="0"/>
              <a:t>Several common approaches are used to </a:t>
            </a:r>
            <a:r>
              <a:rPr lang="en-US" sz="2000" dirty="0" smtClean="0"/>
              <a:t>communicate risk </a:t>
            </a:r>
            <a:r>
              <a:rPr lang="en-US" sz="2000" dirty="0"/>
              <a:t>appetite</a:t>
            </a:r>
            <a:r>
              <a:rPr lang="en-US" sz="2000" dirty="0" smtClean="0"/>
              <a:t>.</a:t>
            </a:r>
          </a:p>
          <a:p>
            <a:pPr algn="just"/>
            <a:r>
              <a:rPr lang="en-US" sz="2000" dirty="0" smtClean="0"/>
              <a:t>The </a:t>
            </a:r>
            <a:r>
              <a:rPr lang="en-US" sz="2000" dirty="0"/>
              <a:t>first is to create an overall risk </a:t>
            </a:r>
            <a:r>
              <a:rPr lang="en-US" sz="2000" dirty="0" smtClean="0"/>
              <a:t>appetite statement </a:t>
            </a:r>
            <a:r>
              <a:rPr lang="en-US" sz="2000" dirty="0"/>
              <a:t>that is broad enough yet descriptive </a:t>
            </a:r>
            <a:r>
              <a:rPr lang="en-US" sz="2000" dirty="0" smtClean="0"/>
              <a:t>enough for </a:t>
            </a:r>
            <a:r>
              <a:rPr lang="en-US" sz="2000" dirty="0"/>
              <a:t>organizational units to manage their risks </a:t>
            </a:r>
            <a:r>
              <a:rPr lang="en-US" sz="2000" dirty="0" smtClean="0"/>
              <a:t>consistently within </a:t>
            </a:r>
            <a:r>
              <a:rPr lang="en-US" sz="2000" dirty="0"/>
              <a:t>it</a:t>
            </a:r>
            <a:r>
              <a:rPr lang="en-US" sz="2000" dirty="0" smtClean="0"/>
              <a:t>.</a:t>
            </a:r>
          </a:p>
          <a:p>
            <a:pPr algn="just"/>
            <a:r>
              <a:rPr lang="en-US" sz="2000" dirty="0" smtClean="0"/>
              <a:t>The </a:t>
            </a:r>
            <a:r>
              <a:rPr lang="en-US" sz="2000" dirty="0"/>
              <a:t>second is to communicate risk appetite </a:t>
            </a:r>
            <a:r>
              <a:rPr lang="en-US" sz="2000" dirty="0" smtClean="0"/>
              <a:t>for each </a:t>
            </a:r>
            <a:r>
              <a:rPr lang="en-US" sz="2000" dirty="0"/>
              <a:t>major class of organizational objectives. </a:t>
            </a:r>
            <a:endParaRPr lang="en-US" sz="2000" dirty="0" smtClean="0"/>
          </a:p>
          <a:p>
            <a:pPr algn="just"/>
            <a:r>
              <a:rPr lang="en-US" sz="2000" dirty="0" smtClean="0"/>
              <a:t>The </a:t>
            </a:r>
            <a:r>
              <a:rPr lang="en-US" sz="2000" dirty="0"/>
              <a:t>third is </a:t>
            </a:r>
            <a:r>
              <a:rPr lang="en-US" sz="2000" dirty="0" smtClean="0"/>
              <a:t>to communicate </a:t>
            </a:r>
            <a:r>
              <a:rPr lang="en-US" sz="2000" dirty="0"/>
              <a:t>risk appetite for different categories of risk.</a:t>
            </a:r>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27</a:t>
            </a:fld>
            <a:endParaRPr lang="en-US" dirty="0"/>
          </a:p>
        </p:txBody>
      </p:sp>
    </p:spTree>
    <p:extLst>
      <p:ext uri="{BB962C8B-B14F-4D97-AF65-F5344CB8AC3E}">
        <p14:creationId xmlns:p14="http://schemas.microsoft.com/office/powerpoint/2010/main" val="9201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Communicating and Monitoring Risk Appetite</a:t>
            </a:r>
          </a:p>
        </p:txBody>
      </p:sp>
      <p:sp>
        <p:nvSpPr>
          <p:cNvPr id="3" name="Content Placeholder 2"/>
          <p:cNvSpPr>
            <a:spLocks noGrp="1"/>
          </p:cNvSpPr>
          <p:nvPr>
            <p:ph idx="1"/>
          </p:nvPr>
        </p:nvSpPr>
        <p:spPr/>
        <p:txBody>
          <a:bodyPr/>
          <a:lstStyle/>
          <a:p>
            <a:pPr marL="0" indent="0">
              <a:buNone/>
            </a:pPr>
            <a:r>
              <a:rPr lang="en-US" b="1" dirty="0"/>
              <a:t>Monitor and Update Risk Appetite</a:t>
            </a:r>
          </a:p>
          <a:p>
            <a:pPr algn="just"/>
            <a:r>
              <a:rPr lang="en-US" dirty="0"/>
              <a:t>Once risk appetite is communicated, management, </a:t>
            </a:r>
            <a:r>
              <a:rPr lang="en-US" dirty="0" smtClean="0"/>
              <a:t>with board </a:t>
            </a:r>
            <a:r>
              <a:rPr lang="en-US" dirty="0"/>
              <a:t>support, needs to revisit and reinforce it</a:t>
            </a:r>
            <a:r>
              <a:rPr lang="en-US" dirty="0" smtClean="0"/>
              <a:t>.</a:t>
            </a:r>
          </a:p>
          <a:p>
            <a:pPr algn="just"/>
            <a:r>
              <a:rPr lang="en-US" dirty="0" smtClean="0"/>
              <a:t>Risk appetite </a:t>
            </a:r>
            <a:r>
              <a:rPr lang="en-US" dirty="0"/>
              <a:t>cannot be set once and then left alone</a:t>
            </a:r>
            <a:r>
              <a:rPr lang="en-US" dirty="0" smtClean="0"/>
              <a:t>. It </a:t>
            </a:r>
            <a:r>
              <a:rPr lang="en-US" dirty="0"/>
              <a:t>should be reviewed in relation to how the </a:t>
            </a:r>
            <a:r>
              <a:rPr lang="en-US" dirty="0" smtClean="0"/>
              <a:t>organization operates</a:t>
            </a:r>
            <a:r>
              <a:rPr lang="en-US" dirty="0"/>
              <a:t>, especially if the entity’s business model changes.</a:t>
            </a:r>
          </a:p>
          <a:p>
            <a:pPr algn="just"/>
            <a:r>
              <a:rPr lang="en-US" dirty="0"/>
              <a:t>Management should monitor activities for consistency </a:t>
            </a:r>
            <a:r>
              <a:rPr lang="en-US" dirty="0" smtClean="0"/>
              <a:t>with risk </a:t>
            </a:r>
            <a:r>
              <a:rPr lang="en-US" dirty="0"/>
              <a:t>appetite through a combination of ongoing </a:t>
            </a:r>
            <a:r>
              <a:rPr lang="en-US" dirty="0" smtClean="0"/>
              <a:t>monitoring and </a:t>
            </a:r>
            <a:r>
              <a:rPr lang="en-US" dirty="0"/>
              <a:t>separate evaluations. </a:t>
            </a:r>
            <a:endParaRPr lang="en-US" dirty="0" smtClean="0"/>
          </a:p>
          <a:p>
            <a:pPr algn="just"/>
            <a:r>
              <a:rPr lang="en-US" dirty="0" smtClean="0"/>
              <a:t>Internal </a:t>
            </a:r>
            <a:r>
              <a:rPr lang="en-US" dirty="0"/>
              <a:t>auditing can </a:t>
            </a:r>
            <a:r>
              <a:rPr lang="en-US" dirty="0" smtClean="0"/>
              <a:t>support management </a:t>
            </a:r>
            <a:r>
              <a:rPr lang="en-US" dirty="0"/>
              <a:t>in </a:t>
            </a:r>
            <a:r>
              <a:rPr lang="en-US" dirty="0" smtClean="0"/>
              <a:t>the </a:t>
            </a:r>
            <a:r>
              <a:rPr lang="en-US" dirty="0"/>
              <a:t>monitoring. </a:t>
            </a:r>
            <a:endParaRPr lang="en-US" dirty="0" smtClean="0"/>
          </a:p>
          <a:p>
            <a:pPr algn="just"/>
            <a:r>
              <a:rPr lang="en-US" dirty="0" smtClean="0"/>
              <a:t>In monitoring </a:t>
            </a:r>
            <a:r>
              <a:rPr lang="en-US" dirty="0"/>
              <a:t>risk appetite, </a:t>
            </a:r>
            <a:r>
              <a:rPr lang="en-US" dirty="0" smtClean="0"/>
              <a:t>organisations should </a:t>
            </a:r>
            <a:r>
              <a:rPr lang="en-US" dirty="0"/>
              <a:t>focus on creating </a:t>
            </a:r>
            <a:r>
              <a:rPr lang="en-US" dirty="0" smtClean="0"/>
              <a:t>a culture </a:t>
            </a:r>
            <a:r>
              <a:rPr lang="en-US" dirty="0"/>
              <a:t>that is risk-aware and that has organizational </a:t>
            </a:r>
            <a:r>
              <a:rPr lang="en-US" dirty="0" smtClean="0"/>
              <a:t>goals consistent </a:t>
            </a:r>
            <a:r>
              <a:rPr lang="en-US" dirty="0"/>
              <a:t>with the board’s.</a:t>
            </a:r>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28</a:t>
            </a:fld>
            <a:endParaRPr lang="en-US" dirty="0"/>
          </a:p>
        </p:txBody>
      </p:sp>
    </p:spTree>
    <p:extLst>
      <p:ext uri="{BB962C8B-B14F-4D97-AF65-F5344CB8AC3E}">
        <p14:creationId xmlns:p14="http://schemas.microsoft.com/office/powerpoint/2010/main" val="26008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Inter-relationship of Strategy, Management Decisions and Risk Appetite</a:t>
            </a:r>
            <a:endParaRPr lang="en-US" sz="2000" dirty="0"/>
          </a:p>
        </p:txBody>
      </p:sp>
      <p:pic>
        <p:nvPicPr>
          <p:cNvPr id="4" name="Content Placeholder 3"/>
          <p:cNvPicPr>
            <a:picLocks noGrp="1" noChangeAspect="1"/>
          </p:cNvPicPr>
          <p:nvPr>
            <p:ph idx="1"/>
          </p:nvPr>
        </p:nvPicPr>
        <p:blipFill>
          <a:blip r:embed="rId2"/>
          <a:stretch>
            <a:fillRect/>
          </a:stretch>
        </p:blipFill>
        <p:spPr>
          <a:xfrm>
            <a:off x="348343" y="943428"/>
            <a:ext cx="10682514" cy="5471885"/>
          </a:xfrm>
          <a:prstGeom prst="rect">
            <a:avLst/>
          </a:prstGeom>
        </p:spPr>
      </p:pic>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29</a:t>
            </a:fld>
            <a:endParaRPr lang="en-US" dirty="0"/>
          </a:p>
        </p:txBody>
      </p:sp>
    </p:spTree>
    <p:extLst>
      <p:ext uri="{BB962C8B-B14F-4D97-AF65-F5344CB8AC3E}">
        <p14:creationId xmlns:p14="http://schemas.microsoft.com/office/powerpoint/2010/main" val="9703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Risk management is critical to the success of corporations. Strategy &amp; risk are inseparable. </a:t>
            </a:r>
          </a:p>
          <a:p>
            <a:r>
              <a:rPr lang="en-US" dirty="0" smtClean="0"/>
              <a:t>Strategy is about survival, growth, &amp; competitive advantage, however companies will fail if they do not manage risk</a:t>
            </a:r>
          </a:p>
          <a:p>
            <a:r>
              <a:rPr lang="en-US" dirty="0" smtClean="0"/>
              <a:t>In the main strategy is about managing risk to be able to exploit opportunities fully. </a:t>
            </a:r>
          </a:p>
          <a:p>
            <a:r>
              <a:rPr lang="en-US" dirty="0" smtClean="0"/>
              <a:t>So strategy &amp; risk are the core content of directors functions/responsibilities  </a:t>
            </a:r>
          </a:p>
          <a:p>
            <a:r>
              <a:rPr lang="en-US" dirty="0" smtClean="0"/>
              <a:t>Boards being responsible for the oversight of corporations are expected to annually report to shareholders major risks the company faces</a:t>
            </a:r>
          </a:p>
          <a:p>
            <a:r>
              <a:rPr lang="en-US" dirty="0" smtClean="0"/>
              <a:t>They are expected to articulate measures put in place to mitigate &amp; manage identified risks</a:t>
            </a:r>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3</a:t>
            </a:fld>
            <a:endParaRPr lang="en-US" dirty="0"/>
          </a:p>
        </p:txBody>
      </p:sp>
    </p:spTree>
    <p:extLst>
      <p:ext uri="{BB962C8B-B14F-4D97-AF65-F5344CB8AC3E}">
        <p14:creationId xmlns:p14="http://schemas.microsoft.com/office/powerpoint/2010/main" val="3383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0" y="828344"/>
            <a:ext cx="12192000" cy="5769009"/>
          </a:xfrm>
        </p:spPr>
        <p:txBody>
          <a:bodyPr/>
          <a:lstStyle/>
          <a:p>
            <a:pPr algn="just"/>
            <a:r>
              <a:rPr lang="en-US" sz="2200" b="1" dirty="0"/>
              <a:t>John </a:t>
            </a:r>
            <a:r>
              <a:rPr lang="en-US" sz="2200" b="1" dirty="0" smtClean="0"/>
              <a:t>Harvie (</a:t>
            </a:r>
            <a:r>
              <a:rPr lang="en-US" sz="2200" dirty="0" smtClean="0"/>
              <a:t>Director, </a:t>
            </a:r>
            <a:r>
              <a:rPr lang="en-US" sz="2200" dirty="0"/>
              <a:t>Protiviti Insurance and </a:t>
            </a:r>
            <a:r>
              <a:rPr lang="en-US" sz="2200" dirty="0" smtClean="0"/>
              <a:t>Business) quoted by the </a:t>
            </a:r>
            <a:r>
              <a:rPr lang="en-US" sz="2200" b="1" dirty="0" smtClean="0"/>
              <a:t>Institute of Risk Management </a:t>
            </a:r>
            <a:r>
              <a:rPr lang="en-US" sz="2200" dirty="0" smtClean="0"/>
              <a:t>says “Culture </a:t>
            </a:r>
            <a:r>
              <a:rPr lang="en-US" sz="2200" dirty="0"/>
              <a:t>is an environment</a:t>
            </a:r>
            <a:r>
              <a:rPr lang="en-US" sz="2200" dirty="0" smtClean="0"/>
              <a:t>, a </a:t>
            </a:r>
            <a:r>
              <a:rPr lang="en-US" sz="2200" dirty="0"/>
              <a:t>petri dish in which </a:t>
            </a:r>
            <a:r>
              <a:rPr lang="en-US" sz="2200" dirty="0" smtClean="0"/>
              <a:t>certain behaviours </a:t>
            </a:r>
            <a:r>
              <a:rPr lang="en-US" sz="2200" dirty="0"/>
              <a:t>and </a:t>
            </a:r>
            <a:r>
              <a:rPr lang="en-US" sz="2200" dirty="0" smtClean="0"/>
              <a:t>characteristics are </a:t>
            </a:r>
            <a:r>
              <a:rPr lang="en-US" sz="2200" dirty="0"/>
              <a:t>allowed to flourish or not</a:t>
            </a:r>
            <a:r>
              <a:rPr lang="en-US" sz="2200" dirty="0" smtClean="0"/>
              <a:t>.”</a:t>
            </a:r>
          </a:p>
          <a:p>
            <a:pPr algn="just"/>
            <a:r>
              <a:rPr lang="en-US" sz="2200" dirty="0"/>
              <a:t>Determining risk appetite is an element of good </a:t>
            </a:r>
            <a:r>
              <a:rPr lang="en-US" sz="2200" dirty="0" smtClean="0"/>
              <a:t>governance that </a:t>
            </a:r>
            <a:r>
              <a:rPr lang="en-US" sz="2200" dirty="0"/>
              <a:t>managements and boards owe to stakeholders</a:t>
            </a:r>
            <a:r>
              <a:rPr lang="en-US" sz="2200" dirty="0" smtClean="0"/>
              <a:t>.</a:t>
            </a:r>
          </a:p>
          <a:p>
            <a:pPr algn="just"/>
            <a:r>
              <a:rPr lang="en-US" sz="2200" dirty="0"/>
              <a:t>Risk appetite should be descriptive enough to guide </a:t>
            </a:r>
            <a:r>
              <a:rPr lang="en-US" sz="2200" dirty="0" smtClean="0"/>
              <a:t>actions across </a:t>
            </a:r>
            <a:r>
              <a:rPr lang="en-US" sz="2200" dirty="0"/>
              <a:t>the organization. Management and the board </a:t>
            </a:r>
            <a:r>
              <a:rPr lang="en-US" sz="2200" dirty="0" smtClean="0"/>
              <a:t>should determine </a:t>
            </a:r>
            <a:r>
              <a:rPr lang="en-US" sz="2200" dirty="0"/>
              <a:t>whether compensation incentives are aligned </a:t>
            </a:r>
            <a:r>
              <a:rPr lang="en-US" sz="2200" dirty="0" smtClean="0"/>
              <a:t>with risk </a:t>
            </a:r>
            <a:r>
              <a:rPr lang="en-US" sz="2200" dirty="0"/>
              <a:t>appetite, not only for top management but </a:t>
            </a:r>
            <a:r>
              <a:rPr lang="en-US" sz="2200" dirty="0" smtClean="0"/>
              <a:t>throughout the </a:t>
            </a:r>
            <a:r>
              <a:rPr lang="en-US" sz="2200" dirty="0"/>
              <a:t>organization</a:t>
            </a:r>
            <a:r>
              <a:rPr lang="en-US" sz="2200" dirty="0" smtClean="0"/>
              <a:t>.</a:t>
            </a:r>
          </a:p>
          <a:p>
            <a:pPr algn="just"/>
            <a:r>
              <a:rPr lang="en-US" sz="2200" dirty="0"/>
              <a:t>The board </a:t>
            </a:r>
            <a:r>
              <a:rPr lang="en-US" sz="2200" dirty="0" smtClean="0"/>
              <a:t>should set</a:t>
            </a:r>
            <a:r>
              <a:rPr lang="en-US" sz="2200" dirty="0"/>
              <a:t>, communicate and enforce a risk culture that consistently influences, directs and aligns with the strategy and objectives of the business and thereby supports the embedding of its risk management frameworks and processes</a:t>
            </a:r>
            <a:r>
              <a:rPr lang="en-US" sz="2200" dirty="0" smtClean="0"/>
              <a:t>.</a:t>
            </a:r>
          </a:p>
          <a:p>
            <a:pPr algn="just"/>
            <a:r>
              <a:rPr lang="en-US" sz="2200" dirty="0"/>
              <a:t>Risk Appetite is a fundamental component of an </a:t>
            </a:r>
            <a:r>
              <a:rPr lang="en-US" sz="2200" dirty="0" smtClean="0"/>
              <a:t>ERM Framework</a:t>
            </a:r>
          </a:p>
          <a:p>
            <a:pPr algn="just"/>
            <a:r>
              <a:rPr lang="en-US" sz="2200" dirty="0" smtClean="0"/>
              <a:t>If companies are to flourish developing &amp; maintaining a conducive risk appetite culture is critical</a:t>
            </a:r>
            <a:endParaRPr lang="en-US" sz="2200" dirty="0"/>
          </a:p>
          <a:p>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30</a:t>
            </a:fld>
            <a:endParaRPr lang="en-US" dirty="0"/>
          </a:p>
        </p:txBody>
      </p:sp>
    </p:spTree>
    <p:extLst>
      <p:ext uri="{BB962C8B-B14F-4D97-AF65-F5344CB8AC3E}">
        <p14:creationId xmlns:p14="http://schemas.microsoft.com/office/powerpoint/2010/main" val="125412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smtClean="0"/>
              <a:t>Q &amp; A</a:t>
            </a:r>
            <a:endParaRPr lang="en-GB" sz="36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7988" y="857251"/>
            <a:ext cx="859155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31</a:t>
            </a:fld>
            <a:endParaRPr lang="en-US" dirty="0"/>
          </a:p>
        </p:txBody>
      </p:sp>
    </p:spTree>
    <p:extLst>
      <p:ext uri="{BB962C8B-B14F-4D97-AF65-F5344CB8AC3E}">
        <p14:creationId xmlns:p14="http://schemas.microsoft.com/office/powerpoint/2010/main" val="142548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Definitions of Key Terms </a:t>
            </a:r>
            <a:endParaRPr lang="en-US" sz="2400" dirty="0"/>
          </a:p>
        </p:txBody>
      </p:sp>
      <p:sp>
        <p:nvSpPr>
          <p:cNvPr id="3" name="Content Placeholder 2"/>
          <p:cNvSpPr>
            <a:spLocks noGrp="1"/>
          </p:cNvSpPr>
          <p:nvPr>
            <p:ph idx="1"/>
          </p:nvPr>
        </p:nvSpPr>
        <p:spPr>
          <a:xfrm>
            <a:off x="205318" y="798286"/>
            <a:ext cx="11772900" cy="5799067"/>
          </a:xfrm>
        </p:spPr>
        <p:txBody>
          <a:bodyPr/>
          <a:lstStyle/>
          <a:p>
            <a:pPr algn="just">
              <a:spcBef>
                <a:spcPts val="0"/>
              </a:spcBef>
              <a:spcAft>
                <a:spcPts val="300"/>
              </a:spcAft>
            </a:pPr>
            <a:r>
              <a:rPr lang="en-US" dirty="0" smtClean="0"/>
              <a:t>According to Peter Moles, risk can be defined </a:t>
            </a:r>
            <a:r>
              <a:rPr lang="en-US" dirty="0"/>
              <a:t>as </a:t>
            </a:r>
            <a:r>
              <a:rPr lang="en-US" dirty="0" smtClean="0"/>
              <a:t>“the </a:t>
            </a:r>
            <a:r>
              <a:rPr lang="en-US" dirty="0"/>
              <a:t>chance (or probability) of a deviation from an anticipated </a:t>
            </a:r>
            <a:r>
              <a:rPr lang="en-US" dirty="0" smtClean="0"/>
              <a:t>outcome”.</a:t>
            </a:r>
          </a:p>
          <a:p>
            <a:pPr algn="just">
              <a:spcBef>
                <a:spcPts val="0"/>
              </a:spcBef>
              <a:spcAft>
                <a:spcPts val="300"/>
              </a:spcAft>
            </a:pPr>
            <a:r>
              <a:rPr lang="en-US" dirty="0"/>
              <a:t>There are several definitions of risk. Most definitions only focus on the downside of risk</a:t>
            </a:r>
            <a:r>
              <a:rPr lang="en-US" dirty="0" smtClean="0"/>
              <a:t>.</a:t>
            </a:r>
          </a:p>
          <a:p>
            <a:pPr algn="just">
              <a:spcBef>
                <a:spcPts val="0"/>
              </a:spcBef>
              <a:spcAft>
                <a:spcPts val="300"/>
              </a:spcAft>
            </a:pPr>
            <a:r>
              <a:rPr lang="en-US" dirty="0" smtClean="0"/>
              <a:t>Risk appetite is “the amount of risk, on a broad level, that an organisation is willing to take on, in pursuit of value. Or, in other words, the total impact of risk an organisation is prepared to accept in the pursuit of its strategic objectives. (KPMG Australia,2008).</a:t>
            </a:r>
            <a:endParaRPr lang="en-US" b="1" dirty="0" smtClean="0"/>
          </a:p>
          <a:p>
            <a:pPr algn="just">
              <a:spcBef>
                <a:spcPts val="0"/>
              </a:spcBef>
              <a:spcAft>
                <a:spcPts val="300"/>
              </a:spcAft>
            </a:pPr>
            <a:r>
              <a:rPr lang="en-US" dirty="0" smtClean="0"/>
              <a:t>An organization’s risk appetite captures the organizational philosophy desired by the board for managing and taking risks.</a:t>
            </a:r>
          </a:p>
          <a:p>
            <a:pPr algn="just">
              <a:spcBef>
                <a:spcPts val="0"/>
              </a:spcBef>
              <a:spcAft>
                <a:spcPts val="300"/>
              </a:spcAft>
            </a:pPr>
            <a:r>
              <a:rPr lang="en-US" dirty="0" smtClean="0"/>
              <a:t>Ideally, this should help to frame </a:t>
            </a:r>
            <a:r>
              <a:rPr lang="en-US" dirty="0"/>
              <a:t>and define the organization’s expected risk culture and guide overall resource allocation</a:t>
            </a:r>
            <a:r>
              <a:rPr lang="en-US" dirty="0" smtClean="0"/>
              <a:t>.</a:t>
            </a:r>
            <a:endParaRPr lang="en-US" dirty="0"/>
          </a:p>
          <a:p>
            <a:pPr algn="just">
              <a:spcBef>
                <a:spcPts val="0"/>
              </a:spcBef>
              <a:spcAft>
                <a:spcPts val="300"/>
              </a:spcAft>
            </a:pPr>
            <a:r>
              <a:rPr lang="en-US" dirty="0" smtClean="0"/>
              <a:t>It may be instructive to conceptualize a Risk Appetite Cycle.</a:t>
            </a:r>
            <a:endParaRPr lang="en-US" dirty="0"/>
          </a:p>
          <a:p>
            <a:pPr algn="just">
              <a:spcBef>
                <a:spcPts val="0"/>
              </a:spcBef>
              <a:spcAft>
                <a:spcPts val="300"/>
              </a:spcAft>
            </a:pPr>
            <a:endParaRPr lang="en-US" dirty="0" smtClean="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4</a:t>
            </a:fld>
            <a:endParaRPr lang="en-US" dirty="0"/>
          </a:p>
        </p:txBody>
      </p:sp>
    </p:spTree>
    <p:extLst>
      <p:ext uri="{BB962C8B-B14F-4D97-AF65-F5344CB8AC3E}">
        <p14:creationId xmlns:p14="http://schemas.microsoft.com/office/powerpoint/2010/main" val="288360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Appetite Cycle </a:t>
            </a:r>
            <a:endParaRPr lang="en-US" dirty="0"/>
          </a:p>
        </p:txBody>
      </p:sp>
      <p:pic>
        <p:nvPicPr>
          <p:cNvPr id="4" name="Content Placeholder 3"/>
          <p:cNvPicPr>
            <a:picLocks noGrp="1" noChangeAspect="1"/>
          </p:cNvPicPr>
          <p:nvPr>
            <p:ph idx="1"/>
          </p:nvPr>
        </p:nvPicPr>
        <p:blipFill>
          <a:blip r:embed="rId2"/>
          <a:stretch>
            <a:fillRect/>
          </a:stretch>
        </p:blipFill>
        <p:spPr>
          <a:xfrm>
            <a:off x="533400" y="886853"/>
            <a:ext cx="8550339" cy="5234546"/>
          </a:xfrm>
          <a:prstGeom prst="rect">
            <a:avLst/>
          </a:prstGeom>
        </p:spPr>
      </p:pic>
      <p:sp>
        <p:nvSpPr>
          <p:cNvPr id="5" name="TextBox 4"/>
          <p:cNvSpPr txBox="1"/>
          <p:nvPr/>
        </p:nvSpPr>
        <p:spPr>
          <a:xfrm>
            <a:off x="431800" y="6121399"/>
            <a:ext cx="6883400" cy="369332"/>
          </a:xfrm>
          <a:prstGeom prst="rect">
            <a:avLst/>
          </a:prstGeom>
          <a:noFill/>
        </p:spPr>
        <p:txBody>
          <a:bodyPr wrap="square" rtlCol="0">
            <a:spAutoFit/>
          </a:bodyPr>
          <a:lstStyle/>
          <a:p>
            <a:r>
              <a:rPr lang="en-US" dirty="0" smtClean="0"/>
              <a:t>Source: Institute of Actuaries of Australia</a:t>
            </a:r>
            <a:endParaRPr lang="en-US" dirty="0"/>
          </a:p>
        </p:txBody>
      </p:sp>
      <p:sp>
        <p:nvSpPr>
          <p:cNvPr id="3" name="Rectangle 2"/>
          <p:cNvSpPr/>
          <p:nvPr/>
        </p:nvSpPr>
        <p:spPr>
          <a:xfrm>
            <a:off x="540913" y="901521"/>
            <a:ext cx="1429555" cy="220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72355" y="1039433"/>
            <a:ext cx="283335" cy="213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pPr>
              <a:defRPr/>
            </a:pPr>
            <a:fld id="{4D80FFDC-B33D-4EC8-95C4-A38D4C6F979F}" type="slidenum">
              <a:rPr lang="en-US" smtClean="0"/>
              <a:pPr>
                <a:defRPr/>
              </a:pPr>
              <a:t>5</a:t>
            </a:fld>
            <a:endParaRPr lang="en-US" dirty="0"/>
          </a:p>
        </p:txBody>
      </p:sp>
    </p:spTree>
    <p:extLst>
      <p:ext uri="{BB962C8B-B14F-4D97-AF65-F5344CB8AC3E}">
        <p14:creationId xmlns:p14="http://schemas.microsoft.com/office/powerpoint/2010/main" val="18442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88" y="206062"/>
            <a:ext cx="9444567" cy="231821"/>
          </a:xfrm>
        </p:spPr>
        <p:txBody>
          <a:bodyPr/>
          <a:lstStyle/>
          <a:p>
            <a:r>
              <a:rPr lang="en-US" dirty="0" smtClean="0"/>
              <a:t>Definitions of Key Terms (Cont.)</a:t>
            </a:r>
            <a:endParaRPr lang="en-US" dirty="0"/>
          </a:p>
        </p:txBody>
      </p:sp>
      <p:pic>
        <p:nvPicPr>
          <p:cNvPr id="4" name="Content Placeholder 3"/>
          <p:cNvPicPr>
            <a:picLocks noGrp="1" noChangeAspect="1"/>
          </p:cNvPicPr>
          <p:nvPr>
            <p:ph idx="1"/>
          </p:nvPr>
        </p:nvPicPr>
        <p:blipFill>
          <a:blip r:embed="rId2"/>
          <a:stretch>
            <a:fillRect/>
          </a:stretch>
        </p:blipFill>
        <p:spPr>
          <a:xfrm>
            <a:off x="0" y="437883"/>
            <a:ext cx="12192000" cy="5924280"/>
          </a:xfrm>
          <a:prstGeom prst="rect">
            <a:avLst/>
          </a:prstGeom>
        </p:spPr>
      </p:pic>
      <p:sp>
        <p:nvSpPr>
          <p:cNvPr id="5" name="TextBox 4"/>
          <p:cNvSpPr txBox="1"/>
          <p:nvPr/>
        </p:nvSpPr>
        <p:spPr>
          <a:xfrm>
            <a:off x="431800" y="6278880"/>
            <a:ext cx="5334000" cy="369332"/>
          </a:xfrm>
          <a:prstGeom prst="rect">
            <a:avLst/>
          </a:prstGeom>
          <a:noFill/>
        </p:spPr>
        <p:txBody>
          <a:bodyPr wrap="square" rtlCol="0">
            <a:spAutoFit/>
          </a:bodyPr>
          <a:lstStyle/>
          <a:p>
            <a:r>
              <a:rPr lang="en-US" dirty="0" smtClean="0"/>
              <a:t>Source: Institute of Actuaries of Australia (2011)</a:t>
            </a:r>
            <a:endParaRPr lang="en-US" dirty="0"/>
          </a:p>
        </p:txBody>
      </p:sp>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6</a:t>
            </a:fld>
            <a:endParaRPr lang="en-US" dirty="0"/>
          </a:p>
        </p:txBody>
      </p:sp>
    </p:spTree>
    <p:extLst>
      <p:ext uri="{BB962C8B-B14F-4D97-AF65-F5344CB8AC3E}">
        <p14:creationId xmlns:p14="http://schemas.microsoft.com/office/powerpoint/2010/main" val="25023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well defined Risk Appetite</a:t>
            </a:r>
            <a:endParaRPr lang="en-US" dirty="0"/>
          </a:p>
        </p:txBody>
      </p:sp>
      <p:sp>
        <p:nvSpPr>
          <p:cNvPr id="3" name="Content Placeholder 2"/>
          <p:cNvSpPr>
            <a:spLocks noGrp="1"/>
          </p:cNvSpPr>
          <p:nvPr>
            <p:ph idx="1"/>
          </p:nvPr>
        </p:nvSpPr>
        <p:spPr/>
        <p:txBody>
          <a:bodyPr/>
          <a:lstStyle/>
          <a:p>
            <a:pPr algn="just"/>
            <a:r>
              <a:rPr lang="en-US" dirty="0" smtClean="0"/>
              <a:t>Reflective of strategy, including organizational objectives, business plans and stakeholder expectations.</a:t>
            </a:r>
          </a:p>
          <a:p>
            <a:pPr algn="just"/>
            <a:r>
              <a:rPr lang="en-US" dirty="0" smtClean="0"/>
              <a:t>Reflective of all key aspects of the business.</a:t>
            </a:r>
          </a:p>
          <a:p>
            <a:pPr algn="just"/>
            <a:r>
              <a:rPr lang="en-US" dirty="0" smtClean="0"/>
              <a:t>Acknowledges a willingness and capacity to take on risk.</a:t>
            </a:r>
          </a:p>
          <a:p>
            <a:pPr algn="just"/>
            <a:r>
              <a:rPr lang="en-US" dirty="0" smtClean="0"/>
              <a:t>Is documented as a formal risk appetite statement.</a:t>
            </a:r>
          </a:p>
          <a:p>
            <a:pPr algn="just"/>
            <a:r>
              <a:rPr lang="en-US" dirty="0" smtClean="0"/>
              <a:t>Considers the skills, resources and technology required to manage and monitor risk exposures in the context of risk appetite.</a:t>
            </a:r>
          </a:p>
          <a:p>
            <a:pPr algn="just"/>
            <a:r>
              <a:rPr lang="en-US" dirty="0" smtClean="0"/>
              <a:t>Is inclusive of a tolerance for loss or negative events that can be reasonably quantified.</a:t>
            </a:r>
          </a:p>
          <a:p>
            <a:pPr algn="just"/>
            <a:r>
              <a:rPr lang="en-US" dirty="0" smtClean="0"/>
              <a:t>Is periodically reviewed and reconsidered with reference to evolving industry and market conditions.</a:t>
            </a:r>
          </a:p>
          <a:p>
            <a:pPr algn="just"/>
            <a:r>
              <a:rPr lang="en-US" dirty="0" smtClean="0"/>
              <a:t>Has been approved by the board.</a:t>
            </a:r>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7</a:t>
            </a:fld>
            <a:endParaRPr lang="en-US" dirty="0"/>
          </a:p>
        </p:txBody>
      </p:sp>
    </p:spTree>
    <p:extLst>
      <p:ext uri="{BB962C8B-B14F-4D97-AF65-F5344CB8AC3E}">
        <p14:creationId xmlns:p14="http://schemas.microsoft.com/office/powerpoint/2010/main" val="219318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Expressing Risk Appetite</a:t>
            </a:r>
            <a:endParaRPr lang="en-US" dirty="0"/>
          </a:p>
        </p:txBody>
      </p:sp>
      <p:sp>
        <p:nvSpPr>
          <p:cNvPr id="3" name="Content Placeholder 2"/>
          <p:cNvSpPr>
            <a:spLocks noGrp="1"/>
          </p:cNvSpPr>
          <p:nvPr>
            <p:ph idx="1"/>
          </p:nvPr>
        </p:nvSpPr>
        <p:spPr/>
        <p:txBody>
          <a:bodyPr/>
          <a:lstStyle/>
          <a:p>
            <a:pPr algn="just"/>
            <a:r>
              <a:rPr lang="en-US" dirty="0" smtClean="0"/>
              <a:t>Research </a:t>
            </a:r>
            <a:r>
              <a:rPr lang="en-US" dirty="0"/>
              <a:t>on risk appetite (Association of Insurance and Risk Managers, 2009) has identified four ways in which an understanding and expression of risk appetite can be used within organisations: </a:t>
            </a:r>
          </a:p>
          <a:p>
            <a:pPr marL="895350" lvl="1" indent="-514350" algn="just">
              <a:buFont typeface="+mj-lt"/>
              <a:buAutoNum type="alphaLcParenR"/>
            </a:pPr>
            <a:r>
              <a:rPr lang="en-US" dirty="0" smtClean="0"/>
              <a:t>To </a:t>
            </a:r>
            <a:r>
              <a:rPr lang="en-US" b="1" dirty="0"/>
              <a:t>support strategy-setting</a:t>
            </a:r>
            <a:r>
              <a:rPr lang="en-US" dirty="0"/>
              <a:t>, leading to a balanced risk profile and identification of which risks to avoid and which to </a:t>
            </a:r>
            <a:r>
              <a:rPr lang="en-US" dirty="0" smtClean="0"/>
              <a:t>take;</a:t>
            </a:r>
          </a:p>
          <a:p>
            <a:pPr marL="895350" lvl="1" indent="-514350" algn="just">
              <a:buFont typeface="+mj-lt"/>
              <a:buAutoNum type="alphaLcParenR"/>
            </a:pPr>
            <a:r>
              <a:rPr lang="en-US" dirty="0" smtClean="0"/>
              <a:t>To </a:t>
            </a:r>
            <a:r>
              <a:rPr lang="en-US" b="1" dirty="0"/>
              <a:t>support effective management of risk</a:t>
            </a:r>
            <a:r>
              <a:rPr lang="en-US" dirty="0"/>
              <a:t>, by ensuring that risk management resources are allocated optimally, and fostering a risk-aware culture across the </a:t>
            </a:r>
            <a:r>
              <a:rPr lang="en-US" dirty="0" smtClean="0"/>
              <a:t>organisation;</a:t>
            </a:r>
          </a:p>
          <a:p>
            <a:pPr marL="895350" lvl="1" indent="-514350" algn="just">
              <a:buFont typeface="+mj-lt"/>
              <a:buAutoNum type="alphaLcParenR"/>
            </a:pPr>
            <a:r>
              <a:rPr lang="en-US" dirty="0" smtClean="0"/>
              <a:t>To </a:t>
            </a:r>
            <a:r>
              <a:rPr lang="en-US" b="1" dirty="0"/>
              <a:t>set appropriate boundaries for risk-taking</a:t>
            </a:r>
            <a:r>
              <a:rPr lang="en-US" dirty="0"/>
              <a:t>, by motivating decision-makers to make better and more consistent </a:t>
            </a:r>
            <a:r>
              <a:rPr lang="en-US" dirty="0" smtClean="0"/>
              <a:t>decisions; and</a:t>
            </a:r>
          </a:p>
          <a:p>
            <a:pPr marL="895350" lvl="1" indent="-514350" algn="just">
              <a:buFont typeface="+mj-lt"/>
              <a:buAutoNum type="alphaLcParenR"/>
            </a:pPr>
            <a:r>
              <a:rPr lang="en-US" dirty="0" smtClean="0"/>
              <a:t>To </a:t>
            </a:r>
            <a:r>
              <a:rPr lang="en-US" b="1" dirty="0" smtClean="0"/>
              <a:t>maximize </a:t>
            </a:r>
            <a:r>
              <a:rPr lang="en-US" b="1" dirty="0"/>
              <a:t>stakeholder value</a:t>
            </a:r>
            <a:r>
              <a:rPr lang="en-US" dirty="0"/>
              <a:t>, by enhancing organisational performance and delivery. </a:t>
            </a:r>
          </a:p>
          <a:p>
            <a:pPr algn="just"/>
            <a:endParaRPr lang="en-US" dirty="0"/>
          </a:p>
        </p:txBody>
      </p:sp>
      <p:sp>
        <p:nvSpPr>
          <p:cNvPr id="4" name="Slide Number Placeholder 3"/>
          <p:cNvSpPr>
            <a:spLocks noGrp="1"/>
          </p:cNvSpPr>
          <p:nvPr>
            <p:ph type="sldNum" sz="quarter" idx="10"/>
          </p:nvPr>
        </p:nvSpPr>
        <p:spPr/>
        <p:txBody>
          <a:bodyPr/>
          <a:lstStyle/>
          <a:p>
            <a:pPr>
              <a:defRPr/>
            </a:pPr>
            <a:fld id="{4D80FFDC-B33D-4EC8-95C4-A38D4C6F979F}" type="slidenum">
              <a:rPr lang="en-US" smtClean="0"/>
              <a:pPr>
                <a:defRPr/>
              </a:pPr>
              <a:t>8</a:t>
            </a:fld>
            <a:endParaRPr lang="en-US" dirty="0"/>
          </a:p>
        </p:txBody>
      </p:sp>
    </p:spTree>
    <p:extLst>
      <p:ext uri="{BB962C8B-B14F-4D97-AF65-F5344CB8AC3E}">
        <p14:creationId xmlns:p14="http://schemas.microsoft.com/office/powerpoint/2010/main" val="312742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Risk Appetite</a:t>
            </a:r>
            <a:endParaRPr lang="en-US" dirty="0"/>
          </a:p>
        </p:txBody>
      </p:sp>
      <p:pic>
        <p:nvPicPr>
          <p:cNvPr id="4" name="Content Placeholder 3"/>
          <p:cNvPicPr>
            <a:picLocks noGrp="1" noChangeAspect="1"/>
          </p:cNvPicPr>
          <p:nvPr>
            <p:ph idx="1"/>
          </p:nvPr>
        </p:nvPicPr>
        <p:blipFill>
          <a:blip r:embed="rId2"/>
          <a:stretch>
            <a:fillRect/>
          </a:stretch>
        </p:blipFill>
        <p:spPr>
          <a:xfrm>
            <a:off x="435429" y="1001486"/>
            <a:ext cx="10856685" cy="5413828"/>
          </a:xfrm>
          <a:prstGeom prst="rect">
            <a:avLst/>
          </a:prstGeom>
        </p:spPr>
      </p:pic>
      <p:sp>
        <p:nvSpPr>
          <p:cNvPr id="3" name="Slide Number Placeholder 2"/>
          <p:cNvSpPr>
            <a:spLocks noGrp="1"/>
          </p:cNvSpPr>
          <p:nvPr>
            <p:ph type="sldNum" sz="quarter" idx="10"/>
          </p:nvPr>
        </p:nvSpPr>
        <p:spPr/>
        <p:txBody>
          <a:bodyPr/>
          <a:lstStyle/>
          <a:p>
            <a:pPr>
              <a:defRPr/>
            </a:pPr>
            <a:fld id="{4D80FFDC-B33D-4EC8-95C4-A38D4C6F979F}" type="slidenum">
              <a:rPr lang="en-US" smtClean="0"/>
              <a:pPr>
                <a:defRPr/>
              </a:pPr>
              <a:t>9</a:t>
            </a:fld>
            <a:endParaRPr lang="en-US" dirty="0"/>
          </a:p>
        </p:txBody>
      </p:sp>
    </p:spTree>
    <p:extLst>
      <p:ext uri="{BB962C8B-B14F-4D97-AF65-F5344CB8AC3E}">
        <p14:creationId xmlns:p14="http://schemas.microsoft.com/office/powerpoint/2010/main" val="15292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Temp"/>
</p:tagLst>
</file>

<file path=ppt/tags/tag10.xml><?xml version="1.0" encoding="utf-8"?>
<p:tagLst xmlns:a="http://schemas.openxmlformats.org/drawingml/2006/main" xmlns:r="http://schemas.openxmlformats.org/officeDocument/2006/relationships" xmlns:p="http://schemas.openxmlformats.org/presentationml/2006/main">
  <p:tag name="RNRSTYLE" val="Temp"/>
</p:tagLst>
</file>

<file path=ppt/tags/tag11.xml><?xml version="1.0" encoding="utf-8"?>
<p:tagLst xmlns:a="http://schemas.openxmlformats.org/drawingml/2006/main" xmlns:r="http://schemas.openxmlformats.org/officeDocument/2006/relationships" xmlns:p="http://schemas.openxmlformats.org/presentationml/2006/main">
  <p:tag name="RNRSTYLE" val="Temp"/>
</p:tagLst>
</file>

<file path=ppt/tags/tag12.xml><?xml version="1.0" encoding="utf-8"?>
<p:tagLst xmlns:a="http://schemas.openxmlformats.org/drawingml/2006/main" xmlns:r="http://schemas.openxmlformats.org/officeDocument/2006/relationships" xmlns:p="http://schemas.openxmlformats.org/presentationml/2006/main">
  <p:tag name="RNRSTYLE" val="Temp"/>
</p:tagLst>
</file>

<file path=ppt/tags/tag13.xml><?xml version="1.0" encoding="utf-8"?>
<p:tagLst xmlns:a="http://schemas.openxmlformats.org/drawingml/2006/main" xmlns:r="http://schemas.openxmlformats.org/officeDocument/2006/relationships" xmlns:p="http://schemas.openxmlformats.org/presentationml/2006/main">
  <p:tag name="RNRSTYLE" val="Temp"/>
</p:tagLst>
</file>

<file path=ppt/tags/tag14.xml><?xml version="1.0" encoding="utf-8"?>
<p:tagLst xmlns:a="http://schemas.openxmlformats.org/drawingml/2006/main" xmlns:r="http://schemas.openxmlformats.org/officeDocument/2006/relationships" xmlns:p="http://schemas.openxmlformats.org/presentationml/2006/main">
  <p:tag name="RNRSTYLE" val="Temp"/>
</p:tagLst>
</file>

<file path=ppt/tags/tag15.xml><?xml version="1.0" encoding="utf-8"?>
<p:tagLst xmlns:a="http://schemas.openxmlformats.org/drawingml/2006/main" xmlns:r="http://schemas.openxmlformats.org/officeDocument/2006/relationships" xmlns:p="http://schemas.openxmlformats.org/presentationml/2006/main">
  <p:tag name="RNRSTYLE" val="Temp"/>
</p:tagLst>
</file>

<file path=ppt/tags/tag16.xml><?xml version="1.0" encoding="utf-8"?>
<p:tagLst xmlns:a="http://schemas.openxmlformats.org/drawingml/2006/main" xmlns:r="http://schemas.openxmlformats.org/officeDocument/2006/relationships" xmlns:p="http://schemas.openxmlformats.org/presentationml/2006/main">
  <p:tag name="RNRSTYLE" val="Temp"/>
</p:tagLst>
</file>

<file path=ppt/tags/tag17.xml><?xml version="1.0" encoding="utf-8"?>
<p:tagLst xmlns:a="http://schemas.openxmlformats.org/drawingml/2006/main" xmlns:r="http://schemas.openxmlformats.org/officeDocument/2006/relationships" xmlns:p="http://schemas.openxmlformats.org/presentationml/2006/main">
  <p:tag name="RNRSTYLE" val="Temp"/>
</p:tagLst>
</file>

<file path=ppt/tags/tag18.xml><?xml version="1.0" encoding="utf-8"?>
<p:tagLst xmlns:a="http://schemas.openxmlformats.org/drawingml/2006/main" xmlns:r="http://schemas.openxmlformats.org/officeDocument/2006/relationships" xmlns:p="http://schemas.openxmlformats.org/presentationml/2006/main">
  <p:tag name="RNRSTYLE" val="Temp"/>
</p:tagLst>
</file>

<file path=ppt/tags/tag19.xml><?xml version="1.0" encoding="utf-8"?>
<p:tagLst xmlns:a="http://schemas.openxmlformats.org/drawingml/2006/main" xmlns:r="http://schemas.openxmlformats.org/officeDocument/2006/relationships" xmlns:p="http://schemas.openxmlformats.org/presentationml/2006/main">
  <p:tag name="RNRSTYLE" val="Temp"/>
</p:tagLst>
</file>

<file path=ppt/tags/tag2.xml><?xml version="1.0" encoding="utf-8"?>
<p:tagLst xmlns:a="http://schemas.openxmlformats.org/drawingml/2006/main" xmlns:r="http://schemas.openxmlformats.org/officeDocument/2006/relationships" xmlns:p="http://schemas.openxmlformats.org/presentationml/2006/main">
  <p:tag name="RNRSTYLE" val="Temp"/>
</p:tagLst>
</file>

<file path=ppt/tags/tag20.xml><?xml version="1.0" encoding="utf-8"?>
<p:tagLst xmlns:a="http://schemas.openxmlformats.org/drawingml/2006/main" xmlns:r="http://schemas.openxmlformats.org/officeDocument/2006/relationships" xmlns:p="http://schemas.openxmlformats.org/presentationml/2006/main">
  <p:tag name="RNRSTYLE" val="Temp"/>
</p:tagLst>
</file>

<file path=ppt/tags/tag21.xml><?xml version="1.0" encoding="utf-8"?>
<p:tagLst xmlns:a="http://schemas.openxmlformats.org/drawingml/2006/main" xmlns:r="http://schemas.openxmlformats.org/officeDocument/2006/relationships" xmlns:p="http://schemas.openxmlformats.org/presentationml/2006/main">
  <p:tag name="RNRSTYLE" val="Temp2"/>
</p:tagLst>
</file>

<file path=ppt/tags/tag22.xml><?xml version="1.0" encoding="utf-8"?>
<p:tagLst xmlns:a="http://schemas.openxmlformats.org/drawingml/2006/main" xmlns:r="http://schemas.openxmlformats.org/officeDocument/2006/relationships" xmlns:p="http://schemas.openxmlformats.org/presentationml/2006/main">
  <p:tag name="RNRSTYLE" val="Temp"/>
</p:tagLst>
</file>

<file path=ppt/tags/tag23.xml><?xml version="1.0" encoding="utf-8"?>
<p:tagLst xmlns:a="http://schemas.openxmlformats.org/drawingml/2006/main" xmlns:r="http://schemas.openxmlformats.org/officeDocument/2006/relationships" xmlns:p="http://schemas.openxmlformats.org/presentationml/2006/main">
  <p:tag name="RNRSTYLE" val="Temp"/>
</p:tagLst>
</file>

<file path=ppt/tags/tag24.xml><?xml version="1.0" encoding="utf-8"?>
<p:tagLst xmlns:a="http://schemas.openxmlformats.org/drawingml/2006/main" xmlns:r="http://schemas.openxmlformats.org/officeDocument/2006/relationships" xmlns:p="http://schemas.openxmlformats.org/presentationml/2006/main">
  <p:tag name="RNRSTYLE" val="Temp"/>
</p:tagLst>
</file>

<file path=ppt/tags/tag25.xml><?xml version="1.0" encoding="utf-8"?>
<p:tagLst xmlns:a="http://schemas.openxmlformats.org/drawingml/2006/main" xmlns:r="http://schemas.openxmlformats.org/officeDocument/2006/relationships" xmlns:p="http://schemas.openxmlformats.org/presentationml/2006/main">
  <p:tag name="RNRSTYLE" val="Temp"/>
</p:tagLst>
</file>

<file path=ppt/tags/tag26.xml><?xml version="1.0" encoding="utf-8"?>
<p:tagLst xmlns:a="http://schemas.openxmlformats.org/drawingml/2006/main" xmlns:r="http://schemas.openxmlformats.org/officeDocument/2006/relationships" xmlns:p="http://schemas.openxmlformats.org/presentationml/2006/main">
  <p:tag name="RNRSTYLE" val="Temp"/>
</p:tagLst>
</file>

<file path=ppt/tags/tag3.xml><?xml version="1.0" encoding="utf-8"?>
<p:tagLst xmlns:a="http://schemas.openxmlformats.org/drawingml/2006/main" xmlns:r="http://schemas.openxmlformats.org/officeDocument/2006/relationships" xmlns:p="http://schemas.openxmlformats.org/presentationml/2006/main">
  <p:tag name="RNRSTYLE" val="Temp"/>
</p:tagLst>
</file>

<file path=ppt/tags/tag4.xml><?xml version="1.0" encoding="utf-8"?>
<p:tagLst xmlns:a="http://schemas.openxmlformats.org/drawingml/2006/main" xmlns:r="http://schemas.openxmlformats.org/officeDocument/2006/relationships" xmlns:p="http://schemas.openxmlformats.org/presentationml/2006/main">
  <p:tag name="RNRSTYLE" val="Temp"/>
</p:tagLst>
</file>

<file path=ppt/tags/tag5.xml><?xml version="1.0" encoding="utf-8"?>
<p:tagLst xmlns:a="http://schemas.openxmlformats.org/drawingml/2006/main" xmlns:r="http://schemas.openxmlformats.org/officeDocument/2006/relationships" xmlns:p="http://schemas.openxmlformats.org/presentationml/2006/main">
  <p:tag name="RNRSTYLE" val="Temp"/>
</p:tagLst>
</file>

<file path=ppt/tags/tag6.xml><?xml version="1.0" encoding="utf-8"?>
<p:tagLst xmlns:a="http://schemas.openxmlformats.org/drawingml/2006/main" xmlns:r="http://schemas.openxmlformats.org/officeDocument/2006/relationships" xmlns:p="http://schemas.openxmlformats.org/presentationml/2006/main">
  <p:tag name="RNRSTYLE" val="Temp"/>
</p:tagLst>
</file>

<file path=ppt/tags/tag7.xml><?xml version="1.0" encoding="utf-8"?>
<p:tagLst xmlns:a="http://schemas.openxmlformats.org/drawingml/2006/main" xmlns:r="http://schemas.openxmlformats.org/officeDocument/2006/relationships" xmlns:p="http://schemas.openxmlformats.org/presentationml/2006/main">
  <p:tag name="RNRSTYLE" val="Temp"/>
</p:tagLst>
</file>

<file path=ppt/tags/tag8.xml><?xml version="1.0" encoding="utf-8"?>
<p:tagLst xmlns:a="http://schemas.openxmlformats.org/drawingml/2006/main" xmlns:r="http://schemas.openxmlformats.org/officeDocument/2006/relationships" xmlns:p="http://schemas.openxmlformats.org/presentationml/2006/main">
  <p:tag name="RNRSTYLE" val="Temp2"/>
</p:tagLst>
</file>

<file path=ppt/tags/tag9.xml><?xml version="1.0" encoding="utf-8"?>
<p:tagLst xmlns:a="http://schemas.openxmlformats.org/drawingml/2006/main" xmlns:r="http://schemas.openxmlformats.org/officeDocument/2006/relationships" xmlns:p="http://schemas.openxmlformats.org/presentationml/2006/main">
  <p:tag name="RNRSTYLE" val="Temp"/>
</p:tagLst>
</file>

<file path=ppt/theme/theme1.xml><?xml version="1.0" encoding="utf-8"?>
<a:theme xmlns:a="http://schemas.openxmlformats.org/drawingml/2006/main" name="Cover Slide Blue">
  <a:themeElements>
    <a:clrScheme name="Cover Slide Blue 3">
      <a:dk1>
        <a:srgbClr val="00468C"/>
      </a:dk1>
      <a:lt1>
        <a:srgbClr val="FFFFFF"/>
      </a:lt1>
      <a:dk2>
        <a:srgbClr val="FFFFFF"/>
      </a:dk2>
      <a:lt2>
        <a:srgbClr val="808080"/>
      </a:lt2>
      <a:accent1>
        <a:srgbClr val="00A1E4"/>
      </a:accent1>
      <a:accent2>
        <a:srgbClr val="22AA47"/>
      </a:accent2>
      <a:accent3>
        <a:srgbClr val="FFFFFF"/>
      </a:accent3>
      <a:accent4>
        <a:srgbClr val="003A77"/>
      </a:accent4>
      <a:accent5>
        <a:srgbClr val="AACDEF"/>
      </a:accent5>
      <a:accent6>
        <a:srgbClr val="1E9A3F"/>
      </a:accent6>
      <a:hlink>
        <a:srgbClr val="66CCFF"/>
      </a:hlink>
      <a:folHlink>
        <a:srgbClr val="8DC63F"/>
      </a:folHlink>
    </a:clrScheme>
    <a:fontScheme name="Custom 1">
      <a:majorFont>
        <a:latin typeface="Helvetica 65 Medium"/>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ver Slid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Slide Blue 2">
        <a:dk1>
          <a:srgbClr val="00468C"/>
        </a:dk1>
        <a:lt1>
          <a:srgbClr val="FFFFFF"/>
        </a:lt1>
        <a:dk2>
          <a:srgbClr val="FFFFFF"/>
        </a:dk2>
        <a:lt2>
          <a:srgbClr val="808080"/>
        </a:lt2>
        <a:accent1>
          <a:srgbClr val="00A1E4"/>
        </a:accent1>
        <a:accent2>
          <a:srgbClr val="66CCFF"/>
        </a:accent2>
        <a:accent3>
          <a:srgbClr val="FFFFFF"/>
        </a:accent3>
        <a:accent4>
          <a:srgbClr val="003A77"/>
        </a:accent4>
        <a:accent5>
          <a:srgbClr val="AACDEF"/>
        </a:accent5>
        <a:accent6>
          <a:srgbClr val="5CB9E7"/>
        </a:accent6>
        <a:hlink>
          <a:srgbClr val="22AA47"/>
        </a:hlink>
        <a:folHlink>
          <a:srgbClr val="8DC63F"/>
        </a:folHlink>
      </a:clrScheme>
      <a:clrMap bg1="lt1" tx1="dk1" bg2="lt2" tx2="dk2" accent1="accent1" accent2="accent2" accent3="accent3" accent4="accent4" accent5="accent5" accent6="accent6" hlink="hlink" folHlink="folHlink"/>
    </a:extraClrScheme>
    <a:extraClrScheme>
      <a:clrScheme name="Cover Slide Blue 3">
        <a:dk1>
          <a:srgbClr val="00468C"/>
        </a:dk1>
        <a:lt1>
          <a:srgbClr val="FFFFFF"/>
        </a:lt1>
        <a:dk2>
          <a:srgbClr val="FFFFFF"/>
        </a:dk2>
        <a:lt2>
          <a:srgbClr val="808080"/>
        </a:lt2>
        <a:accent1>
          <a:srgbClr val="00A1E4"/>
        </a:accent1>
        <a:accent2>
          <a:srgbClr val="22AA47"/>
        </a:accent2>
        <a:accent3>
          <a:srgbClr val="FFFFFF"/>
        </a:accent3>
        <a:accent4>
          <a:srgbClr val="003A77"/>
        </a:accent4>
        <a:accent5>
          <a:srgbClr val="AACDEF"/>
        </a:accent5>
        <a:accent6>
          <a:srgbClr val="1E9A3F"/>
        </a:accent6>
        <a:hlink>
          <a:srgbClr val="66CCFF"/>
        </a:hlink>
        <a:folHlink>
          <a:srgbClr val="8DC6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C269337E-DBAF-4998-9325-2BE0FE2A4674}" vid="{3045D5FD-C2EB-46C0-8090-4F8FAA809EFE}"/>
    </a:ext>
  </a:extLst>
</a:theme>
</file>

<file path=ppt/theme/theme2.xml><?xml version="1.0" encoding="utf-8"?>
<a:theme xmlns:a="http://schemas.openxmlformats.org/drawingml/2006/main" name="1_Cover Slide Blue">
  <a:themeElements>
    <a:clrScheme name="Cover Slide Blue 3">
      <a:dk1>
        <a:srgbClr val="00468C"/>
      </a:dk1>
      <a:lt1>
        <a:srgbClr val="FFFFFF"/>
      </a:lt1>
      <a:dk2>
        <a:srgbClr val="FFFFFF"/>
      </a:dk2>
      <a:lt2>
        <a:srgbClr val="808080"/>
      </a:lt2>
      <a:accent1>
        <a:srgbClr val="00A1E4"/>
      </a:accent1>
      <a:accent2>
        <a:srgbClr val="22AA47"/>
      </a:accent2>
      <a:accent3>
        <a:srgbClr val="FFFFFF"/>
      </a:accent3>
      <a:accent4>
        <a:srgbClr val="003A77"/>
      </a:accent4>
      <a:accent5>
        <a:srgbClr val="AACDEF"/>
      </a:accent5>
      <a:accent6>
        <a:srgbClr val="1E9A3F"/>
      </a:accent6>
      <a:hlink>
        <a:srgbClr val="66CCFF"/>
      </a:hlink>
      <a:folHlink>
        <a:srgbClr val="8DC63F"/>
      </a:folHlink>
    </a:clrScheme>
    <a:fontScheme name="Custom 1">
      <a:majorFont>
        <a:latin typeface="Helvetica 65 Medium"/>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ver Slid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Slide Blue 2">
        <a:dk1>
          <a:srgbClr val="00468C"/>
        </a:dk1>
        <a:lt1>
          <a:srgbClr val="FFFFFF"/>
        </a:lt1>
        <a:dk2>
          <a:srgbClr val="FFFFFF"/>
        </a:dk2>
        <a:lt2>
          <a:srgbClr val="808080"/>
        </a:lt2>
        <a:accent1>
          <a:srgbClr val="00A1E4"/>
        </a:accent1>
        <a:accent2>
          <a:srgbClr val="66CCFF"/>
        </a:accent2>
        <a:accent3>
          <a:srgbClr val="FFFFFF"/>
        </a:accent3>
        <a:accent4>
          <a:srgbClr val="003A77"/>
        </a:accent4>
        <a:accent5>
          <a:srgbClr val="AACDEF"/>
        </a:accent5>
        <a:accent6>
          <a:srgbClr val="5CB9E7"/>
        </a:accent6>
        <a:hlink>
          <a:srgbClr val="22AA47"/>
        </a:hlink>
        <a:folHlink>
          <a:srgbClr val="8DC63F"/>
        </a:folHlink>
      </a:clrScheme>
      <a:clrMap bg1="lt1" tx1="dk1" bg2="lt2" tx2="dk2" accent1="accent1" accent2="accent2" accent3="accent3" accent4="accent4" accent5="accent5" accent6="accent6" hlink="hlink" folHlink="folHlink"/>
    </a:extraClrScheme>
    <a:extraClrScheme>
      <a:clrScheme name="Cover Slide Blue 3">
        <a:dk1>
          <a:srgbClr val="00468C"/>
        </a:dk1>
        <a:lt1>
          <a:srgbClr val="FFFFFF"/>
        </a:lt1>
        <a:dk2>
          <a:srgbClr val="FFFFFF"/>
        </a:dk2>
        <a:lt2>
          <a:srgbClr val="808080"/>
        </a:lt2>
        <a:accent1>
          <a:srgbClr val="00A1E4"/>
        </a:accent1>
        <a:accent2>
          <a:srgbClr val="22AA47"/>
        </a:accent2>
        <a:accent3>
          <a:srgbClr val="FFFFFF"/>
        </a:accent3>
        <a:accent4>
          <a:srgbClr val="003A77"/>
        </a:accent4>
        <a:accent5>
          <a:srgbClr val="AACDEF"/>
        </a:accent5>
        <a:accent6>
          <a:srgbClr val="1E9A3F"/>
        </a:accent6>
        <a:hlink>
          <a:srgbClr val="66CCFF"/>
        </a:hlink>
        <a:folHlink>
          <a:srgbClr val="8DC6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C269337E-DBAF-4998-9325-2BE0FE2A4674}" vid="{3045D5FD-C2EB-46C0-8090-4F8FAA809E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43020</TotalTime>
  <Words>3311</Words>
  <Application>Microsoft Macintosh PowerPoint</Application>
  <PresentationFormat>Custom</PresentationFormat>
  <Paragraphs>223</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Cover Slide Blue</vt:lpstr>
      <vt:lpstr>1_Cover Slide Blue</vt:lpstr>
      <vt:lpstr>The Insurance Institute of Zimbabwe 2015 Annual Conference- Victoria Falls  8-11 November 2015 </vt:lpstr>
      <vt:lpstr>Presentation Outline  </vt:lpstr>
      <vt:lpstr>INTRODUCTION</vt:lpstr>
      <vt:lpstr>Definitions of Key Terms </vt:lpstr>
      <vt:lpstr>Risk Appetite Cycle </vt:lpstr>
      <vt:lpstr>Definitions of Key Terms (Cont.)</vt:lpstr>
      <vt:lpstr>Characteristics of a well defined Risk Appetite</vt:lpstr>
      <vt:lpstr>Importance of Expressing Risk Appetite</vt:lpstr>
      <vt:lpstr>Factors affecting Risk Appetite</vt:lpstr>
      <vt:lpstr>Risk Culture</vt:lpstr>
      <vt:lpstr>Risk Culture (Cont.)</vt:lpstr>
      <vt:lpstr>Why is Risk Culture Important? Does risk matter to business?</vt:lpstr>
      <vt:lpstr>Four factors driving risk culture</vt:lpstr>
      <vt:lpstr>Four factors driving risk culture …</vt:lpstr>
      <vt:lpstr>Risk Culture (Cont.)</vt:lpstr>
      <vt:lpstr>Risk Culture Framework</vt:lpstr>
      <vt:lpstr>Risk Culture Framework (Cont.)</vt:lpstr>
      <vt:lpstr>Developing a Risk Culture</vt:lpstr>
      <vt:lpstr>Developing a Risk Culture</vt:lpstr>
      <vt:lpstr>Developing a Risk Culture - Roles</vt:lpstr>
      <vt:lpstr>Risk Appetite Framework</vt:lpstr>
      <vt:lpstr>Risk Appetite Framework (Cont.)</vt:lpstr>
      <vt:lpstr>Risk Appetite Framework (Cont.)</vt:lpstr>
      <vt:lpstr>Risk Appetite and Management </vt:lpstr>
      <vt:lpstr>Risk Appetite and Management (Cont.)</vt:lpstr>
      <vt:lpstr>Developing, Communicating and Monitoring Risk Appetite</vt:lpstr>
      <vt:lpstr>Developing, Communicating and Monitoring Risk Appetite</vt:lpstr>
      <vt:lpstr>Developing, Communicating and Monitoring Risk Appetite</vt:lpstr>
      <vt:lpstr>Inter-relationship of Strategy, Management Decisions and Risk Appetite</vt:lpstr>
      <vt:lpstr>Conclusion</vt:lpstr>
      <vt:lpstr>Q &amp; 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AN INTERGRATED PROTECTION SCHEME IN ZIMBABWE HARARE, 12th JAN 2014</dc:title>
  <dc:creator>Taurai Togarepi</dc:creator>
  <cp:lastModifiedBy>Microsoft Office User</cp:lastModifiedBy>
  <cp:revision>390</cp:revision>
  <cp:lastPrinted>2015-11-04T06:37:10Z</cp:lastPrinted>
  <dcterms:created xsi:type="dcterms:W3CDTF">2015-01-06T07:07:18Z</dcterms:created>
  <dcterms:modified xsi:type="dcterms:W3CDTF">2015-11-09T06:12:17Z</dcterms:modified>
</cp:coreProperties>
</file>