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60" r:id="rId5"/>
    <p:sldId id="262" r:id="rId6"/>
    <p:sldId id="263" r:id="rId7"/>
    <p:sldId id="279" r:id="rId8"/>
    <p:sldId id="261" r:id="rId9"/>
    <p:sldId id="264" r:id="rId10"/>
    <p:sldId id="267" r:id="rId11"/>
    <p:sldId id="259" r:id="rId12"/>
    <p:sldId id="268" r:id="rId13"/>
    <p:sldId id="271" r:id="rId14"/>
    <p:sldId id="272" r:id="rId15"/>
    <p:sldId id="269" r:id="rId16"/>
    <p:sldId id="274" r:id="rId17"/>
    <p:sldId id="276" r:id="rId18"/>
    <p:sldId id="277" r:id="rId19"/>
    <p:sldId id="278" r:id="rId20"/>
    <p:sldId id="273" r:id="rId21"/>
    <p:sldId id="28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55B819A0-6703-4F84-BB51-75DC241063FA}" type="datetimeFigureOut">
              <a:rPr lang="en-US" smtClean="0"/>
              <a:t>8/22/2016</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F0A319D-6E8D-4CAF-AC3F-38F272026AE9}"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B819A0-6703-4F84-BB51-75DC241063FA}" type="datetimeFigureOut">
              <a:rPr lang="en-US" smtClean="0"/>
              <a:t>8/22/2016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0A319D-6E8D-4CAF-AC3F-38F272026AE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B819A0-6703-4F84-BB51-75DC241063FA}" type="datetimeFigureOut">
              <a:rPr lang="en-US" smtClean="0"/>
              <a:t>8/22/2016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0A319D-6E8D-4CAF-AC3F-38F272026AE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B819A0-6703-4F84-BB51-75DC241063FA}" type="datetimeFigureOut">
              <a:rPr lang="en-US" smtClean="0"/>
              <a:t>8/22/2016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0A319D-6E8D-4CAF-AC3F-38F272026AE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5B819A0-6703-4F84-BB51-75DC241063FA}" type="datetimeFigureOut">
              <a:rPr lang="en-US" smtClean="0"/>
              <a:t>8/22/2016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0A319D-6E8D-4CAF-AC3F-38F272026AE9}"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5B819A0-6703-4F84-BB51-75DC241063FA}" type="datetimeFigureOut">
              <a:rPr lang="en-US" smtClean="0"/>
              <a:t>8/22/2016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0A319D-6E8D-4CAF-AC3F-38F272026AE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55B819A0-6703-4F84-BB51-75DC241063FA}" type="datetimeFigureOut">
              <a:rPr lang="en-US" smtClean="0"/>
              <a:t>8/22/2016</a:t>
            </a:fld>
            <a:endParaRPr lang="en-US" dirty="0"/>
          </a:p>
        </p:txBody>
      </p:sp>
      <p:sp>
        <p:nvSpPr>
          <p:cNvPr id="27" name="Slide Number Placeholder 26"/>
          <p:cNvSpPr>
            <a:spLocks noGrp="1"/>
          </p:cNvSpPr>
          <p:nvPr>
            <p:ph type="sldNum" sz="quarter" idx="11"/>
          </p:nvPr>
        </p:nvSpPr>
        <p:spPr/>
        <p:txBody>
          <a:bodyPr rtlCol="0"/>
          <a:lstStyle/>
          <a:p>
            <a:fld id="{1F0A319D-6E8D-4CAF-AC3F-38F272026AE9}" type="slidenum">
              <a:rPr lang="en-US" smtClean="0"/>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55B819A0-6703-4F84-BB51-75DC241063FA}" type="datetimeFigureOut">
              <a:rPr lang="en-US" smtClean="0"/>
              <a:t>8/22/2016</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1F0A319D-6E8D-4CAF-AC3F-38F272026AE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B819A0-6703-4F84-BB51-75DC241063FA}" type="datetimeFigureOut">
              <a:rPr lang="en-US" smtClean="0"/>
              <a:t>8/22/2016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F0A319D-6E8D-4CAF-AC3F-38F272026AE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5B819A0-6703-4F84-BB51-75DC241063FA}" type="datetimeFigureOut">
              <a:rPr lang="en-US" smtClean="0"/>
              <a:t>8/22/2016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0A319D-6E8D-4CAF-AC3F-38F272026AE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5B819A0-6703-4F84-BB51-75DC241063FA}" type="datetimeFigureOut">
              <a:rPr lang="en-US" smtClean="0"/>
              <a:t>8/22/2016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0A319D-6E8D-4CAF-AC3F-38F272026AE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5B819A0-6703-4F84-BB51-75DC241063FA}" type="datetimeFigureOut">
              <a:rPr lang="en-US" smtClean="0"/>
              <a:t>8/22/2016</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F0A319D-6E8D-4CAF-AC3F-38F272026AE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Predictive Analytics – A forward looking perspective on Actuarial Risks</a:t>
            </a:r>
            <a:endParaRPr lang="en-US" b="1" dirty="0"/>
          </a:p>
        </p:txBody>
      </p:sp>
      <p:sp>
        <p:nvSpPr>
          <p:cNvPr id="3" name="Subtitle 2"/>
          <p:cNvSpPr>
            <a:spLocks noGrp="1"/>
          </p:cNvSpPr>
          <p:nvPr>
            <p:ph type="subTitle" idx="1"/>
          </p:nvPr>
        </p:nvSpPr>
        <p:spPr>
          <a:xfrm>
            <a:off x="1524000" y="4572000"/>
            <a:ext cx="5943600" cy="1752600"/>
          </a:xfrm>
        </p:spPr>
        <p:txBody>
          <a:bodyPr>
            <a:normAutofit fontScale="70000" lnSpcReduction="20000"/>
          </a:bodyPr>
          <a:lstStyle/>
          <a:p>
            <a:pPr algn="ctr"/>
            <a:r>
              <a:rPr lang="en-US" sz="1800" dirty="0" smtClean="0"/>
              <a:t>By </a:t>
            </a:r>
          </a:p>
          <a:p>
            <a:pPr algn="ctr"/>
            <a:endParaRPr lang="en-US" sz="1800" dirty="0" smtClean="0"/>
          </a:p>
          <a:p>
            <a:pPr algn="ctr"/>
            <a:r>
              <a:rPr lang="en-US" sz="1800" b="1" dirty="0" smtClean="0"/>
              <a:t>Shepherd Fungura, </a:t>
            </a:r>
            <a:r>
              <a:rPr lang="en-US" sz="1800" b="1" dirty="0" err="1" smtClean="0"/>
              <a:t>BCom</a:t>
            </a:r>
            <a:r>
              <a:rPr lang="en-US" sz="1800" b="1" dirty="0" smtClean="0"/>
              <a:t>, FASSA, FIA</a:t>
            </a:r>
          </a:p>
          <a:p>
            <a:pPr algn="ctr"/>
            <a:endParaRPr lang="en-US" sz="1800" dirty="0" smtClean="0"/>
          </a:p>
          <a:p>
            <a:pPr algn="ctr"/>
            <a:r>
              <a:rPr lang="en-US" sz="1800" dirty="0" smtClean="0"/>
              <a:t>President of Actuarial Society of Zimbabwe </a:t>
            </a:r>
          </a:p>
          <a:p>
            <a:pPr algn="ctr"/>
            <a:r>
              <a:rPr lang="en-US" sz="1800" dirty="0" smtClean="0"/>
              <a:t>Group Chief Risk Officer at Old Mutual Zimbabwe</a:t>
            </a:r>
          </a:p>
          <a:p>
            <a:pPr algn="ctr"/>
            <a:endParaRPr lang="en-US" sz="1800" dirty="0"/>
          </a:p>
          <a:p>
            <a:pPr algn="ctr"/>
            <a:r>
              <a:rPr lang="en-US" sz="1800" dirty="0"/>
              <a:t>@</a:t>
            </a:r>
            <a:r>
              <a:rPr lang="en-US" sz="1800" dirty="0" smtClean="0"/>
              <a:t> Insurance Institute of Zimbabwe Winter School – Monday 22 August 2016</a:t>
            </a:r>
            <a:endParaRPr lang="en-US" sz="1800" dirty="0"/>
          </a:p>
        </p:txBody>
      </p:sp>
    </p:spTree>
    <p:extLst>
      <p:ext uri="{BB962C8B-B14F-4D97-AF65-F5344CB8AC3E}">
        <p14:creationId xmlns:p14="http://schemas.microsoft.com/office/powerpoint/2010/main" val="3284881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Predictive Analytics</a:t>
            </a:r>
          </a:p>
        </p:txBody>
      </p:sp>
      <p:sp>
        <p:nvSpPr>
          <p:cNvPr id="3" name="Content Placeholder 2"/>
          <p:cNvSpPr>
            <a:spLocks noGrp="1"/>
          </p:cNvSpPr>
          <p:nvPr>
            <p:ph idx="1"/>
          </p:nvPr>
        </p:nvSpPr>
        <p:spPr/>
        <p:txBody>
          <a:bodyPr>
            <a:normAutofit/>
          </a:bodyPr>
          <a:lstStyle/>
          <a:p>
            <a:pPr marL="0" indent="0">
              <a:buNone/>
            </a:pPr>
            <a:r>
              <a:rPr lang="en-US" u="sng" dirty="0"/>
              <a:t>C</a:t>
            </a:r>
            <a:r>
              <a:rPr lang="en-US" u="sng" dirty="0" smtClean="0"/>
              <a:t>. Use of History to Predict Future</a:t>
            </a:r>
          </a:p>
          <a:p>
            <a:pPr marL="0" indent="0">
              <a:buNone/>
            </a:pPr>
            <a:r>
              <a:rPr lang="en-US" dirty="0"/>
              <a:t/>
            </a:r>
            <a:br>
              <a:rPr lang="en-US" dirty="0"/>
            </a:br>
            <a:r>
              <a:rPr lang="en-US" dirty="0"/>
              <a:t>Predictive </a:t>
            </a:r>
            <a:r>
              <a:rPr lang="en-US" dirty="0" smtClean="0"/>
              <a:t>Analytics </a:t>
            </a:r>
            <a:r>
              <a:rPr lang="en-US" dirty="0"/>
              <a:t>uses technology to </a:t>
            </a:r>
            <a:r>
              <a:rPr lang="en-US" b="1" dirty="0"/>
              <a:t>predict the future and influence it</a:t>
            </a:r>
            <a:r>
              <a:rPr lang="en-US" dirty="0"/>
              <a:t>. Organizations can </a:t>
            </a:r>
            <a:r>
              <a:rPr lang="en-US" b="1" dirty="0"/>
              <a:t>use historical performance data to extrapolate</a:t>
            </a:r>
            <a:r>
              <a:rPr lang="en-US" dirty="0"/>
              <a:t> and make predictions about the future and </a:t>
            </a:r>
            <a:r>
              <a:rPr lang="en-US" b="1" dirty="0"/>
              <a:t>take actions</a:t>
            </a:r>
            <a:r>
              <a:rPr lang="en-US" dirty="0"/>
              <a:t> that would affect those results</a:t>
            </a:r>
            <a:r>
              <a:rPr lang="en-US" dirty="0" smtClean="0"/>
              <a:t>.</a:t>
            </a:r>
          </a:p>
        </p:txBody>
      </p:sp>
    </p:spTree>
    <p:extLst>
      <p:ext uri="{BB962C8B-B14F-4D97-AF65-F5344CB8AC3E}">
        <p14:creationId xmlns:p14="http://schemas.microsoft.com/office/powerpoint/2010/main" val="3532499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Predictive Analytics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1143000"/>
            <a:ext cx="8763000" cy="5257800"/>
          </a:xfrm>
        </p:spPr>
      </p:pic>
    </p:spTree>
    <p:extLst>
      <p:ext uri="{BB962C8B-B14F-4D97-AF65-F5344CB8AC3E}">
        <p14:creationId xmlns:p14="http://schemas.microsoft.com/office/powerpoint/2010/main" val="3357826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Actuarial Philosophy, Risks and Methods</a:t>
            </a:r>
          </a:p>
        </p:txBody>
      </p:sp>
      <p:sp>
        <p:nvSpPr>
          <p:cNvPr id="3" name="Content Placeholder 2"/>
          <p:cNvSpPr>
            <a:spLocks noGrp="1"/>
          </p:cNvSpPr>
          <p:nvPr>
            <p:ph idx="1"/>
          </p:nvPr>
        </p:nvSpPr>
        <p:spPr/>
        <p:txBody>
          <a:bodyPr>
            <a:normAutofit/>
          </a:bodyPr>
          <a:lstStyle/>
          <a:p>
            <a:pPr marL="0" indent="0">
              <a:buNone/>
            </a:pPr>
            <a:r>
              <a:rPr lang="en-US" u="sng" dirty="0" smtClean="0"/>
              <a:t>A. Actuarial Philosophy</a:t>
            </a:r>
          </a:p>
          <a:p>
            <a:r>
              <a:rPr lang="en-US" dirty="0" smtClean="0"/>
              <a:t>Making sense of the future using history and present experience</a:t>
            </a:r>
          </a:p>
          <a:p>
            <a:r>
              <a:rPr lang="en-US" dirty="0" smtClean="0"/>
              <a:t>Encompasses:</a:t>
            </a:r>
          </a:p>
          <a:p>
            <a:pPr lvl="1"/>
            <a:r>
              <a:rPr lang="en-US" dirty="0" smtClean="0"/>
              <a:t>Descriptive analytics – data collection &amp; analysis</a:t>
            </a:r>
          </a:p>
          <a:p>
            <a:pPr lvl="1"/>
            <a:r>
              <a:rPr lang="en-US" dirty="0" smtClean="0"/>
              <a:t>Diagnostic analytics – assumptions setting</a:t>
            </a:r>
          </a:p>
          <a:p>
            <a:pPr lvl="1"/>
            <a:r>
              <a:rPr lang="en-US" dirty="0" smtClean="0"/>
              <a:t>Predictive analytics – modelling/calculations</a:t>
            </a:r>
          </a:p>
          <a:p>
            <a:pPr lvl="1"/>
            <a:r>
              <a:rPr lang="en-US" dirty="0" smtClean="0"/>
              <a:t>Prescriptive analytics – recommendations </a:t>
            </a:r>
            <a:endParaRPr lang="en-GB" dirty="0"/>
          </a:p>
        </p:txBody>
      </p:sp>
    </p:spTree>
    <p:extLst>
      <p:ext uri="{BB962C8B-B14F-4D97-AF65-F5344CB8AC3E}">
        <p14:creationId xmlns:p14="http://schemas.microsoft.com/office/powerpoint/2010/main" val="3691775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Actuarial Philosophy, Risks and Methods</a:t>
            </a:r>
          </a:p>
        </p:txBody>
      </p:sp>
      <p:sp>
        <p:nvSpPr>
          <p:cNvPr id="3" name="Content Placeholder 2"/>
          <p:cNvSpPr>
            <a:spLocks noGrp="1"/>
          </p:cNvSpPr>
          <p:nvPr>
            <p:ph idx="1"/>
          </p:nvPr>
        </p:nvSpPr>
        <p:spPr/>
        <p:txBody>
          <a:bodyPr>
            <a:normAutofit fontScale="92500"/>
          </a:bodyPr>
          <a:lstStyle/>
          <a:p>
            <a:pPr marL="0" indent="0">
              <a:buNone/>
            </a:pPr>
            <a:r>
              <a:rPr lang="en-US" u="sng" dirty="0" smtClean="0"/>
              <a:t>B. Actuarial Risks</a:t>
            </a:r>
          </a:p>
          <a:p>
            <a:r>
              <a:rPr lang="en-US" dirty="0" smtClean="0"/>
              <a:t>Those risks with complexities e.g. uncertainty of when event will take place (insurance – both life &amp; short term) or due to length of time (pensions) or matrix of severity and frequency (short-term insurance) </a:t>
            </a:r>
            <a:r>
              <a:rPr lang="en-US" dirty="0" err="1" smtClean="0"/>
              <a:t>e.t.c</a:t>
            </a:r>
            <a:r>
              <a:rPr lang="en-US" dirty="0" smtClean="0"/>
              <a:t>.</a:t>
            </a:r>
          </a:p>
          <a:p>
            <a:pPr lvl="1"/>
            <a:r>
              <a:rPr lang="en-US" dirty="0" smtClean="0"/>
              <a:t>Mortality risk in life insurance </a:t>
            </a:r>
          </a:p>
          <a:p>
            <a:pPr lvl="1"/>
            <a:r>
              <a:rPr lang="en-US" dirty="0" smtClean="0"/>
              <a:t>Longevity risk in pensions or employee benefits</a:t>
            </a:r>
          </a:p>
          <a:p>
            <a:pPr lvl="1"/>
            <a:r>
              <a:rPr lang="en-US" dirty="0" smtClean="0"/>
              <a:t>Disability risk in health and care</a:t>
            </a:r>
          </a:p>
          <a:p>
            <a:pPr lvl="1"/>
            <a:r>
              <a:rPr lang="en-US" dirty="0" smtClean="0"/>
              <a:t>Reserving/Provisioning risk in short term insurance</a:t>
            </a:r>
          </a:p>
        </p:txBody>
      </p:sp>
    </p:spTree>
    <p:extLst>
      <p:ext uri="{BB962C8B-B14F-4D97-AF65-F5344CB8AC3E}">
        <p14:creationId xmlns:p14="http://schemas.microsoft.com/office/powerpoint/2010/main" val="254001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Actuarial Philosophy, Risks and Methods</a:t>
            </a:r>
          </a:p>
        </p:txBody>
      </p:sp>
      <p:sp>
        <p:nvSpPr>
          <p:cNvPr id="3" name="Content Placeholder 2"/>
          <p:cNvSpPr>
            <a:spLocks noGrp="1"/>
          </p:cNvSpPr>
          <p:nvPr>
            <p:ph idx="1"/>
          </p:nvPr>
        </p:nvSpPr>
        <p:spPr/>
        <p:txBody>
          <a:bodyPr>
            <a:normAutofit/>
          </a:bodyPr>
          <a:lstStyle/>
          <a:p>
            <a:pPr marL="0" indent="0">
              <a:buNone/>
            </a:pPr>
            <a:r>
              <a:rPr lang="en-US" u="sng" dirty="0" smtClean="0"/>
              <a:t>C. Actuarial Methods</a:t>
            </a:r>
          </a:p>
          <a:p>
            <a:r>
              <a:rPr lang="en-US" dirty="0" smtClean="0"/>
              <a:t>Well established – tried and tested</a:t>
            </a:r>
          </a:p>
          <a:p>
            <a:r>
              <a:rPr lang="en-US" dirty="0" smtClean="0"/>
              <a:t>However there’s development and growth in methods used</a:t>
            </a:r>
          </a:p>
          <a:p>
            <a:r>
              <a:rPr lang="en-US" dirty="0" smtClean="0"/>
              <a:t>Common methods are:</a:t>
            </a:r>
          </a:p>
          <a:p>
            <a:pPr lvl="1"/>
            <a:r>
              <a:rPr lang="en-US" dirty="0" smtClean="0"/>
              <a:t>Deterministic (statistical, probabilistic and mathematical)</a:t>
            </a:r>
          </a:p>
          <a:p>
            <a:pPr lvl="1"/>
            <a:r>
              <a:rPr lang="en-US" dirty="0" smtClean="0"/>
              <a:t>Stochastic (random events modelling)</a:t>
            </a:r>
            <a:endParaRPr lang="en-GB" dirty="0"/>
          </a:p>
        </p:txBody>
      </p:sp>
    </p:spTree>
    <p:extLst>
      <p:ext uri="{BB962C8B-B14F-4D97-AF65-F5344CB8AC3E}">
        <p14:creationId xmlns:p14="http://schemas.microsoft.com/office/powerpoint/2010/main" val="3888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Application of Results</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2109" y="2249488"/>
            <a:ext cx="5759781" cy="4324350"/>
          </a:xfrm>
        </p:spPr>
      </p:pic>
    </p:spTree>
    <p:extLst>
      <p:ext uri="{BB962C8B-B14F-4D97-AF65-F5344CB8AC3E}">
        <p14:creationId xmlns:p14="http://schemas.microsoft.com/office/powerpoint/2010/main" val="1996703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Application of Results</a:t>
            </a:r>
            <a:endParaRPr lang="en-US" b="1"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04363" y="2330160"/>
            <a:ext cx="7335274" cy="4163006"/>
          </a:xfrm>
        </p:spPr>
      </p:pic>
    </p:spTree>
    <p:extLst>
      <p:ext uri="{BB962C8B-B14F-4D97-AF65-F5344CB8AC3E}">
        <p14:creationId xmlns:p14="http://schemas.microsoft.com/office/powerpoint/2010/main" val="373095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Importance of Business Predictions</a:t>
            </a:r>
          </a:p>
        </p:txBody>
      </p:sp>
      <p:sp>
        <p:nvSpPr>
          <p:cNvPr id="3" name="Content Placeholder 2"/>
          <p:cNvSpPr>
            <a:spLocks noGrp="1"/>
          </p:cNvSpPr>
          <p:nvPr>
            <p:ph idx="1"/>
          </p:nvPr>
        </p:nvSpPr>
        <p:spPr/>
        <p:txBody>
          <a:bodyPr>
            <a:normAutofit/>
          </a:bodyPr>
          <a:lstStyle/>
          <a:p>
            <a:r>
              <a:rPr lang="en-US" dirty="0" smtClean="0"/>
              <a:t>Business Planning</a:t>
            </a:r>
          </a:p>
          <a:p>
            <a:r>
              <a:rPr lang="en-US" dirty="0" smtClean="0"/>
              <a:t>Financial Forecasting</a:t>
            </a:r>
          </a:p>
          <a:p>
            <a:r>
              <a:rPr lang="en-US" dirty="0" smtClean="0"/>
              <a:t>Risk Management and Efficiency</a:t>
            </a:r>
          </a:p>
          <a:p>
            <a:r>
              <a:rPr lang="en-US" dirty="0" smtClean="0"/>
              <a:t>Success or Value</a:t>
            </a:r>
          </a:p>
          <a:p>
            <a:r>
              <a:rPr lang="en-US" dirty="0" smtClean="0"/>
              <a:t>Competitive edge</a:t>
            </a:r>
          </a:p>
          <a:p>
            <a:r>
              <a:rPr lang="en-US" dirty="0" smtClean="0"/>
              <a:t>Sustainability or Going </a:t>
            </a:r>
            <a:r>
              <a:rPr lang="en-US" dirty="0"/>
              <a:t>C</a:t>
            </a:r>
            <a:r>
              <a:rPr lang="en-US" dirty="0" smtClean="0"/>
              <a:t>oncern</a:t>
            </a:r>
          </a:p>
          <a:p>
            <a:r>
              <a:rPr lang="en-US" dirty="0" smtClean="0"/>
              <a:t>Decision making </a:t>
            </a:r>
            <a:endParaRPr lang="en-GB" dirty="0"/>
          </a:p>
        </p:txBody>
      </p:sp>
    </p:spTree>
    <p:extLst>
      <p:ext uri="{BB962C8B-B14F-4D97-AF65-F5344CB8AC3E}">
        <p14:creationId xmlns:p14="http://schemas.microsoft.com/office/powerpoint/2010/main" val="280731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Importance of Business Predictions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2109" y="2249488"/>
            <a:ext cx="5759781" cy="4324350"/>
          </a:xfrm>
        </p:spPr>
      </p:pic>
    </p:spTree>
    <p:extLst>
      <p:ext uri="{BB962C8B-B14F-4D97-AF65-F5344CB8AC3E}">
        <p14:creationId xmlns:p14="http://schemas.microsoft.com/office/powerpoint/2010/main" val="2341886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Importance of Business Predictions</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2109" y="2249488"/>
            <a:ext cx="5759781" cy="4324350"/>
          </a:xfrm>
        </p:spPr>
      </p:pic>
    </p:spTree>
    <p:extLst>
      <p:ext uri="{BB962C8B-B14F-4D97-AF65-F5344CB8AC3E}">
        <p14:creationId xmlns:p14="http://schemas.microsoft.com/office/powerpoint/2010/main" val="4286385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Disclaimer</a:t>
            </a:r>
            <a:endParaRPr lang="en-US" b="1" dirty="0"/>
          </a:p>
        </p:txBody>
      </p:sp>
      <p:sp>
        <p:nvSpPr>
          <p:cNvPr id="3" name="Content Placeholder 2"/>
          <p:cNvSpPr>
            <a:spLocks noGrp="1"/>
          </p:cNvSpPr>
          <p:nvPr>
            <p:ph idx="1"/>
          </p:nvPr>
        </p:nvSpPr>
        <p:spPr/>
        <p:txBody>
          <a:bodyPr/>
          <a:lstStyle/>
          <a:p>
            <a:pPr marL="457200" indent="-457200"/>
            <a:r>
              <a:rPr lang="en-US" dirty="0" smtClean="0"/>
              <a:t>Views expressed in the presentation are those of the presenter and are not representative their professional membership </a:t>
            </a:r>
            <a:r>
              <a:rPr lang="en-US" dirty="0" err="1" smtClean="0"/>
              <a:t>organisations</a:t>
            </a:r>
            <a:r>
              <a:rPr lang="en-US" dirty="0" smtClean="0"/>
              <a:t> as well as employer; therefore no liability arising from the presentation should be directed to the said </a:t>
            </a:r>
            <a:r>
              <a:rPr lang="en-US" dirty="0" err="1" smtClean="0"/>
              <a:t>organisations</a:t>
            </a:r>
            <a:r>
              <a:rPr lang="en-US" dirty="0" smtClean="0"/>
              <a:t>.</a:t>
            </a:r>
          </a:p>
          <a:p>
            <a:pPr marL="457200" indent="-457200"/>
            <a:r>
              <a:rPr lang="en-US" dirty="0" smtClean="0"/>
              <a:t>The internet was used as a main source of information in this presentation</a:t>
            </a:r>
            <a:endParaRPr lang="en-US" dirty="0"/>
          </a:p>
        </p:txBody>
      </p:sp>
    </p:spTree>
    <p:extLst>
      <p:ext uri="{BB962C8B-B14F-4D97-AF65-F5344CB8AC3E}">
        <p14:creationId xmlns:p14="http://schemas.microsoft.com/office/powerpoint/2010/main" val="1008953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From Predictive to Prescriptive</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Predictive </a:t>
            </a:r>
            <a:r>
              <a:rPr lang="en-US" dirty="0"/>
              <a:t>analytics shouldn’t be seen as the end goal for your organization, but as a single step in a longer journey. Most companies use descriptive analytics to help them process immediate, incoming data. Predictive analytics can be seen as the next logical step, allowing you to apply that data to make predictions about when something might go wrong and why. Of course, the job isn’t over once you’ve made this forecast — by building the predictive data into concrete solutions for future problems, your predictive analytics become prescriptive</a:t>
            </a:r>
          </a:p>
        </p:txBody>
      </p:sp>
    </p:spTree>
    <p:extLst>
      <p:ext uri="{BB962C8B-B14F-4D97-AF65-F5344CB8AC3E}">
        <p14:creationId xmlns:p14="http://schemas.microsoft.com/office/powerpoint/2010/main" val="2869664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b="1" dirty="0"/>
          </a:p>
        </p:txBody>
      </p:sp>
      <p:pic>
        <p:nvPicPr>
          <p:cNvPr id="4" name="Picture 2" descr="C:\Users\om014309\Desktop\Q &amp; A.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066800"/>
            <a:ext cx="8534400"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764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Agenda</a:t>
            </a:r>
            <a:endParaRPr lang="en-US" b="1" dirty="0"/>
          </a:p>
        </p:txBody>
      </p:sp>
      <p:sp>
        <p:nvSpPr>
          <p:cNvPr id="3" name="Content Placeholder 2"/>
          <p:cNvSpPr>
            <a:spLocks noGrp="1"/>
          </p:cNvSpPr>
          <p:nvPr>
            <p:ph idx="1"/>
          </p:nvPr>
        </p:nvSpPr>
        <p:spPr/>
        <p:txBody>
          <a:bodyPr/>
          <a:lstStyle/>
          <a:p>
            <a:r>
              <a:rPr lang="en-US" dirty="0" smtClean="0"/>
              <a:t>Data and information</a:t>
            </a:r>
          </a:p>
          <a:p>
            <a:r>
              <a:rPr lang="en-US" dirty="0" smtClean="0"/>
              <a:t>Predictive Analytics</a:t>
            </a:r>
          </a:p>
          <a:p>
            <a:r>
              <a:rPr lang="en-US" dirty="0" smtClean="0"/>
              <a:t>Actuarial Philosophy, Risks and Methods</a:t>
            </a:r>
          </a:p>
          <a:p>
            <a:r>
              <a:rPr lang="en-US" dirty="0" smtClean="0"/>
              <a:t>Application of Results</a:t>
            </a:r>
          </a:p>
          <a:p>
            <a:r>
              <a:rPr lang="en-US" dirty="0"/>
              <a:t>Importance of Business Predictions</a:t>
            </a:r>
          </a:p>
          <a:p>
            <a:r>
              <a:rPr lang="en-US" dirty="0" smtClean="0"/>
              <a:t>From Predictive to Prescriptive</a:t>
            </a:r>
            <a:endParaRPr lang="en-US" dirty="0"/>
          </a:p>
        </p:txBody>
      </p:sp>
    </p:spTree>
    <p:extLst>
      <p:ext uri="{BB962C8B-B14F-4D97-AF65-F5344CB8AC3E}">
        <p14:creationId xmlns:p14="http://schemas.microsoft.com/office/powerpoint/2010/main" val="3413861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Data and Information</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u="sng" dirty="0" smtClean="0"/>
              <a:t>A. Definitions</a:t>
            </a:r>
          </a:p>
          <a:p>
            <a:r>
              <a:rPr lang="en-US" dirty="0" smtClean="0"/>
              <a:t>Data definition</a:t>
            </a:r>
          </a:p>
          <a:p>
            <a:pPr lvl="1"/>
            <a:r>
              <a:rPr lang="en-US" dirty="0" smtClean="0"/>
              <a:t>facts </a:t>
            </a:r>
            <a:r>
              <a:rPr lang="en-US" dirty="0"/>
              <a:t>and statistics collected together for reference or </a:t>
            </a:r>
            <a:r>
              <a:rPr lang="en-US" dirty="0" smtClean="0"/>
              <a:t>analysis</a:t>
            </a:r>
          </a:p>
          <a:p>
            <a:pPr lvl="1"/>
            <a:r>
              <a:rPr lang="en-US" dirty="0"/>
              <a:t>Information in raw or unorganized form (such as alphabets, numbers, or symbols) that refer to, or represent, conditions, ideas, or </a:t>
            </a:r>
            <a:r>
              <a:rPr lang="en-US" dirty="0" smtClean="0"/>
              <a:t>objects</a:t>
            </a:r>
          </a:p>
          <a:p>
            <a:r>
              <a:rPr lang="en-US" dirty="0" smtClean="0"/>
              <a:t>Information definition</a:t>
            </a:r>
          </a:p>
          <a:p>
            <a:pPr lvl="1"/>
            <a:r>
              <a:rPr lang="en-US" dirty="0" smtClean="0"/>
              <a:t>facts </a:t>
            </a:r>
            <a:r>
              <a:rPr lang="en-US" dirty="0"/>
              <a:t>provided or learned about something or someone</a:t>
            </a:r>
          </a:p>
          <a:p>
            <a:pPr lvl="1"/>
            <a:r>
              <a:rPr lang="en-US" dirty="0"/>
              <a:t>The result of applying data processing to data, giving it context and </a:t>
            </a:r>
            <a:r>
              <a:rPr lang="en-US" i="1" dirty="0"/>
              <a:t>meaning</a:t>
            </a:r>
            <a:endParaRPr lang="en-US" dirty="0"/>
          </a:p>
        </p:txBody>
      </p:sp>
    </p:spTree>
    <p:extLst>
      <p:ext uri="{BB962C8B-B14F-4D97-AF65-F5344CB8AC3E}">
        <p14:creationId xmlns:p14="http://schemas.microsoft.com/office/powerpoint/2010/main" val="299130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ircle(in)">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ircle(in)">
                                      <p:cBhvr>
                                        <p:cTn id="23" dur="2000"/>
                                        <p:tgtEl>
                                          <p:spTgt spid="3">
                                            <p:txEl>
                                              <p:pRg st="4" end="4"/>
                                            </p:txEl>
                                          </p:spTgt>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circle(in)">
                                      <p:cBhvr>
                                        <p:cTn id="26" dur="2000"/>
                                        <p:tgtEl>
                                          <p:spTgt spid="3">
                                            <p:txEl>
                                              <p:pRg st="5" end="5"/>
                                            </p:txEl>
                                          </p:spTgt>
                                        </p:tgtEl>
                                      </p:cBhvr>
                                    </p:animEffect>
                                  </p:childTnLst>
                                </p:cTn>
                              </p:par>
                              <p:par>
                                <p:cTn id="27" presetID="6" presetClass="entr" presetSubtype="16"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circle(in)">
                                      <p:cBhvr>
                                        <p:cTn id="29"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Data and Information</a:t>
            </a:r>
            <a:endParaRPr lang="en-US" b="1" dirty="0"/>
          </a:p>
        </p:txBody>
      </p:sp>
      <p:sp>
        <p:nvSpPr>
          <p:cNvPr id="3" name="Content Placeholder 2"/>
          <p:cNvSpPr>
            <a:spLocks noGrp="1"/>
          </p:cNvSpPr>
          <p:nvPr>
            <p:ph idx="1"/>
          </p:nvPr>
        </p:nvSpPr>
        <p:spPr/>
        <p:txBody>
          <a:bodyPr>
            <a:normAutofit/>
          </a:bodyPr>
          <a:lstStyle/>
          <a:p>
            <a:pPr marL="0" indent="0">
              <a:buNone/>
            </a:pPr>
            <a:r>
              <a:rPr lang="en-US" u="sng" dirty="0" smtClean="0"/>
              <a:t>B. Sources</a:t>
            </a:r>
          </a:p>
          <a:p>
            <a:r>
              <a:rPr lang="en-US" dirty="0" smtClean="0"/>
              <a:t>Internal</a:t>
            </a:r>
          </a:p>
          <a:p>
            <a:pPr lvl="1"/>
            <a:r>
              <a:rPr lang="en-US" dirty="0" smtClean="0"/>
              <a:t>Hardcopy files</a:t>
            </a:r>
          </a:p>
          <a:p>
            <a:pPr lvl="1"/>
            <a:r>
              <a:rPr lang="en-US" dirty="0" smtClean="0"/>
              <a:t>Customer database on IT platform</a:t>
            </a:r>
          </a:p>
          <a:p>
            <a:r>
              <a:rPr lang="en-US" dirty="0" smtClean="0"/>
              <a:t>External</a:t>
            </a:r>
          </a:p>
          <a:p>
            <a:pPr lvl="1"/>
            <a:r>
              <a:rPr lang="en-US" dirty="0" smtClean="0"/>
              <a:t>Published Financial Statements</a:t>
            </a:r>
          </a:p>
          <a:p>
            <a:pPr lvl="1"/>
            <a:r>
              <a:rPr lang="en-US" dirty="0" smtClean="0"/>
              <a:t>Media – print or digital </a:t>
            </a:r>
          </a:p>
          <a:p>
            <a:pPr lvl="1"/>
            <a:r>
              <a:rPr lang="en-US" dirty="0" smtClean="0"/>
              <a:t>Government/Regulatory publications</a:t>
            </a:r>
          </a:p>
          <a:p>
            <a:pPr lvl="1"/>
            <a:endParaRPr lang="en-US" dirty="0"/>
          </a:p>
        </p:txBody>
      </p:sp>
    </p:spTree>
    <p:extLst>
      <p:ext uri="{BB962C8B-B14F-4D97-AF65-F5344CB8AC3E}">
        <p14:creationId xmlns:p14="http://schemas.microsoft.com/office/powerpoint/2010/main" val="2798521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ircle(in)">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ircle(in)">
                                      <p:cBhvr>
                                        <p:cTn id="23" dur="2000"/>
                                        <p:tgtEl>
                                          <p:spTgt spid="3">
                                            <p:txEl>
                                              <p:pRg st="4" end="4"/>
                                            </p:txEl>
                                          </p:spTgt>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circle(in)">
                                      <p:cBhvr>
                                        <p:cTn id="26" dur="2000"/>
                                        <p:tgtEl>
                                          <p:spTgt spid="3">
                                            <p:txEl>
                                              <p:pRg st="5" end="5"/>
                                            </p:txEl>
                                          </p:spTgt>
                                        </p:tgtEl>
                                      </p:cBhvr>
                                    </p:animEffect>
                                  </p:childTnLst>
                                </p:cTn>
                              </p:par>
                              <p:par>
                                <p:cTn id="27" presetID="6" presetClass="entr" presetSubtype="16"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circle(in)">
                                      <p:cBhvr>
                                        <p:cTn id="29" dur="2000"/>
                                        <p:tgtEl>
                                          <p:spTgt spid="3">
                                            <p:txEl>
                                              <p:pRg st="6" end="6"/>
                                            </p:txEl>
                                          </p:spTgt>
                                        </p:tgtEl>
                                      </p:cBhvr>
                                    </p:animEffect>
                                  </p:childTnLst>
                                </p:cTn>
                              </p:par>
                              <p:par>
                                <p:cTn id="30" presetID="6" presetClass="entr" presetSubtype="16"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circle(in)">
                                      <p:cBhvr>
                                        <p:cTn id="3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Data and Information</a:t>
            </a:r>
            <a:endParaRPr lang="en-US" b="1" dirty="0"/>
          </a:p>
        </p:txBody>
      </p:sp>
      <p:sp>
        <p:nvSpPr>
          <p:cNvPr id="3" name="Content Placeholder 2"/>
          <p:cNvSpPr>
            <a:spLocks noGrp="1"/>
          </p:cNvSpPr>
          <p:nvPr>
            <p:ph idx="1"/>
          </p:nvPr>
        </p:nvSpPr>
        <p:spPr/>
        <p:txBody>
          <a:bodyPr>
            <a:normAutofit fontScale="85000" lnSpcReduction="20000"/>
          </a:bodyPr>
          <a:lstStyle/>
          <a:p>
            <a:pPr marL="0" indent="0">
              <a:buNone/>
            </a:pPr>
            <a:r>
              <a:rPr lang="en-US" u="sng" dirty="0" smtClean="0"/>
              <a:t>C. Importance in Insurance</a:t>
            </a:r>
          </a:p>
          <a:p>
            <a:r>
              <a:rPr lang="en-US" dirty="0" smtClean="0"/>
              <a:t>Absence of data/information crumbles an insurance company</a:t>
            </a:r>
          </a:p>
          <a:p>
            <a:r>
              <a:rPr lang="en-US" dirty="0" smtClean="0"/>
              <a:t>Complete and accurate data/information may give an insurance company competitive edge when correctly put to appropriate plus good use</a:t>
            </a:r>
          </a:p>
          <a:p>
            <a:pPr marL="0" indent="0">
              <a:buNone/>
            </a:pPr>
            <a:r>
              <a:rPr lang="en-US" u="sng" dirty="0" smtClean="0"/>
              <a:t>D. Uses in Insurance</a:t>
            </a:r>
          </a:p>
          <a:p>
            <a:r>
              <a:rPr lang="en-US" dirty="0" smtClean="0"/>
              <a:t>Pricing</a:t>
            </a:r>
          </a:p>
          <a:p>
            <a:r>
              <a:rPr lang="en-US" dirty="0" smtClean="0"/>
              <a:t>Profit testing</a:t>
            </a:r>
          </a:p>
          <a:p>
            <a:r>
              <a:rPr lang="en-US" dirty="0"/>
              <a:t>Liability </a:t>
            </a:r>
            <a:r>
              <a:rPr lang="en-US" dirty="0" smtClean="0"/>
              <a:t>Reserving or Provisioning</a:t>
            </a:r>
            <a:endParaRPr lang="en-US" dirty="0"/>
          </a:p>
          <a:p>
            <a:r>
              <a:rPr lang="en-US" dirty="0" smtClean="0"/>
              <a:t>Solvency Assessment – or Financial Soundness</a:t>
            </a:r>
          </a:p>
          <a:p>
            <a:r>
              <a:rPr lang="en-US" dirty="0" smtClean="0"/>
              <a:t>Decision Making</a:t>
            </a:r>
            <a:endParaRPr lang="en-US" dirty="0"/>
          </a:p>
        </p:txBody>
      </p:sp>
    </p:spTree>
    <p:extLst>
      <p:ext uri="{BB962C8B-B14F-4D97-AF65-F5344CB8AC3E}">
        <p14:creationId xmlns:p14="http://schemas.microsoft.com/office/powerpoint/2010/main" val="2586298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Data and Information</a:t>
            </a:r>
            <a:endParaRPr lang="en-US" b="1"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1143000"/>
            <a:ext cx="8763000" cy="4953000"/>
          </a:xfrm>
        </p:spPr>
      </p:pic>
    </p:spTree>
    <p:extLst>
      <p:ext uri="{BB962C8B-B14F-4D97-AF65-F5344CB8AC3E}">
        <p14:creationId xmlns:p14="http://schemas.microsoft.com/office/powerpoint/2010/main" val="3380137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Predictive Analytics</a:t>
            </a:r>
            <a:endParaRPr lang="en-US" b="1" dirty="0"/>
          </a:p>
        </p:txBody>
      </p:sp>
      <p:sp>
        <p:nvSpPr>
          <p:cNvPr id="3" name="Content Placeholder 2"/>
          <p:cNvSpPr>
            <a:spLocks noGrp="1"/>
          </p:cNvSpPr>
          <p:nvPr>
            <p:ph idx="1"/>
          </p:nvPr>
        </p:nvSpPr>
        <p:spPr/>
        <p:txBody>
          <a:bodyPr>
            <a:normAutofit/>
          </a:bodyPr>
          <a:lstStyle/>
          <a:p>
            <a:pPr marL="0" indent="0">
              <a:buNone/>
            </a:pPr>
            <a:r>
              <a:rPr lang="en-US" u="sng" dirty="0" smtClean="0"/>
              <a:t>A. Definition</a:t>
            </a:r>
          </a:p>
          <a:p>
            <a:pPr marL="0" indent="0">
              <a:buNone/>
            </a:pPr>
            <a:endParaRPr lang="en-US" b="1" dirty="0" smtClean="0"/>
          </a:p>
          <a:p>
            <a:pPr marL="0" indent="0">
              <a:buNone/>
            </a:pPr>
            <a:r>
              <a:rPr lang="en-US" b="1" dirty="0" smtClean="0"/>
              <a:t>Predictive </a:t>
            </a:r>
            <a:r>
              <a:rPr lang="en-US" b="1" dirty="0"/>
              <a:t>analytics</a:t>
            </a:r>
            <a:r>
              <a:rPr lang="en-US" dirty="0"/>
              <a:t> is the branch of the advanced </a:t>
            </a:r>
            <a:r>
              <a:rPr lang="en-US" b="1" dirty="0"/>
              <a:t>analytics</a:t>
            </a:r>
            <a:r>
              <a:rPr lang="en-US" dirty="0"/>
              <a:t> which is used to make predictions about unknown future events. </a:t>
            </a:r>
            <a:r>
              <a:rPr lang="en-US" b="1" dirty="0"/>
              <a:t>Predictive analytics</a:t>
            </a:r>
            <a:r>
              <a:rPr lang="en-US" dirty="0"/>
              <a:t> uses many techniques from data mining, statistics, </a:t>
            </a:r>
            <a:r>
              <a:rPr lang="en-US" dirty="0" smtClean="0"/>
              <a:t>modelling</a:t>
            </a:r>
            <a:r>
              <a:rPr lang="en-US" dirty="0"/>
              <a:t>, machine learning, and artificial intelligence to analyze current data to make predictions about future.</a:t>
            </a:r>
          </a:p>
        </p:txBody>
      </p:sp>
    </p:spTree>
    <p:extLst>
      <p:ext uri="{BB962C8B-B14F-4D97-AF65-F5344CB8AC3E}">
        <p14:creationId xmlns:p14="http://schemas.microsoft.com/office/powerpoint/2010/main" val="152287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Predictive Analytics</a:t>
            </a:r>
          </a:p>
        </p:txBody>
      </p:sp>
      <p:sp>
        <p:nvSpPr>
          <p:cNvPr id="3" name="Content Placeholder 2"/>
          <p:cNvSpPr>
            <a:spLocks noGrp="1"/>
          </p:cNvSpPr>
          <p:nvPr>
            <p:ph idx="1"/>
          </p:nvPr>
        </p:nvSpPr>
        <p:spPr/>
        <p:txBody>
          <a:bodyPr>
            <a:normAutofit/>
          </a:bodyPr>
          <a:lstStyle/>
          <a:p>
            <a:pPr marL="0" indent="0">
              <a:buNone/>
            </a:pPr>
            <a:r>
              <a:rPr lang="en-US" u="sng" dirty="0" smtClean="0"/>
              <a:t>B. Key Predictive Analytics blocks:</a:t>
            </a:r>
          </a:p>
          <a:p>
            <a:pPr lvl="1"/>
            <a:r>
              <a:rPr lang="en-US" dirty="0" smtClean="0"/>
              <a:t>Data mine</a:t>
            </a:r>
          </a:p>
          <a:p>
            <a:pPr lvl="1"/>
            <a:r>
              <a:rPr lang="en-US" dirty="0" smtClean="0"/>
              <a:t>Statistics or data analysis e.g. average, minimum, maximum, mode, median, standard deviation </a:t>
            </a:r>
          </a:p>
          <a:p>
            <a:pPr lvl="1"/>
            <a:r>
              <a:rPr lang="en-US" dirty="0" smtClean="0"/>
              <a:t>Modelling or data manipulations/calculations</a:t>
            </a:r>
          </a:p>
          <a:p>
            <a:pPr lvl="1"/>
            <a:r>
              <a:rPr lang="en-US" dirty="0" smtClean="0"/>
              <a:t>Machine learning &amp; Artificial Intelligence or use of technology i.e. computers</a:t>
            </a:r>
          </a:p>
          <a:p>
            <a:pPr lvl="1"/>
            <a:r>
              <a:rPr lang="en-US" dirty="0" smtClean="0"/>
              <a:t>Future predictions or estimations or projections</a:t>
            </a:r>
            <a:endParaRPr lang="en-US" dirty="0"/>
          </a:p>
        </p:txBody>
      </p:sp>
    </p:spTree>
    <p:extLst>
      <p:ext uri="{BB962C8B-B14F-4D97-AF65-F5344CB8AC3E}">
        <p14:creationId xmlns:p14="http://schemas.microsoft.com/office/powerpoint/2010/main" val="2408314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471</TotalTime>
  <Words>687</Words>
  <Application>Microsoft Office PowerPoint</Application>
  <PresentationFormat>On-screen Show (4:3)</PresentationFormat>
  <Paragraphs>98</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Georgia</vt:lpstr>
      <vt:lpstr>Trebuchet MS</vt:lpstr>
      <vt:lpstr>Wingdings 2</vt:lpstr>
      <vt:lpstr>Urban</vt:lpstr>
      <vt:lpstr>Predictive Analytics – A forward looking perspective on Actuarial Risks</vt:lpstr>
      <vt:lpstr>Disclaimer</vt:lpstr>
      <vt:lpstr>Agenda</vt:lpstr>
      <vt:lpstr>Data and Information</vt:lpstr>
      <vt:lpstr>Data and Information</vt:lpstr>
      <vt:lpstr>Data and Information</vt:lpstr>
      <vt:lpstr>Data and Information</vt:lpstr>
      <vt:lpstr>Predictive Analytics</vt:lpstr>
      <vt:lpstr>Predictive Analytics</vt:lpstr>
      <vt:lpstr>Predictive Analytics</vt:lpstr>
      <vt:lpstr>Predictive Analytics</vt:lpstr>
      <vt:lpstr>Actuarial Philosophy, Risks and Methods</vt:lpstr>
      <vt:lpstr>Actuarial Philosophy, Risks and Methods</vt:lpstr>
      <vt:lpstr>Actuarial Philosophy, Risks and Methods</vt:lpstr>
      <vt:lpstr>Application of Results</vt:lpstr>
      <vt:lpstr>Application of Results</vt:lpstr>
      <vt:lpstr>Importance of Business Predictions</vt:lpstr>
      <vt:lpstr>Importance of Business Predictions</vt:lpstr>
      <vt:lpstr>Importance of Business Predictions</vt:lpstr>
      <vt:lpstr>From Predictive to Prescriptive</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Predictive Analytics – Forward looking on future Actuarial Risks</dc:title>
  <dc:creator>Fungura Shepherd</dc:creator>
  <cp:lastModifiedBy>DELL</cp:lastModifiedBy>
  <cp:revision>41</cp:revision>
  <dcterms:created xsi:type="dcterms:W3CDTF">2016-08-17T14:14:06Z</dcterms:created>
  <dcterms:modified xsi:type="dcterms:W3CDTF">2016-08-22T22:31:35Z</dcterms:modified>
</cp:coreProperties>
</file>