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86" r:id="rId4"/>
    <p:sldId id="296" r:id="rId5"/>
    <p:sldId id="307" r:id="rId6"/>
    <p:sldId id="298" r:id="rId7"/>
    <p:sldId id="308" r:id="rId8"/>
    <p:sldId id="285" r:id="rId9"/>
    <p:sldId id="293" r:id="rId10"/>
    <p:sldId id="301" r:id="rId11"/>
    <p:sldId id="288" r:id="rId12"/>
    <p:sldId id="303" r:id="rId13"/>
    <p:sldId id="304" r:id="rId14"/>
    <p:sldId id="264" r:id="rId15"/>
    <p:sldId id="277" r:id="rId16"/>
    <p:sldId id="305" r:id="rId17"/>
    <p:sldId id="267" r:id="rId18"/>
    <p:sldId id="280" r:id="rId19"/>
    <p:sldId id="287" r:id="rId20"/>
    <p:sldId id="263" r:id="rId21"/>
    <p:sldId id="299" r:id="rId22"/>
    <p:sldId id="291" r:id="rId23"/>
    <p:sldId id="294" r:id="rId24"/>
    <p:sldId id="290" r:id="rId25"/>
    <p:sldId id="306" r:id="rId26"/>
    <p:sldId id="281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B86"/>
    <a:srgbClr val="0066FF"/>
    <a:srgbClr val="3333CC"/>
    <a:srgbClr val="656B86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876FA3-6954-4598-BAEF-B5EDF7AACD6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37497A-9E04-435C-A071-FCEDF020AEA8}">
      <dgm:prSet phldrT="[Text]"/>
      <dgm:spPr>
        <a:solidFill>
          <a:srgbClr val="3333CC"/>
        </a:solidFill>
      </dgm:spPr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C306C607-EBCB-41DB-870E-015E7F1432FF}" type="parTrans" cxnId="{1A9B96B8-0DF6-492F-B104-17D12213D5A3}">
      <dgm:prSet/>
      <dgm:spPr/>
      <dgm:t>
        <a:bodyPr/>
        <a:lstStyle/>
        <a:p>
          <a:endParaRPr lang="en-US"/>
        </a:p>
      </dgm:t>
    </dgm:pt>
    <dgm:pt modelId="{449DCE24-8526-4622-BD92-C893EE207F54}" type="sibTrans" cxnId="{1A9B96B8-0DF6-492F-B104-17D12213D5A3}">
      <dgm:prSet/>
      <dgm:spPr/>
      <dgm:t>
        <a:bodyPr/>
        <a:lstStyle/>
        <a:p>
          <a:endParaRPr lang="en-US"/>
        </a:p>
      </dgm:t>
    </dgm:pt>
    <dgm:pt modelId="{F330CECA-FF48-4B68-A60F-E579F62C27B0}">
      <dgm:prSet phldrT="[Text]"/>
      <dgm:spPr/>
      <dgm:t>
        <a:bodyPr/>
        <a:lstStyle/>
        <a:p>
          <a:r>
            <a:rPr lang="en-US" dirty="0" smtClean="0"/>
            <a:t>Prevailing Insurance Industry Performance – An Overview</a:t>
          </a:r>
          <a:endParaRPr lang="en-US" dirty="0"/>
        </a:p>
      </dgm:t>
    </dgm:pt>
    <dgm:pt modelId="{39AE29D4-1EDD-413C-8057-53E413E50E4B}" type="parTrans" cxnId="{D63FA593-34A0-4437-A99F-88FDB11B42C8}">
      <dgm:prSet/>
      <dgm:spPr/>
      <dgm:t>
        <a:bodyPr/>
        <a:lstStyle/>
        <a:p>
          <a:endParaRPr lang="en-US"/>
        </a:p>
      </dgm:t>
    </dgm:pt>
    <dgm:pt modelId="{8574054D-435D-450C-B105-3D40B353619C}" type="sibTrans" cxnId="{D63FA593-34A0-4437-A99F-88FDB11B42C8}">
      <dgm:prSet/>
      <dgm:spPr/>
      <dgm:t>
        <a:bodyPr/>
        <a:lstStyle/>
        <a:p>
          <a:endParaRPr lang="en-US"/>
        </a:p>
      </dgm:t>
    </dgm:pt>
    <dgm:pt modelId="{49AF522F-4BF3-4ED3-8052-5B0E989CE606}">
      <dgm:prSet phldrT="[Text]"/>
      <dgm:spPr>
        <a:solidFill>
          <a:srgbClr val="3333CC"/>
        </a:solidFill>
      </dgm:spPr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5427C848-E23C-4EE2-9422-280FFE7DF778}" type="parTrans" cxnId="{55A9318E-FB7A-46F3-AAEA-806A7D21AC2D}">
      <dgm:prSet/>
      <dgm:spPr/>
      <dgm:t>
        <a:bodyPr/>
        <a:lstStyle/>
        <a:p>
          <a:endParaRPr lang="en-US"/>
        </a:p>
      </dgm:t>
    </dgm:pt>
    <dgm:pt modelId="{12EA36A2-A49F-4570-B634-337C7C237CAE}" type="sibTrans" cxnId="{55A9318E-FB7A-46F3-AAEA-806A7D21AC2D}">
      <dgm:prSet/>
      <dgm:spPr/>
      <dgm:t>
        <a:bodyPr/>
        <a:lstStyle/>
        <a:p>
          <a:endParaRPr lang="en-US"/>
        </a:p>
      </dgm:t>
    </dgm:pt>
    <dgm:pt modelId="{D25A0E56-3951-4AE9-BE81-C1BFC34D8142}">
      <dgm:prSet phldrT="[Text]"/>
      <dgm:spPr/>
      <dgm:t>
        <a:bodyPr/>
        <a:lstStyle/>
        <a:p>
          <a:r>
            <a:rPr lang="en-US" dirty="0" smtClean="0"/>
            <a:t>Zimbabwe’s Place On The Global Insurance Map</a:t>
          </a:r>
          <a:endParaRPr lang="en-US" dirty="0"/>
        </a:p>
      </dgm:t>
    </dgm:pt>
    <dgm:pt modelId="{22A6C7EF-5B41-4993-9BC2-CA54E53FABB2}" type="parTrans" cxnId="{AB906A49-F93A-4547-A977-0CFF792AC7C7}">
      <dgm:prSet/>
      <dgm:spPr/>
      <dgm:t>
        <a:bodyPr/>
        <a:lstStyle/>
        <a:p>
          <a:endParaRPr lang="en-US"/>
        </a:p>
      </dgm:t>
    </dgm:pt>
    <dgm:pt modelId="{139BD0A9-3469-4B01-BAE0-228314179457}" type="sibTrans" cxnId="{AB906A49-F93A-4547-A977-0CFF792AC7C7}">
      <dgm:prSet/>
      <dgm:spPr/>
      <dgm:t>
        <a:bodyPr/>
        <a:lstStyle/>
        <a:p>
          <a:endParaRPr lang="en-US"/>
        </a:p>
      </dgm:t>
    </dgm:pt>
    <dgm:pt modelId="{738D84B7-00A9-4D5C-BCAE-62CFA3446D13}">
      <dgm:prSet phldrT="[Text]"/>
      <dgm:spPr>
        <a:solidFill>
          <a:srgbClr val="3333CC"/>
        </a:solidFill>
      </dgm:spPr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3BD879BE-EFB3-41A1-A51A-43905355C35A}" type="parTrans" cxnId="{B5AD06E1-FD37-4F91-96E3-3FCBF7C85ECB}">
      <dgm:prSet/>
      <dgm:spPr/>
      <dgm:t>
        <a:bodyPr/>
        <a:lstStyle/>
        <a:p>
          <a:endParaRPr lang="en-US"/>
        </a:p>
      </dgm:t>
    </dgm:pt>
    <dgm:pt modelId="{F5F7D778-7BCA-4E09-8CA4-F5C0910873FE}" type="sibTrans" cxnId="{B5AD06E1-FD37-4F91-96E3-3FCBF7C85ECB}">
      <dgm:prSet/>
      <dgm:spPr/>
      <dgm:t>
        <a:bodyPr/>
        <a:lstStyle/>
        <a:p>
          <a:endParaRPr lang="en-US"/>
        </a:p>
      </dgm:t>
    </dgm:pt>
    <dgm:pt modelId="{F15B5EE3-B273-4050-B80A-B48720847460}">
      <dgm:prSet phldrT="[Text]"/>
      <dgm:spPr/>
      <dgm:t>
        <a:bodyPr/>
        <a:lstStyle/>
        <a:p>
          <a:r>
            <a:rPr lang="en-US" dirty="0" smtClean="0"/>
            <a:t>Informational Slide – The Place Of  Reinsurance</a:t>
          </a:r>
          <a:endParaRPr lang="en-US" dirty="0"/>
        </a:p>
      </dgm:t>
    </dgm:pt>
    <dgm:pt modelId="{D417ED52-6FC8-4F67-A81A-2EB31F1B5E32}" type="parTrans" cxnId="{B363E356-1C44-4EC1-93EE-C741988F0ABF}">
      <dgm:prSet/>
      <dgm:spPr/>
      <dgm:t>
        <a:bodyPr/>
        <a:lstStyle/>
        <a:p>
          <a:endParaRPr lang="en-US"/>
        </a:p>
      </dgm:t>
    </dgm:pt>
    <dgm:pt modelId="{B2242262-B929-4A3C-B6AD-22754B859D60}" type="sibTrans" cxnId="{B363E356-1C44-4EC1-93EE-C741988F0ABF}">
      <dgm:prSet/>
      <dgm:spPr/>
      <dgm:t>
        <a:bodyPr/>
        <a:lstStyle/>
        <a:p>
          <a:endParaRPr lang="en-US"/>
        </a:p>
      </dgm:t>
    </dgm:pt>
    <dgm:pt modelId="{6FD82CA9-53F9-4357-AE5F-4F4594B5E07B}">
      <dgm:prSet/>
      <dgm:spPr>
        <a:solidFill>
          <a:srgbClr val="3333CC"/>
        </a:solidFill>
      </dgm:spPr>
      <dgm:t>
        <a:bodyPr/>
        <a:lstStyle/>
        <a:p>
          <a:r>
            <a:rPr lang="en-US" dirty="0" smtClean="0"/>
            <a:t>5</a:t>
          </a:r>
          <a:endParaRPr lang="en-US" dirty="0"/>
        </a:p>
      </dgm:t>
    </dgm:pt>
    <dgm:pt modelId="{8955D173-48D1-435F-A0FB-F0763353324B}" type="parTrans" cxnId="{CA892FFD-3E32-44B2-A3A4-D7C95ECBC4D0}">
      <dgm:prSet/>
      <dgm:spPr/>
      <dgm:t>
        <a:bodyPr/>
        <a:lstStyle/>
        <a:p>
          <a:endParaRPr lang="en-US"/>
        </a:p>
      </dgm:t>
    </dgm:pt>
    <dgm:pt modelId="{1A71A9E8-F409-4CF0-9D2F-C712432A4D75}" type="sibTrans" cxnId="{CA892FFD-3E32-44B2-A3A4-D7C95ECBC4D0}">
      <dgm:prSet/>
      <dgm:spPr/>
      <dgm:t>
        <a:bodyPr/>
        <a:lstStyle/>
        <a:p>
          <a:endParaRPr lang="en-US"/>
        </a:p>
      </dgm:t>
    </dgm:pt>
    <dgm:pt modelId="{D62BD2B0-05A5-4EEF-B8C6-78AD77FEB1D3}">
      <dgm:prSet/>
      <dgm:spPr/>
      <dgm:t>
        <a:bodyPr/>
        <a:lstStyle/>
        <a:p>
          <a:r>
            <a:rPr lang="en-US" dirty="0" smtClean="0"/>
            <a:t>Zimbabwe – Insurance &amp; Reinsurance Outlook</a:t>
          </a:r>
          <a:endParaRPr lang="en-US" dirty="0"/>
        </a:p>
      </dgm:t>
    </dgm:pt>
    <dgm:pt modelId="{974073C7-7379-400A-8394-E23FA63679C4}" type="parTrans" cxnId="{575E9743-8D6F-4FBE-A614-61829E0A8176}">
      <dgm:prSet/>
      <dgm:spPr/>
      <dgm:t>
        <a:bodyPr/>
        <a:lstStyle/>
        <a:p>
          <a:endParaRPr lang="en-US"/>
        </a:p>
      </dgm:t>
    </dgm:pt>
    <dgm:pt modelId="{C3941CD0-3DE5-4C5B-9D25-47F5B3588B4D}" type="sibTrans" cxnId="{575E9743-8D6F-4FBE-A614-61829E0A8176}">
      <dgm:prSet/>
      <dgm:spPr/>
      <dgm:t>
        <a:bodyPr/>
        <a:lstStyle/>
        <a:p>
          <a:endParaRPr lang="en-US"/>
        </a:p>
      </dgm:t>
    </dgm:pt>
    <dgm:pt modelId="{CBA79424-C512-4BEC-B191-C997091AFE30}">
      <dgm:prSet/>
      <dgm:spPr>
        <a:solidFill>
          <a:srgbClr val="3333CC"/>
        </a:solidFill>
      </dgm:spPr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499918CC-198C-4D31-87AF-97ED8A751691}" type="parTrans" cxnId="{A3493032-A3FC-4DED-A7C0-4F8B0A8336FD}">
      <dgm:prSet/>
      <dgm:spPr/>
      <dgm:t>
        <a:bodyPr/>
        <a:lstStyle/>
        <a:p>
          <a:endParaRPr lang="en-US"/>
        </a:p>
      </dgm:t>
    </dgm:pt>
    <dgm:pt modelId="{B7ADB2FD-28E4-4DFB-A82D-A4837EF6F586}" type="sibTrans" cxnId="{A3493032-A3FC-4DED-A7C0-4F8B0A8336FD}">
      <dgm:prSet/>
      <dgm:spPr/>
      <dgm:t>
        <a:bodyPr/>
        <a:lstStyle/>
        <a:p>
          <a:endParaRPr lang="en-US"/>
        </a:p>
      </dgm:t>
    </dgm:pt>
    <dgm:pt modelId="{46ED0051-D49E-4144-97D6-995C1C23DCA4}">
      <dgm:prSet/>
      <dgm:spPr/>
      <dgm:t>
        <a:bodyPr/>
        <a:lstStyle/>
        <a:p>
          <a:r>
            <a:rPr lang="en-US" dirty="0" smtClean="0"/>
            <a:t>What Role Has Reinsurance Played In Current Zimbabwe?</a:t>
          </a:r>
          <a:endParaRPr lang="en-US" dirty="0"/>
        </a:p>
      </dgm:t>
    </dgm:pt>
    <dgm:pt modelId="{FF385005-36B6-490F-A335-C690CACCD0DA}" type="parTrans" cxnId="{30BD00E8-E7AA-4EA2-BCEF-D5F00ABC71FB}">
      <dgm:prSet/>
      <dgm:spPr/>
      <dgm:t>
        <a:bodyPr/>
        <a:lstStyle/>
        <a:p>
          <a:endParaRPr lang="en-US"/>
        </a:p>
      </dgm:t>
    </dgm:pt>
    <dgm:pt modelId="{4DC6EC81-EE33-484D-97DC-9BBD1A8BAF3C}" type="sibTrans" cxnId="{30BD00E8-E7AA-4EA2-BCEF-D5F00ABC71FB}">
      <dgm:prSet/>
      <dgm:spPr/>
      <dgm:t>
        <a:bodyPr/>
        <a:lstStyle/>
        <a:p>
          <a:endParaRPr lang="en-US"/>
        </a:p>
      </dgm:t>
    </dgm:pt>
    <dgm:pt modelId="{26DBC13F-42C3-4565-A60D-DDCC2C1F68D9}" type="pres">
      <dgm:prSet presAssocID="{2D876FA3-6954-4598-BAEF-B5EDF7AACD6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33DD10-3486-4B45-841E-F1CDC9B75EA8}" type="pres">
      <dgm:prSet presAssocID="{2337497A-9E04-435C-A071-FCEDF020AEA8}" presName="composite" presStyleCnt="0"/>
      <dgm:spPr/>
    </dgm:pt>
    <dgm:pt modelId="{BAED56B0-72C2-400E-821C-D33EAE33FB97}" type="pres">
      <dgm:prSet presAssocID="{2337497A-9E04-435C-A071-FCEDF020AEA8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574645-7FD8-4198-B6F4-1362D917739A}" type="pres">
      <dgm:prSet presAssocID="{2337497A-9E04-435C-A071-FCEDF020AEA8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4D6782-02E6-4219-8DE9-BC8DE5E65BCE}" type="pres">
      <dgm:prSet presAssocID="{449DCE24-8526-4622-BD92-C893EE207F54}" presName="sp" presStyleCnt="0"/>
      <dgm:spPr/>
    </dgm:pt>
    <dgm:pt modelId="{894FD053-3865-4216-8D58-1482816A42A1}" type="pres">
      <dgm:prSet presAssocID="{49AF522F-4BF3-4ED3-8052-5B0E989CE606}" presName="composite" presStyleCnt="0"/>
      <dgm:spPr/>
    </dgm:pt>
    <dgm:pt modelId="{A5437D56-2C18-4CE7-9D98-A0ADE6BBECEB}" type="pres">
      <dgm:prSet presAssocID="{49AF522F-4BF3-4ED3-8052-5B0E989CE606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F8CB0E-C035-4260-A4D8-424423BA75E3}" type="pres">
      <dgm:prSet presAssocID="{49AF522F-4BF3-4ED3-8052-5B0E989CE606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474D81-2AEF-4EE1-A3E2-1181C9929D9A}" type="pres">
      <dgm:prSet presAssocID="{12EA36A2-A49F-4570-B634-337C7C237CAE}" presName="sp" presStyleCnt="0"/>
      <dgm:spPr/>
    </dgm:pt>
    <dgm:pt modelId="{9FA41493-ED0D-4451-9B99-1FBBC3D45A5C}" type="pres">
      <dgm:prSet presAssocID="{738D84B7-00A9-4D5C-BCAE-62CFA3446D13}" presName="composite" presStyleCnt="0"/>
      <dgm:spPr/>
    </dgm:pt>
    <dgm:pt modelId="{FC8C747C-2BC5-4A64-A389-875C7B3AC208}" type="pres">
      <dgm:prSet presAssocID="{738D84B7-00A9-4D5C-BCAE-62CFA3446D13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E0DEB4-7193-4504-A320-98394847BC85}" type="pres">
      <dgm:prSet presAssocID="{738D84B7-00A9-4D5C-BCAE-62CFA3446D13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FCF630-7311-47A6-92D9-EAD3523E6F09}" type="pres">
      <dgm:prSet presAssocID="{F5F7D778-7BCA-4E09-8CA4-F5C0910873FE}" presName="sp" presStyleCnt="0"/>
      <dgm:spPr/>
    </dgm:pt>
    <dgm:pt modelId="{C9A81840-4EC4-4F53-B0F3-F0E8281DF5A5}" type="pres">
      <dgm:prSet presAssocID="{CBA79424-C512-4BEC-B191-C997091AFE30}" presName="composite" presStyleCnt="0"/>
      <dgm:spPr/>
    </dgm:pt>
    <dgm:pt modelId="{7C66A23F-7BAE-451A-87FD-EF27CC7E4F4B}" type="pres">
      <dgm:prSet presAssocID="{CBA79424-C512-4BEC-B191-C997091AFE30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CD4609-61FD-4E75-8057-B40558DC2F11}" type="pres">
      <dgm:prSet presAssocID="{CBA79424-C512-4BEC-B191-C997091AFE30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9E57A3-7787-4DE5-B630-66BD4E3709EB}" type="pres">
      <dgm:prSet presAssocID="{B7ADB2FD-28E4-4DFB-A82D-A4837EF6F586}" presName="sp" presStyleCnt="0"/>
      <dgm:spPr/>
    </dgm:pt>
    <dgm:pt modelId="{22FC5C2D-40F6-4F95-9E4E-0476A7ABD7DA}" type="pres">
      <dgm:prSet presAssocID="{6FD82CA9-53F9-4357-AE5F-4F4594B5E07B}" presName="composite" presStyleCnt="0"/>
      <dgm:spPr/>
    </dgm:pt>
    <dgm:pt modelId="{F83F7041-991E-4585-98AC-026C6618B864}" type="pres">
      <dgm:prSet presAssocID="{6FD82CA9-53F9-4357-AE5F-4F4594B5E07B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ECAB62-1E69-42C6-9327-FB6CE30AE416}" type="pres">
      <dgm:prSet presAssocID="{6FD82CA9-53F9-4357-AE5F-4F4594B5E07B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906A49-F93A-4547-A977-0CFF792AC7C7}" srcId="{49AF522F-4BF3-4ED3-8052-5B0E989CE606}" destId="{D25A0E56-3951-4AE9-BE81-C1BFC34D8142}" srcOrd="0" destOrd="0" parTransId="{22A6C7EF-5B41-4993-9BC2-CA54E53FABB2}" sibTransId="{139BD0A9-3469-4B01-BAE0-228314179457}"/>
    <dgm:cxn modelId="{A3493032-A3FC-4DED-A7C0-4F8B0A8336FD}" srcId="{2D876FA3-6954-4598-BAEF-B5EDF7AACD6D}" destId="{CBA79424-C512-4BEC-B191-C997091AFE30}" srcOrd="3" destOrd="0" parTransId="{499918CC-198C-4D31-87AF-97ED8A751691}" sibTransId="{B7ADB2FD-28E4-4DFB-A82D-A4837EF6F586}"/>
    <dgm:cxn modelId="{AC4601D2-331A-4719-B9B2-E6469D72A7C8}" type="presOf" srcId="{2337497A-9E04-435C-A071-FCEDF020AEA8}" destId="{BAED56B0-72C2-400E-821C-D33EAE33FB97}" srcOrd="0" destOrd="0" presId="urn:microsoft.com/office/officeart/2005/8/layout/chevron2"/>
    <dgm:cxn modelId="{AEE905D8-C28B-404C-BA77-493515FD2C14}" type="presOf" srcId="{6FD82CA9-53F9-4357-AE5F-4F4594B5E07B}" destId="{F83F7041-991E-4585-98AC-026C6618B864}" srcOrd="0" destOrd="0" presId="urn:microsoft.com/office/officeart/2005/8/layout/chevron2"/>
    <dgm:cxn modelId="{B363E356-1C44-4EC1-93EE-C741988F0ABF}" srcId="{738D84B7-00A9-4D5C-BCAE-62CFA3446D13}" destId="{F15B5EE3-B273-4050-B80A-B48720847460}" srcOrd="0" destOrd="0" parTransId="{D417ED52-6FC8-4F67-A81A-2EB31F1B5E32}" sibTransId="{B2242262-B929-4A3C-B6AD-22754B859D60}"/>
    <dgm:cxn modelId="{BB3476C2-5289-42A7-A2DF-10859ED8EB3B}" type="presOf" srcId="{D62BD2B0-05A5-4EEF-B8C6-78AD77FEB1D3}" destId="{4AECAB62-1E69-42C6-9327-FB6CE30AE416}" srcOrd="0" destOrd="0" presId="urn:microsoft.com/office/officeart/2005/8/layout/chevron2"/>
    <dgm:cxn modelId="{1A9B96B8-0DF6-492F-B104-17D12213D5A3}" srcId="{2D876FA3-6954-4598-BAEF-B5EDF7AACD6D}" destId="{2337497A-9E04-435C-A071-FCEDF020AEA8}" srcOrd="0" destOrd="0" parTransId="{C306C607-EBCB-41DB-870E-015E7F1432FF}" sibTransId="{449DCE24-8526-4622-BD92-C893EE207F54}"/>
    <dgm:cxn modelId="{86BB9384-CBC2-43EF-93C3-8BAB7A3464AC}" type="presOf" srcId="{49AF522F-4BF3-4ED3-8052-5B0E989CE606}" destId="{A5437D56-2C18-4CE7-9D98-A0ADE6BBECEB}" srcOrd="0" destOrd="0" presId="urn:microsoft.com/office/officeart/2005/8/layout/chevron2"/>
    <dgm:cxn modelId="{55A9318E-FB7A-46F3-AAEA-806A7D21AC2D}" srcId="{2D876FA3-6954-4598-BAEF-B5EDF7AACD6D}" destId="{49AF522F-4BF3-4ED3-8052-5B0E989CE606}" srcOrd="1" destOrd="0" parTransId="{5427C848-E23C-4EE2-9422-280FFE7DF778}" sibTransId="{12EA36A2-A49F-4570-B634-337C7C237CAE}"/>
    <dgm:cxn modelId="{40F2C686-F34B-4CF7-9244-A54018F2F507}" type="presOf" srcId="{CBA79424-C512-4BEC-B191-C997091AFE30}" destId="{7C66A23F-7BAE-451A-87FD-EF27CC7E4F4B}" srcOrd="0" destOrd="0" presId="urn:microsoft.com/office/officeart/2005/8/layout/chevron2"/>
    <dgm:cxn modelId="{575E9743-8D6F-4FBE-A614-61829E0A8176}" srcId="{6FD82CA9-53F9-4357-AE5F-4F4594B5E07B}" destId="{D62BD2B0-05A5-4EEF-B8C6-78AD77FEB1D3}" srcOrd="0" destOrd="0" parTransId="{974073C7-7379-400A-8394-E23FA63679C4}" sibTransId="{C3941CD0-3DE5-4C5B-9D25-47F5B3588B4D}"/>
    <dgm:cxn modelId="{30BD00E8-E7AA-4EA2-BCEF-D5F00ABC71FB}" srcId="{CBA79424-C512-4BEC-B191-C997091AFE30}" destId="{46ED0051-D49E-4144-97D6-995C1C23DCA4}" srcOrd="0" destOrd="0" parTransId="{FF385005-36B6-490F-A335-C690CACCD0DA}" sibTransId="{4DC6EC81-EE33-484D-97DC-9BBD1A8BAF3C}"/>
    <dgm:cxn modelId="{D63FA593-34A0-4437-A99F-88FDB11B42C8}" srcId="{2337497A-9E04-435C-A071-FCEDF020AEA8}" destId="{F330CECA-FF48-4B68-A60F-E579F62C27B0}" srcOrd="0" destOrd="0" parTransId="{39AE29D4-1EDD-413C-8057-53E413E50E4B}" sibTransId="{8574054D-435D-450C-B105-3D40B353619C}"/>
    <dgm:cxn modelId="{47CD9265-1B8F-433D-9B9B-8CD79880470D}" type="presOf" srcId="{F330CECA-FF48-4B68-A60F-E579F62C27B0}" destId="{3A574645-7FD8-4198-B6F4-1362D917739A}" srcOrd="0" destOrd="0" presId="urn:microsoft.com/office/officeart/2005/8/layout/chevron2"/>
    <dgm:cxn modelId="{613694A8-59B1-4268-ADCF-405307C34470}" type="presOf" srcId="{738D84B7-00A9-4D5C-BCAE-62CFA3446D13}" destId="{FC8C747C-2BC5-4A64-A389-875C7B3AC208}" srcOrd="0" destOrd="0" presId="urn:microsoft.com/office/officeart/2005/8/layout/chevron2"/>
    <dgm:cxn modelId="{CAA3EA8B-B9FF-4457-9F6C-524A66833D1E}" type="presOf" srcId="{2D876FA3-6954-4598-BAEF-B5EDF7AACD6D}" destId="{26DBC13F-42C3-4565-A60D-DDCC2C1F68D9}" srcOrd="0" destOrd="0" presId="urn:microsoft.com/office/officeart/2005/8/layout/chevron2"/>
    <dgm:cxn modelId="{D62109D2-B153-4FCF-9E17-DD8EE184EB11}" type="presOf" srcId="{D25A0E56-3951-4AE9-BE81-C1BFC34D8142}" destId="{E8F8CB0E-C035-4260-A4D8-424423BA75E3}" srcOrd="0" destOrd="0" presId="urn:microsoft.com/office/officeart/2005/8/layout/chevron2"/>
    <dgm:cxn modelId="{700CDF76-6498-4E0C-BD05-75492D76D340}" type="presOf" srcId="{F15B5EE3-B273-4050-B80A-B48720847460}" destId="{BAE0DEB4-7193-4504-A320-98394847BC85}" srcOrd="0" destOrd="0" presId="urn:microsoft.com/office/officeart/2005/8/layout/chevron2"/>
    <dgm:cxn modelId="{CC14F77C-8108-46B5-B5F3-5E0874077FA2}" type="presOf" srcId="{46ED0051-D49E-4144-97D6-995C1C23DCA4}" destId="{E0CD4609-61FD-4E75-8057-B40558DC2F11}" srcOrd="0" destOrd="0" presId="urn:microsoft.com/office/officeart/2005/8/layout/chevron2"/>
    <dgm:cxn modelId="{CA892FFD-3E32-44B2-A3A4-D7C95ECBC4D0}" srcId="{2D876FA3-6954-4598-BAEF-B5EDF7AACD6D}" destId="{6FD82CA9-53F9-4357-AE5F-4F4594B5E07B}" srcOrd="4" destOrd="0" parTransId="{8955D173-48D1-435F-A0FB-F0763353324B}" sibTransId="{1A71A9E8-F409-4CF0-9D2F-C712432A4D75}"/>
    <dgm:cxn modelId="{B5AD06E1-FD37-4F91-96E3-3FCBF7C85ECB}" srcId="{2D876FA3-6954-4598-BAEF-B5EDF7AACD6D}" destId="{738D84B7-00A9-4D5C-BCAE-62CFA3446D13}" srcOrd="2" destOrd="0" parTransId="{3BD879BE-EFB3-41A1-A51A-43905355C35A}" sibTransId="{F5F7D778-7BCA-4E09-8CA4-F5C0910873FE}"/>
    <dgm:cxn modelId="{28BCC5E6-550E-4E5E-8A7A-16A8C13EAD01}" type="presParOf" srcId="{26DBC13F-42C3-4565-A60D-DDCC2C1F68D9}" destId="{1733DD10-3486-4B45-841E-F1CDC9B75EA8}" srcOrd="0" destOrd="0" presId="urn:microsoft.com/office/officeart/2005/8/layout/chevron2"/>
    <dgm:cxn modelId="{92A80EB8-D62E-48B8-A299-9A3D2A2C1DD4}" type="presParOf" srcId="{1733DD10-3486-4B45-841E-F1CDC9B75EA8}" destId="{BAED56B0-72C2-400E-821C-D33EAE33FB97}" srcOrd="0" destOrd="0" presId="urn:microsoft.com/office/officeart/2005/8/layout/chevron2"/>
    <dgm:cxn modelId="{51009380-A7F5-45B1-AAF8-B40ACDCC2E3C}" type="presParOf" srcId="{1733DD10-3486-4B45-841E-F1CDC9B75EA8}" destId="{3A574645-7FD8-4198-B6F4-1362D917739A}" srcOrd="1" destOrd="0" presId="urn:microsoft.com/office/officeart/2005/8/layout/chevron2"/>
    <dgm:cxn modelId="{537A5F9F-3707-4F32-B174-FFCBABB1105D}" type="presParOf" srcId="{26DBC13F-42C3-4565-A60D-DDCC2C1F68D9}" destId="{4D4D6782-02E6-4219-8DE9-BC8DE5E65BCE}" srcOrd="1" destOrd="0" presId="urn:microsoft.com/office/officeart/2005/8/layout/chevron2"/>
    <dgm:cxn modelId="{334395C0-8C3D-498B-8A5F-E39EB631F079}" type="presParOf" srcId="{26DBC13F-42C3-4565-A60D-DDCC2C1F68D9}" destId="{894FD053-3865-4216-8D58-1482816A42A1}" srcOrd="2" destOrd="0" presId="urn:microsoft.com/office/officeart/2005/8/layout/chevron2"/>
    <dgm:cxn modelId="{36649887-8C43-43E0-88F6-C486C21823F2}" type="presParOf" srcId="{894FD053-3865-4216-8D58-1482816A42A1}" destId="{A5437D56-2C18-4CE7-9D98-A0ADE6BBECEB}" srcOrd="0" destOrd="0" presId="urn:microsoft.com/office/officeart/2005/8/layout/chevron2"/>
    <dgm:cxn modelId="{AADAFF28-87F2-4C00-A4F0-9ADDEF07B79A}" type="presParOf" srcId="{894FD053-3865-4216-8D58-1482816A42A1}" destId="{E8F8CB0E-C035-4260-A4D8-424423BA75E3}" srcOrd="1" destOrd="0" presId="urn:microsoft.com/office/officeart/2005/8/layout/chevron2"/>
    <dgm:cxn modelId="{77ABD9E5-5987-490A-AB51-83B509F720CC}" type="presParOf" srcId="{26DBC13F-42C3-4565-A60D-DDCC2C1F68D9}" destId="{1B474D81-2AEF-4EE1-A3E2-1181C9929D9A}" srcOrd="3" destOrd="0" presId="urn:microsoft.com/office/officeart/2005/8/layout/chevron2"/>
    <dgm:cxn modelId="{0633D366-8F6B-459E-8A83-5A808F1BCCE3}" type="presParOf" srcId="{26DBC13F-42C3-4565-A60D-DDCC2C1F68D9}" destId="{9FA41493-ED0D-4451-9B99-1FBBC3D45A5C}" srcOrd="4" destOrd="0" presId="urn:microsoft.com/office/officeart/2005/8/layout/chevron2"/>
    <dgm:cxn modelId="{3646060B-0297-41FE-AEBC-3F12D8F4ADE9}" type="presParOf" srcId="{9FA41493-ED0D-4451-9B99-1FBBC3D45A5C}" destId="{FC8C747C-2BC5-4A64-A389-875C7B3AC208}" srcOrd="0" destOrd="0" presId="urn:microsoft.com/office/officeart/2005/8/layout/chevron2"/>
    <dgm:cxn modelId="{D0926EBB-CC45-4BF5-9E9E-86D284144042}" type="presParOf" srcId="{9FA41493-ED0D-4451-9B99-1FBBC3D45A5C}" destId="{BAE0DEB4-7193-4504-A320-98394847BC85}" srcOrd="1" destOrd="0" presId="urn:microsoft.com/office/officeart/2005/8/layout/chevron2"/>
    <dgm:cxn modelId="{A3F560FF-EB06-4CAE-B022-2B057281D3DA}" type="presParOf" srcId="{26DBC13F-42C3-4565-A60D-DDCC2C1F68D9}" destId="{38FCF630-7311-47A6-92D9-EAD3523E6F09}" srcOrd="5" destOrd="0" presId="urn:microsoft.com/office/officeart/2005/8/layout/chevron2"/>
    <dgm:cxn modelId="{DBEF3486-E586-4F43-BF42-0E59A881B543}" type="presParOf" srcId="{26DBC13F-42C3-4565-A60D-DDCC2C1F68D9}" destId="{C9A81840-4EC4-4F53-B0F3-F0E8281DF5A5}" srcOrd="6" destOrd="0" presId="urn:microsoft.com/office/officeart/2005/8/layout/chevron2"/>
    <dgm:cxn modelId="{BE22E5D3-E330-48BA-9759-670A6D48E4E9}" type="presParOf" srcId="{C9A81840-4EC4-4F53-B0F3-F0E8281DF5A5}" destId="{7C66A23F-7BAE-451A-87FD-EF27CC7E4F4B}" srcOrd="0" destOrd="0" presId="urn:microsoft.com/office/officeart/2005/8/layout/chevron2"/>
    <dgm:cxn modelId="{A1C7287E-8E1A-4468-AE95-9024A07A3E29}" type="presParOf" srcId="{C9A81840-4EC4-4F53-B0F3-F0E8281DF5A5}" destId="{E0CD4609-61FD-4E75-8057-B40558DC2F11}" srcOrd="1" destOrd="0" presId="urn:microsoft.com/office/officeart/2005/8/layout/chevron2"/>
    <dgm:cxn modelId="{BA1AF758-24CA-4093-8137-D1B4E70265ED}" type="presParOf" srcId="{26DBC13F-42C3-4565-A60D-DDCC2C1F68D9}" destId="{779E57A3-7787-4DE5-B630-66BD4E3709EB}" srcOrd="7" destOrd="0" presId="urn:microsoft.com/office/officeart/2005/8/layout/chevron2"/>
    <dgm:cxn modelId="{5DC53F9A-24D9-4244-B652-FC9242941D92}" type="presParOf" srcId="{26DBC13F-42C3-4565-A60D-DDCC2C1F68D9}" destId="{22FC5C2D-40F6-4F95-9E4E-0476A7ABD7DA}" srcOrd="8" destOrd="0" presId="urn:microsoft.com/office/officeart/2005/8/layout/chevron2"/>
    <dgm:cxn modelId="{90F8662A-66EE-4181-AF6A-C0EE5CC10C87}" type="presParOf" srcId="{22FC5C2D-40F6-4F95-9E4E-0476A7ABD7DA}" destId="{F83F7041-991E-4585-98AC-026C6618B864}" srcOrd="0" destOrd="0" presId="urn:microsoft.com/office/officeart/2005/8/layout/chevron2"/>
    <dgm:cxn modelId="{472285E2-0A8E-4CC6-AD4C-E41EAFDC020E}" type="presParOf" srcId="{22FC5C2D-40F6-4F95-9E4E-0476A7ABD7DA}" destId="{4AECAB62-1E69-42C6-9327-FB6CE30AE416}" srcOrd="1" destOrd="0" presId="urn:microsoft.com/office/officeart/2005/8/layout/chevron2"/>
  </dgm:cxnLst>
  <dgm:bg>
    <a:solidFill>
      <a:srgbClr val="646B86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ED56B0-72C2-400E-821C-D33EAE33FB97}">
      <dsp:nvSpPr>
        <dsp:cNvPr id="0" name=""/>
        <dsp:cNvSpPr/>
      </dsp:nvSpPr>
      <dsp:spPr>
        <a:xfrm rot="5400000">
          <a:off x="-164732" y="166303"/>
          <a:ext cx="1098215" cy="768751"/>
        </a:xfrm>
        <a:prstGeom prst="chevron">
          <a:avLst/>
        </a:prstGeom>
        <a:solidFill>
          <a:srgbClr val="3333CC"/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1</a:t>
          </a:r>
          <a:endParaRPr lang="en-US" sz="2300" kern="1200" dirty="0"/>
        </a:p>
      </dsp:txBody>
      <dsp:txXfrm rot="-5400000">
        <a:off x="1" y="385947"/>
        <a:ext cx="768751" cy="329464"/>
      </dsp:txXfrm>
    </dsp:sp>
    <dsp:sp modelId="{3A574645-7FD8-4198-B6F4-1362D917739A}">
      <dsp:nvSpPr>
        <dsp:cNvPr id="0" name=""/>
        <dsp:cNvSpPr/>
      </dsp:nvSpPr>
      <dsp:spPr>
        <a:xfrm rot="5400000">
          <a:off x="4279574" y="-3509252"/>
          <a:ext cx="713840" cy="77354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Prevailing Insurance Industry Performance – An Overview</a:t>
          </a:r>
          <a:endParaRPr lang="en-US" sz="2300" kern="1200" dirty="0"/>
        </a:p>
      </dsp:txBody>
      <dsp:txXfrm rot="-5400000">
        <a:off x="768752" y="36417"/>
        <a:ext cx="7700639" cy="644146"/>
      </dsp:txXfrm>
    </dsp:sp>
    <dsp:sp modelId="{A5437D56-2C18-4CE7-9D98-A0ADE6BBECEB}">
      <dsp:nvSpPr>
        <dsp:cNvPr id="0" name=""/>
        <dsp:cNvSpPr/>
      </dsp:nvSpPr>
      <dsp:spPr>
        <a:xfrm rot="5400000">
          <a:off x="-164732" y="1147470"/>
          <a:ext cx="1098215" cy="768751"/>
        </a:xfrm>
        <a:prstGeom prst="chevron">
          <a:avLst/>
        </a:prstGeom>
        <a:solidFill>
          <a:srgbClr val="3333CC"/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2</a:t>
          </a:r>
          <a:endParaRPr lang="en-US" sz="2300" kern="1200" dirty="0"/>
        </a:p>
      </dsp:txBody>
      <dsp:txXfrm rot="-5400000">
        <a:off x="1" y="1367114"/>
        <a:ext cx="768751" cy="329464"/>
      </dsp:txXfrm>
    </dsp:sp>
    <dsp:sp modelId="{E8F8CB0E-C035-4260-A4D8-424423BA75E3}">
      <dsp:nvSpPr>
        <dsp:cNvPr id="0" name=""/>
        <dsp:cNvSpPr/>
      </dsp:nvSpPr>
      <dsp:spPr>
        <a:xfrm rot="5400000">
          <a:off x="4279574" y="-2528085"/>
          <a:ext cx="713840" cy="77354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Zimbabwe’s Place On The Global Insurance Map</a:t>
          </a:r>
          <a:endParaRPr lang="en-US" sz="2300" kern="1200" dirty="0"/>
        </a:p>
      </dsp:txBody>
      <dsp:txXfrm rot="-5400000">
        <a:off x="768752" y="1017584"/>
        <a:ext cx="7700639" cy="644146"/>
      </dsp:txXfrm>
    </dsp:sp>
    <dsp:sp modelId="{FC8C747C-2BC5-4A64-A389-875C7B3AC208}">
      <dsp:nvSpPr>
        <dsp:cNvPr id="0" name=""/>
        <dsp:cNvSpPr/>
      </dsp:nvSpPr>
      <dsp:spPr>
        <a:xfrm rot="5400000">
          <a:off x="-164732" y="2128636"/>
          <a:ext cx="1098215" cy="768751"/>
        </a:xfrm>
        <a:prstGeom prst="chevron">
          <a:avLst/>
        </a:prstGeom>
        <a:solidFill>
          <a:srgbClr val="3333CC"/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3</a:t>
          </a:r>
          <a:endParaRPr lang="en-US" sz="2300" kern="1200" dirty="0"/>
        </a:p>
      </dsp:txBody>
      <dsp:txXfrm rot="-5400000">
        <a:off x="1" y="2348280"/>
        <a:ext cx="768751" cy="329464"/>
      </dsp:txXfrm>
    </dsp:sp>
    <dsp:sp modelId="{BAE0DEB4-7193-4504-A320-98394847BC85}">
      <dsp:nvSpPr>
        <dsp:cNvPr id="0" name=""/>
        <dsp:cNvSpPr/>
      </dsp:nvSpPr>
      <dsp:spPr>
        <a:xfrm rot="5400000">
          <a:off x="4279574" y="-1546918"/>
          <a:ext cx="713840" cy="77354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Informational Slide – The Place Of  Reinsurance</a:t>
          </a:r>
          <a:endParaRPr lang="en-US" sz="2300" kern="1200" dirty="0"/>
        </a:p>
      </dsp:txBody>
      <dsp:txXfrm rot="-5400000">
        <a:off x="768752" y="1998751"/>
        <a:ext cx="7700639" cy="644146"/>
      </dsp:txXfrm>
    </dsp:sp>
    <dsp:sp modelId="{7C66A23F-7BAE-451A-87FD-EF27CC7E4F4B}">
      <dsp:nvSpPr>
        <dsp:cNvPr id="0" name=""/>
        <dsp:cNvSpPr/>
      </dsp:nvSpPr>
      <dsp:spPr>
        <a:xfrm rot="5400000">
          <a:off x="-164732" y="3109803"/>
          <a:ext cx="1098215" cy="768751"/>
        </a:xfrm>
        <a:prstGeom prst="chevron">
          <a:avLst/>
        </a:prstGeom>
        <a:solidFill>
          <a:srgbClr val="3333CC"/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4</a:t>
          </a:r>
          <a:endParaRPr lang="en-US" sz="2300" kern="1200" dirty="0"/>
        </a:p>
      </dsp:txBody>
      <dsp:txXfrm rot="-5400000">
        <a:off x="1" y="3329447"/>
        <a:ext cx="768751" cy="329464"/>
      </dsp:txXfrm>
    </dsp:sp>
    <dsp:sp modelId="{E0CD4609-61FD-4E75-8057-B40558DC2F11}">
      <dsp:nvSpPr>
        <dsp:cNvPr id="0" name=""/>
        <dsp:cNvSpPr/>
      </dsp:nvSpPr>
      <dsp:spPr>
        <a:xfrm rot="5400000">
          <a:off x="4279574" y="-565752"/>
          <a:ext cx="713840" cy="77354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What Role Has Reinsurance Played In Current Zimbabwe?</a:t>
          </a:r>
          <a:endParaRPr lang="en-US" sz="2300" kern="1200" dirty="0"/>
        </a:p>
      </dsp:txBody>
      <dsp:txXfrm rot="-5400000">
        <a:off x="768752" y="2979917"/>
        <a:ext cx="7700639" cy="644146"/>
      </dsp:txXfrm>
    </dsp:sp>
    <dsp:sp modelId="{F83F7041-991E-4585-98AC-026C6618B864}">
      <dsp:nvSpPr>
        <dsp:cNvPr id="0" name=""/>
        <dsp:cNvSpPr/>
      </dsp:nvSpPr>
      <dsp:spPr>
        <a:xfrm rot="5400000">
          <a:off x="-164732" y="4090970"/>
          <a:ext cx="1098215" cy="768751"/>
        </a:xfrm>
        <a:prstGeom prst="chevron">
          <a:avLst/>
        </a:prstGeom>
        <a:solidFill>
          <a:srgbClr val="3333CC"/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5</a:t>
          </a:r>
          <a:endParaRPr lang="en-US" sz="2300" kern="1200" dirty="0"/>
        </a:p>
      </dsp:txBody>
      <dsp:txXfrm rot="-5400000">
        <a:off x="1" y="4310614"/>
        <a:ext cx="768751" cy="329464"/>
      </dsp:txXfrm>
    </dsp:sp>
    <dsp:sp modelId="{4AECAB62-1E69-42C6-9327-FB6CE30AE416}">
      <dsp:nvSpPr>
        <dsp:cNvPr id="0" name=""/>
        <dsp:cNvSpPr/>
      </dsp:nvSpPr>
      <dsp:spPr>
        <a:xfrm rot="5400000">
          <a:off x="4279574" y="415414"/>
          <a:ext cx="713840" cy="77354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Zimbabwe – Insurance &amp; Reinsurance Outlook</a:t>
          </a:r>
          <a:endParaRPr lang="en-US" sz="2300" kern="1200" dirty="0"/>
        </a:p>
      </dsp:txBody>
      <dsp:txXfrm rot="-5400000">
        <a:off x="768752" y="3961084"/>
        <a:ext cx="7700639" cy="6441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743200"/>
            <a:ext cx="8382000" cy="3276600"/>
          </a:xfrm>
        </p:spPr>
        <p:txBody>
          <a:bodyPr/>
          <a:lstStyle/>
          <a:p>
            <a:r>
              <a:rPr lang="en-ZW" dirty="0" smtClean="0"/>
              <a:t>PRESENTATION AT THE IIZ WINTER SCHOOL BY:-</a:t>
            </a:r>
          </a:p>
          <a:p>
            <a:endParaRPr lang="en-ZW" dirty="0"/>
          </a:p>
        </p:txBody>
      </p:sp>
      <p:sp>
        <p:nvSpPr>
          <p:cNvPr id="7" name="Rectangle 170"/>
          <p:cNvSpPr txBox="1">
            <a:spLocks noChangeArrowheads="1"/>
          </p:cNvSpPr>
          <p:nvPr/>
        </p:nvSpPr>
        <p:spPr>
          <a:xfrm>
            <a:off x="152400" y="457200"/>
            <a:ext cx="8820150" cy="1440508"/>
          </a:xfrm>
          <a:prstGeom prst="rect">
            <a:avLst/>
          </a:prstGeom>
        </p:spPr>
        <p:txBody>
          <a:bodyPr vert="horz" anchor="b">
            <a:normAutofit fontScale="775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ZW" sz="3600" b="1" dirty="0">
                <a:solidFill>
                  <a:srgbClr val="646B86"/>
                </a:solidFill>
              </a:rPr>
              <a:t>FUTURE CHALLENGES, OPPORTUNITIES AND IMPERATIVES IN INSURANCE IN THE REINSURANCE SPACE</a:t>
            </a:r>
            <a:endParaRPr lang="en-ZW" sz="3300" b="1" dirty="0" smtClean="0">
              <a:solidFill>
                <a:srgbClr val="646B86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429000"/>
            <a:ext cx="882015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615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308859"/>
            <a:ext cx="7162800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900" b="1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95000"/>
                  </a:schemeClr>
                </a:solidFill>
              </a:rPr>
              <a:t>PART </a:t>
            </a:r>
            <a:r>
              <a:rPr lang="en-US" sz="2400" b="1" dirty="0" smtClean="0">
                <a:solidFill>
                  <a:schemeClr val="tx1">
                    <a:lumMod val="95000"/>
                  </a:schemeClr>
                </a:solidFill>
              </a:rPr>
              <a:t>III</a:t>
            </a:r>
            <a:endParaRPr lang="en-US" sz="2400" b="1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ctr"/>
            <a:endParaRPr lang="en-US" sz="2400" b="1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95000"/>
                  </a:schemeClr>
                </a:solidFill>
              </a:rPr>
              <a:t>THE PLACE OF </a:t>
            </a:r>
            <a:r>
              <a:rPr lang="en-US" sz="2400" b="1" dirty="0" smtClean="0">
                <a:solidFill>
                  <a:schemeClr val="tx1">
                    <a:lumMod val="95000"/>
                  </a:schemeClr>
                </a:solidFill>
              </a:rPr>
              <a:t>REINSURANCE </a:t>
            </a:r>
            <a:endParaRPr lang="en-US" sz="2400" b="1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45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646B86"/>
                </a:solidFill>
              </a:rPr>
              <a:t>WHY A DIRECT WRITER NEEDS </a:t>
            </a:r>
            <a:r>
              <a:rPr lang="en-US" sz="2800" b="1" dirty="0">
                <a:solidFill>
                  <a:srgbClr val="646B86"/>
                </a:solidFill>
              </a:rPr>
              <a:t>REINSURANCE </a:t>
            </a:r>
            <a:endParaRPr lang="en-ZW" sz="2800" b="1" dirty="0">
              <a:solidFill>
                <a:srgbClr val="646B8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16576460"/>
              </p:ext>
            </p:extLst>
          </p:nvPr>
        </p:nvGraphicFramePr>
        <p:xfrm>
          <a:off x="152400" y="1676400"/>
          <a:ext cx="8839200" cy="457199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839200"/>
              </a:tblGrid>
              <a:tr h="4571999">
                <a:tc>
                  <a:txBody>
                    <a:bodyPr/>
                    <a:lstStyle/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ZW" sz="2400" dirty="0" smtClean="0"/>
                        <a:t>Reinsurance gives the Direct Writer capacity to underwrite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risks which are too large, too complex or too risky for the Direct Writer to entirely retain to its own account</a:t>
                      </a:r>
                    </a:p>
                    <a:p>
                      <a:pPr marL="45720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2400" baseline="0" dirty="0" smtClean="0">
                        <a:solidFill>
                          <a:schemeClr val="tx1"/>
                        </a:solidFill>
                        <a:latin typeface="Agency FB" pitchFamily="34" charset="0"/>
                      </a:endParaRP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2400" dirty="0" smtClean="0"/>
                        <a:t>Reinsurance offers the Direct Writer protection on risks which it will have retained to its own account from the possibility of single “large” losses and an accumulation of losses on a number of risks, resulting from the same loss event</a:t>
                      </a:r>
                      <a:endParaRPr lang="en-ZW" sz="2400" baseline="0" dirty="0" smtClean="0">
                        <a:latin typeface="Agency FB" pitchFamily="34" charset="0"/>
                      </a:endParaRPr>
                    </a:p>
                    <a:p>
                      <a:pPr lvl="0" algn="just">
                        <a:buFont typeface="Wingdings" pitchFamily="2" charset="2"/>
                        <a:buNone/>
                      </a:pPr>
                      <a:endParaRPr lang="en-ZW" sz="2400" baseline="0" dirty="0" smtClean="0">
                        <a:latin typeface="Agency FB" pitchFamily="34" charset="0"/>
                      </a:endParaRPr>
                    </a:p>
                  </a:txBody>
                  <a:tcPr>
                    <a:solidFill>
                      <a:srgbClr val="646B8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710626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646B86"/>
                </a:solidFill>
              </a:rPr>
              <a:t>PROPORTIONAL REINSURANCE – THE CAPACITY GIVERS</a:t>
            </a:r>
            <a:endParaRPr lang="en-ZW" sz="2800" b="1" dirty="0">
              <a:solidFill>
                <a:srgbClr val="646B8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03448794"/>
              </p:ext>
            </p:extLst>
          </p:nvPr>
        </p:nvGraphicFramePr>
        <p:xfrm>
          <a:off x="152400" y="1676400"/>
          <a:ext cx="8839200" cy="457199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839200"/>
              </a:tblGrid>
              <a:tr h="4571999">
                <a:tc>
                  <a:txBody>
                    <a:bodyPr/>
                    <a:lstStyle/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en-ZW" sz="2400" dirty="0" smtClean="0"/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en-ZW" sz="2400" dirty="0" smtClean="0"/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ZW" sz="2400" dirty="0" smtClean="0"/>
                        <a:t>QUOTA SHARE TREATY</a:t>
                      </a: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en-ZW" sz="1050" dirty="0" smtClean="0"/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en-ZW" sz="2000" dirty="0" smtClean="0"/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ZW" sz="2400" dirty="0" smtClean="0"/>
                        <a:t>SURPLUS TREATY</a:t>
                      </a: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en-ZW" sz="2800" baseline="0" dirty="0" smtClean="0">
                        <a:latin typeface="Agency FB" pitchFamily="34" charset="0"/>
                      </a:endParaRP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ZW" sz="2400" dirty="0" smtClean="0"/>
                        <a:t>PROPORTIONAL</a:t>
                      </a:r>
                      <a:r>
                        <a:rPr lang="en-ZW" sz="2400" baseline="0" dirty="0" smtClean="0"/>
                        <a:t> FACULTATIVE</a:t>
                      </a:r>
                      <a:endParaRPr lang="en-ZW" sz="2400" dirty="0" smtClean="0"/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en-ZW" sz="2400" baseline="0" dirty="0" smtClean="0">
                        <a:latin typeface="Agency FB" pitchFamily="34" charset="0"/>
                      </a:endParaRPr>
                    </a:p>
                  </a:txBody>
                  <a:tcPr>
                    <a:solidFill>
                      <a:srgbClr val="646B8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27951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0" y="0"/>
            <a:ext cx="9202740" cy="5991226"/>
            <a:chOff x="0" y="0"/>
            <a:chExt cx="5797" cy="3774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5664" cy="3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0" y="0"/>
              <a:ext cx="5797" cy="3774"/>
              <a:chOff x="0" y="0"/>
              <a:chExt cx="5797" cy="3774"/>
            </a:xfrm>
          </p:grpSpPr>
          <p:sp>
            <p:nvSpPr>
              <p:cNvPr id="31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664" cy="48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2" name="Rectangle 6"/>
              <p:cNvSpPr>
                <a:spLocks noChangeArrowheads="1"/>
              </p:cNvSpPr>
              <p:nvPr/>
            </p:nvSpPr>
            <p:spPr bwMode="auto">
              <a:xfrm>
                <a:off x="270" y="473"/>
                <a:ext cx="5394" cy="2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3" name="Rectangle 7"/>
              <p:cNvSpPr>
                <a:spLocks noChangeArrowheads="1"/>
              </p:cNvSpPr>
              <p:nvPr/>
            </p:nvSpPr>
            <p:spPr bwMode="auto">
              <a:xfrm>
                <a:off x="270" y="723"/>
                <a:ext cx="355" cy="2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4" name="Rectangle 8"/>
              <p:cNvSpPr>
                <a:spLocks noChangeArrowheads="1"/>
              </p:cNvSpPr>
              <p:nvPr/>
            </p:nvSpPr>
            <p:spPr bwMode="auto">
              <a:xfrm>
                <a:off x="617" y="723"/>
                <a:ext cx="371" cy="260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5" name="Rectangle 9"/>
              <p:cNvSpPr>
                <a:spLocks noChangeArrowheads="1"/>
              </p:cNvSpPr>
              <p:nvPr/>
            </p:nvSpPr>
            <p:spPr bwMode="auto">
              <a:xfrm>
                <a:off x="980" y="723"/>
                <a:ext cx="4684" cy="260"/>
              </a:xfrm>
              <a:prstGeom prst="rect">
                <a:avLst/>
              </a:prstGeom>
              <a:solidFill>
                <a:srgbClr val="EAF1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6" name="Rectangle 10"/>
              <p:cNvSpPr>
                <a:spLocks noChangeArrowheads="1"/>
              </p:cNvSpPr>
              <p:nvPr/>
            </p:nvSpPr>
            <p:spPr bwMode="auto">
              <a:xfrm>
                <a:off x="270" y="974"/>
                <a:ext cx="355" cy="25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7" name="Rectangle 11"/>
              <p:cNvSpPr>
                <a:spLocks noChangeArrowheads="1"/>
              </p:cNvSpPr>
              <p:nvPr/>
            </p:nvSpPr>
            <p:spPr bwMode="auto">
              <a:xfrm>
                <a:off x="617" y="974"/>
                <a:ext cx="733" cy="259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8" name="Rectangle 12"/>
              <p:cNvSpPr>
                <a:spLocks noChangeArrowheads="1"/>
              </p:cNvSpPr>
              <p:nvPr/>
            </p:nvSpPr>
            <p:spPr bwMode="auto">
              <a:xfrm>
                <a:off x="1343" y="974"/>
                <a:ext cx="4321" cy="259"/>
              </a:xfrm>
              <a:prstGeom prst="rect">
                <a:avLst/>
              </a:prstGeom>
              <a:solidFill>
                <a:srgbClr val="EAF1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9" name="Rectangle 13"/>
              <p:cNvSpPr>
                <a:spLocks noChangeArrowheads="1"/>
              </p:cNvSpPr>
              <p:nvPr/>
            </p:nvSpPr>
            <p:spPr bwMode="auto">
              <a:xfrm>
                <a:off x="270" y="1224"/>
                <a:ext cx="355" cy="2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0" name="Rectangle 14"/>
              <p:cNvSpPr>
                <a:spLocks noChangeArrowheads="1"/>
              </p:cNvSpPr>
              <p:nvPr/>
            </p:nvSpPr>
            <p:spPr bwMode="auto">
              <a:xfrm>
                <a:off x="617" y="1224"/>
                <a:ext cx="1096" cy="260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1" name="Rectangle 15"/>
              <p:cNvSpPr>
                <a:spLocks noChangeArrowheads="1"/>
              </p:cNvSpPr>
              <p:nvPr/>
            </p:nvSpPr>
            <p:spPr bwMode="auto">
              <a:xfrm>
                <a:off x="1705" y="1224"/>
                <a:ext cx="3959" cy="260"/>
              </a:xfrm>
              <a:prstGeom prst="rect">
                <a:avLst/>
              </a:prstGeom>
              <a:solidFill>
                <a:srgbClr val="EAF1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2" name="Rectangle 16"/>
              <p:cNvSpPr>
                <a:spLocks noChangeArrowheads="1"/>
              </p:cNvSpPr>
              <p:nvPr/>
            </p:nvSpPr>
            <p:spPr bwMode="auto">
              <a:xfrm>
                <a:off x="270" y="1474"/>
                <a:ext cx="355" cy="2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3" name="Rectangle 17"/>
              <p:cNvSpPr>
                <a:spLocks noChangeArrowheads="1"/>
              </p:cNvSpPr>
              <p:nvPr/>
            </p:nvSpPr>
            <p:spPr bwMode="auto">
              <a:xfrm>
                <a:off x="617" y="1474"/>
                <a:ext cx="1459" cy="260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4" name="Rectangle 18"/>
              <p:cNvSpPr>
                <a:spLocks noChangeArrowheads="1"/>
              </p:cNvSpPr>
              <p:nvPr/>
            </p:nvSpPr>
            <p:spPr bwMode="auto">
              <a:xfrm>
                <a:off x="2068" y="1248"/>
                <a:ext cx="3596" cy="260"/>
              </a:xfrm>
              <a:prstGeom prst="rect">
                <a:avLst/>
              </a:prstGeom>
              <a:solidFill>
                <a:srgbClr val="EAF1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5" name="Rectangle 19"/>
              <p:cNvSpPr>
                <a:spLocks noChangeArrowheads="1"/>
              </p:cNvSpPr>
              <p:nvPr/>
            </p:nvSpPr>
            <p:spPr bwMode="auto">
              <a:xfrm>
                <a:off x="270" y="1725"/>
                <a:ext cx="355" cy="25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6" name="Rectangle 20"/>
              <p:cNvSpPr>
                <a:spLocks noChangeArrowheads="1"/>
              </p:cNvSpPr>
              <p:nvPr/>
            </p:nvSpPr>
            <p:spPr bwMode="auto">
              <a:xfrm>
                <a:off x="617" y="1725"/>
                <a:ext cx="1821" cy="259"/>
              </a:xfrm>
              <a:prstGeom prst="rect">
                <a:avLst/>
              </a:prstGeom>
              <a:solidFill>
                <a:srgbClr val="95B3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7" name="Rectangle 21"/>
              <p:cNvSpPr>
                <a:spLocks noChangeArrowheads="1"/>
              </p:cNvSpPr>
              <p:nvPr/>
            </p:nvSpPr>
            <p:spPr bwMode="auto">
              <a:xfrm>
                <a:off x="2431" y="1725"/>
                <a:ext cx="3233" cy="259"/>
              </a:xfrm>
              <a:prstGeom prst="rect">
                <a:avLst/>
              </a:prstGeom>
              <a:solidFill>
                <a:srgbClr val="DBE5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8" name="Rectangle 22"/>
              <p:cNvSpPr>
                <a:spLocks noChangeArrowheads="1"/>
              </p:cNvSpPr>
              <p:nvPr/>
            </p:nvSpPr>
            <p:spPr bwMode="auto">
              <a:xfrm>
                <a:off x="270" y="1975"/>
                <a:ext cx="355" cy="2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9" name="Rectangle 23"/>
              <p:cNvSpPr>
                <a:spLocks noChangeArrowheads="1"/>
              </p:cNvSpPr>
              <p:nvPr/>
            </p:nvSpPr>
            <p:spPr bwMode="auto">
              <a:xfrm>
                <a:off x="617" y="1975"/>
                <a:ext cx="2184" cy="260"/>
              </a:xfrm>
              <a:prstGeom prst="rect">
                <a:avLst/>
              </a:prstGeom>
              <a:solidFill>
                <a:srgbClr val="95B3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0" name="Rectangle 24"/>
              <p:cNvSpPr>
                <a:spLocks noChangeArrowheads="1"/>
              </p:cNvSpPr>
              <p:nvPr/>
            </p:nvSpPr>
            <p:spPr bwMode="auto">
              <a:xfrm>
                <a:off x="2793" y="1975"/>
                <a:ext cx="2871" cy="260"/>
              </a:xfrm>
              <a:prstGeom prst="rect">
                <a:avLst/>
              </a:prstGeom>
              <a:solidFill>
                <a:srgbClr val="DBE5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1" name="Rectangle 25"/>
              <p:cNvSpPr>
                <a:spLocks noChangeArrowheads="1"/>
              </p:cNvSpPr>
              <p:nvPr/>
            </p:nvSpPr>
            <p:spPr bwMode="auto">
              <a:xfrm>
                <a:off x="270" y="2226"/>
                <a:ext cx="355" cy="25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2" name="Rectangle 26"/>
              <p:cNvSpPr>
                <a:spLocks noChangeArrowheads="1"/>
              </p:cNvSpPr>
              <p:nvPr/>
            </p:nvSpPr>
            <p:spPr bwMode="auto">
              <a:xfrm>
                <a:off x="617" y="2226"/>
                <a:ext cx="2547" cy="259"/>
              </a:xfrm>
              <a:prstGeom prst="rect">
                <a:avLst/>
              </a:prstGeom>
              <a:solidFill>
                <a:srgbClr val="95B3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3" name="Rectangle 27"/>
              <p:cNvSpPr>
                <a:spLocks noChangeArrowheads="1"/>
              </p:cNvSpPr>
              <p:nvPr/>
            </p:nvSpPr>
            <p:spPr bwMode="auto">
              <a:xfrm>
                <a:off x="3156" y="2226"/>
                <a:ext cx="2508" cy="259"/>
              </a:xfrm>
              <a:prstGeom prst="rect">
                <a:avLst/>
              </a:prstGeom>
              <a:solidFill>
                <a:srgbClr val="DBE5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4" name="Rectangle 28"/>
              <p:cNvSpPr>
                <a:spLocks noChangeArrowheads="1"/>
              </p:cNvSpPr>
              <p:nvPr/>
            </p:nvSpPr>
            <p:spPr bwMode="auto">
              <a:xfrm>
                <a:off x="270" y="2476"/>
                <a:ext cx="355" cy="2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5" name="Rectangle 29"/>
              <p:cNvSpPr>
                <a:spLocks noChangeArrowheads="1"/>
              </p:cNvSpPr>
              <p:nvPr/>
            </p:nvSpPr>
            <p:spPr bwMode="auto">
              <a:xfrm>
                <a:off x="617" y="2476"/>
                <a:ext cx="2909" cy="260"/>
              </a:xfrm>
              <a:prstGeom prst="rect">
                <a:avLst/>
              </a:prstGeom>
              <a:solidFill>
                <a:srgbClr val="95B3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6" name="Rectangle 30"/>
              <p:cNvSpPr>
                <a:spLocks noChangeArrowheads="1"/>
              </p:cNvSpPr>
              <p:nvPr/>
            </p:nvSpPr>
            <p:spPr bwMode="auto">
              <a:xfrm>
                <a:off x="3519" y="2476"/>
                <a:ext cx="2145" cy="260"/>
              </a:xfrm>
              <a:prstGeom prst="rect">
                <a:avLst/>
              </a:prstGeom>
              <a:solidFill>
                <a:srgbClr val="DBE5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7" name="Rectangle 31"/>
              <p:cNvSpPr>
                <a:spLocks noChangeArrowheads="1"/>
              </p:cNvSpPr>
              <p:nvPr/>
            </p:nvSpPr>
            <p:spPr bwMode="auto">
              <a:xfrm>
                <a:off x="270" y="2726"/>
                <a:ext cx="355" cy="2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8" name="Rectangle 32"/>
              <p:cNvSpPr>
                <a:spLocks noChangeArrowheads="1"/>
              </p:cNvSpPr>
              <p:nvPr/>
            </p:nvSpPr>
            <p:spPr bwMode="auto">
              <a:xfrm>
                <a:off x="617" y="2726"/>
                <a:ext cx="3272" cy="260"/>
              </a:xfrm>
              <a:prstGeom prst="rect">
                <a:avLst/>
              </a:prstGeom>
              <a:solidFill>
                <a:srgbClr val="95B3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9" name="Rectangle 33"/>
              <p:cNvSpPr>
                <a:spLocks noChangeArrowheads="1"/>
              </p:cNvSpPr>
              <p:nvPr/>
            </p:nvSpPr>
            <p:spPr bwMode="auto">
              <a:xfrm>
                <a:off x="3881" y="2726"/>
                <a:ext cx="1783" cy="260"/>
              </a:xfrm>
              <a:prstGeom prst="rect">
                <a:avLst/>
              </a:prstGeom>
              <a:solidFill>
                <a:srgbClr val="DBE5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0" name="Rectangle 34"/>
              <p:cNvSpPr>
                <a:spLocks noChangeArrowheads="1"/>
              </p:cNvSpPr>
              <p:nvPr/>
            </p:nvSpPr>
            <p:spPr bwMode="auto">
              <a:xfrm>
                <a:off x="270" y="2977"/>
                <a:ext cx="355" cy="25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1" name="Rectangle 35"/>
              <p:cNvSpPr>
                <a:spLocks noChangeArrowheads="1"/>
              </p:cNvSpPr>
              <p:nvPr/>
            </p:nvSpPr>
            <p:spPr bwMode="auto">
              <a:xfrm>
                <a:off x="617" y="2977"/>
                <a:ext cx="3635" cy="259"/>
              </a:xfrm>
              <a:prstGeom prst="rect">
                <a:avLst/>
              </a:prstGeom>
              <a:solidFill>
                <a:srgbClr val="E46D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2" name="Rectangle 36"/>
              <p:cNvSpPr>
                <a:spLocks noChangeArrowheads="1"/>
              </p:cNvSpPr>
              <p:nvPr/>
            </p:nvSpPr>
            <p:spPr bwMode="auto">
              <a:xfrm>
                <a:off x="4244" y="2977"/>
                <a:ext cx="1420" cy="259"/>
              </a:xfrm>
              <a:prstGeom prst="rect">
                <a:avLst/>
              </a:prstGeom>
              <a:solidFill>
                <a:srgbClr val="FDE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3" name="Rectangle 37"/>
              <p:cNvSpPr>
                <a:spLocks noChangeArrowheads="1"/>
              </p:cNvSpPr>
              <p:nvPr/>
            </p:nvSpPr>
            <p:spPr bwMode="auto">
              <a:xfrm>
                <a:off x="270" y="3227"/>
                <a:ext cx="355" cy="2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4" name="Rectangle 38"/>
              <p:cNvSpPr>
                <a:spLocks noChangeArrowheads="1"/>
              </p:cNvSpPr>
              <p:nvPr/>
            </p:nvSpPr>
            <p:spPr bwMode="auto">
              <a:xfrm>
                <a:off x="617" y="3227"/>
                <a:ext cx="3997" cy="260"/>
              </a:xfrm>
              <a:prstGeom prst="rect">
                <a:avLst/>
              </a:prstGeom>
              <a:solidFill>
                <a:srgbClr val="E46D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5" name="Rectangle 39"/>
              <p:cNvSpPr>
                <a:spLocks noChangeArrowheads="1"/>
              </p:cNvSpPr>
              <p:nvPr/>
            </p:nvSpPr>
            <p:spPr bwMode="auto">
              <a:xfrm>
                <a:off x="4607" y="3227"/>
                <a:ext cx="1057" cy="260"/>
              </a:xfrm>
              <a:prstGeom prst="rect">
                <a:avLst/>
              </a:prstGeom>
              <a:solidFill>
                <a:srgbClr val="FDE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6" name="Rectangle 40"/>
              <p:cNvSpPr>
                <a:spLocks noChangeArrowheads="1"/>
              </p:cNvSpPr>
              <p:nvPr/>
            </p:nvSpPr>
            <p:spPr bwMode="auto">
              <a:xfrm>
                <a:off x="0" y="3477"/>
                <a:ext cx="5664" cy="2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7" name="Rectangle 41"/>
              <p:cNvSpPr>
                <a:spLocks noChangeArrowheads="1"/>
              </p:cNvSpPr>
              <p:nvPr/>
            </p:nvSpPr>
            <p:spPr bwMode="auto">
              <a:xfrm>
                <a:off x="278" y="491"/>
                <a:ext cx="221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dirty="0">
                    <a:solidFill>
                      <a:srgbClr val="000000"/>
                    </a:solidFill>
                    <a:latin typeface="Arial Narrow" pitchFamily="34" charset="0"/>
                    <a:cs typeface="Arial" pitchFamily="34" charset="0"/>
                  </a:rPr>
                  <a:t>6</a:t>
                </a: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itchFamily="34" charset="0"/>
                    <a:cs typeface="Arial" pitchFamily="34" charset="0"/>
                  </a:rPr>
                  <a:t>M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" name="Rectangle 42"/>
              <p:cNvSpPr>
                <a:spLocks noChangeArrowheads="1"/>
              </p:cNvSpPr>
              <p:nvPr/>
            </p:nvSpPr>
            <p:spPr bwMode="auto">
              <a:xfrm>
                <a:off x="4275" y="992"/>
                <a:ext cx="733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itchFamily="34" charset="0"/>
                    <a:cs typeface="Arial" pitchFamily="34" charset="0"/>
                  </a:rPr>
                  <a:t>Facultative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" name="Rectangle 43"/>
              <p:cNvSpPr>
                <a:spLocks noChangeArrowheads="1"/>
              </p:cNvSpPr>
              <p:nvPr/>
            </p:nvSpPr>
            <p:spPr bwMode="auto">
              <a:xfrm>
                <a:off x="4275" y="1243"/>
                <a:ext cx="1320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itchFamily="34" charset="0"/>
                    <a:cs typeface="Arial" pitchFamily="34" charset="0"/>
                  </a:rPr>
                  <a:t>(Above 4.2 Million)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" name="Rectangle 44"/>
              <p:cNvSpPr>
                <a:spLocks noChangeArrowheads="1"/>
              </p:cNvSpPr>
              <p:nvPr/>
            </p:nvSpPr>
            <p:spPr bwMode="auto">
              <a:xfrm>
                <a:off x="278" y="1501"/>
                <a:ext cx="354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dirty="0" smtClean="0">
                    <a:solidFill>
                      <a:srgbClr val="000000"/>
                    </a:solidFill>
                    <a:latin typeface="Arial Narrow" pitchFamily="34" charset="0"/>
                    <a:cs typeface="Arial" pitchFamily="34" charset="0"/>
                  </a:rPr>
                  <a:t>4.2</a:t>
                </a: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itchFamily="34" charset="0"/>
                    <a:cs typeface="Arial" pitchFamily="34" charset="0"/>
                  </a:rPr>
                  <a:t>M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" name="Rectangle 45"/>
              <p:cNvSpPr>
                <a:spLocks noChangeArrowheads="1"/>
              </p:cNvSpPr>
              <p:nvPr/>
            </p:nvSpPr>
            <p:spPr bwMode="auto">
              <a:xfrm>
                <a:off x="1798" y="1493"/>
                <a:ext cx="291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itchFamily="34" charset="0"/>
                    <a:cs typeface="Arial" pitchFamily="34" charset="0"/>
                  </a:rPr>
                  <a:t>10%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" name="Rectangle 46"/>
              <p:cNvSpPr>
                <a:spLocks noChangeArrowheads="1"/>
              </p:cNvSpPr>
              <p:nvPr/>
            </p:nvSpPr>
            <p:spPr bwMode="auto">
              <a:xfrm>
                <a:off x="4638" y="1994"/>
                <a:ext cx="1034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itchFamily="34" charset="0"/>
                    <a:cs typeface="Arial" pitchFamily="34" charset="0"/>
                  </a:rPr>
                  <a:t>Treaty Capacity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" name="Rectangle 47"/>
              <p:cNvSpPr>
                <a:spLocks noChangeArrowheads="1"/>
              </p:cNvSpPr>
              <p:nvPr/>
            </p:nvSpPr>
            <p:spPr bwMode="auto">
              <a:xfrm>
                <a:off x="4638" y="2244"/>
                <a:ext cx="1020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dirty="0">
                    <a:solidFill>
                      <a:srgbClr val="000000"/>
                    </a:solidFill>
                    <a:latin typeface="Arial Narrow" pitchFamily="34" charset="0"/>
                    <a:cs typeface="Arial" pitchFamily="34" charset="0"/>
                  </a:rPr>
                  <a:t>6</a:t>
                </a: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itchFamily="34" charset="0"/>
                    <a:cs typeface="Arial" pitchFamily="34" charset="0"/>
                  </a:rPr>
                  <a:t> Line Surplus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" name="Rectangle 48"/>
              <p:cNvSpPr>
                <a:spLocks noChangeArrowheads="1"/>
              </p:cNvSpPr>
              <p:nvPr/>
            </p:nvSpPr>
            <p:spPr bwMode="auto">
              <a:xfrm>
                <a:off x="301" y="2745"/>
                <a:ext cx="373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dirty="0" smtClean="0">
                    <a:solidFill>
                      <a:srgbClr val="000000"/>
                    </a:solidFill>
                    <a:latin typeface="Arial Narrow" pitchFamily="34" charset="0"/>
                    <a:cs typeface="Arial" pitchFamily="34" charset="0"/>
                  </a:rPr>
                  <a:t>600K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" name="Rectangle 49"/>
              <p:cNvSpPr>
                <a:spLocks noChangeArrowheads="1"/>
              </p:cNvSpPr>
              <p:nvPr/>
            </p:nvSpPr>
            <p:spPr bwMode="auto">
              <a:xfrm>
                <a:off x="3611" y="2745"/>
                <a:ext cx="293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itchFamily="34" charset="0"/>
                    <a:cs typeface="Arial" pitchFamily="34" charset="0"/>
                  </a:rPr>
                  <a:t>50%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" name="Rectangle 50"/>
              <p:cNvSpPr>
                <a:spLocks noChangeArrowheads="1"/>
              </p:cNvSpPr>
              <p:nvPr/>
            </p:nvSpPr>
            <p:spPr bwMode="auto">
              <a:xfrm>
                <a:off x="4337" y="3264"/>
                <a:ext cx="301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itchFamily="34" charset="0"/>
                    <a:cs typeface="Arial" pitchFamily="34" charset="0"/>
                  </a:rPr>
                  <a:t>100%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" name="Rectangle 51"/>
              <p:cNvSpPr>
                <a:spLocks noChangeArrowheads="1"/>
              </p:cNvSpPr>
              <p:nvPr/>
            </p:nvSpPr>
            <p:spPr bwMode="auto">
              <a:xfrm>
                <a:off x="2492" y="2365"/>
                <a:ext cx="293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itchFamily="34" charset="0"/>
                    <a:cs typeface="Arial" pitchFamily="34" charset="0"/>
                  </a:rPr>
                  <a:t>80%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" name="Rectangle 52"/>
              <p:cNvSpPr>
                <a:spLocks noChangeArrowheads="1"/>
              </p:cNvSpPr>
              <p:nvPr/>
            </p:nvSpPr>
            <p:spPr bwMode="auto">
              <a:xfrm>
                <a:off x="2855" y="2495"/>
                <a:ext cx="293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itchFamily="34" charset="0"/>
                    <a:cs typeface="Arial" pitchFamily="34" charset="0"/>
                  </a:rPr>
                  <a:t>75%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" name="Rectangle 53"/>
              <p:cNvSpPr>
                <a:spLocks noChangeArrowheads="1"/>
              </p:cNvSpPr>
              <p:nvPr/>
            </p:nvSpPr>
            <p:spPr bwMode="auto">
              <a:xfrm>
                <a:off x="3218" y="2615"/>
                <a:ext cx="293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itchFamily="34" charset="0"/>
                    <a:cs typeface="Arial" pitchFamily="34" charset="0"/>
                  </a:rPr>
                  <a:t>67%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" name="Rectangle 54"/>
              <p:cNvSpPr>
                <a:spLocks noChangeArrowheads="1"/>
              </p:cNvSpPr>
              <p:nvPr/>
            </p:nvSpPr>
            <p:spPr bwMode="auto">
              <a:xfrm>
                <a:off x="1042" y="2244"/>
                <a:ext cx="291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200" b="1" dirty="0" smtClean="0">
                    <a:solidFill>
                      <a:srgbClr val="000000"/>
                    </a:solidFill>
                    <a:latin typeface="Arial Narrow" pitchFamily="34" charset="0"/>
                    <a:cs typeface="Arial" pitchFamily="34" charset="0"/>
                  </a:rPr>
                  <a:t>65</a:t>
                </a:r>
                <a:r>
                  <a:rPr kumimoji="0" lang="en-US" sz="2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itchFamily="34" charset="0"/>
                    <a:cs typeface="Arial" pitchFamily="34" charset="0"/>
                  </a:rPr>
                  <a:t>%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" name="Rectangle 55"/>
              <p:cNvSpPr>
                <a:spLocks noChangeArrowheads="1"/>
              </p:cNvSpPr>
              <p:nvPr/>
            </p:nvSpPr>
            <p:spPr bwMode="auto">
              <a:xfrm>
                <a:off x="1042" y="1243"/>
                <a:ext cx="291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200" b="1" dirty="0" smtClean="0">
                    <a:solidFill>
                      <a:srgbClr val="000000"/>
                    </a:solidFill>
                    <a:latin typeface="Arial Narrow" pitchFamily="34" charset="0"/>
                    <a:cs typeface="Arial" pitchFamily="34" charset="0"/>
                  </a:rPr>
                  <a:t>24</a:t>
                </a:r>
                <a:r>
                  <a:rPr kumimoji="0" lang="en-US" sz="2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itchFamily="34" charset="0"/>
                    <a:cs typeface="Arial" pitchFamily="34" charset="0"/>
                  </a:rPr>
                  <a:t>%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Rectangle 56"/>
              <p:cNvSpPr>
                <a:spLocks noChangeArrowheads="1"/>
              </p:cNvSpPr>
              <p:nvPr/>
            </p:nvSpPr>
            <p:spPr bwMode="auto">
              <a:xfrm>
                <a:off x="1404" y="1363"/>
                <a:ext cx="291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200" b="1" dirty="0" smtClean="0">
                    <a:solidFill>
                      <a:srgbClr val="000000"/>
                    </a:solidFill>
                    <a:latin typeface="Arial Narrow" pitchFamily="34" charset="0"/>
                    <a:cs typeface="Arial" pitchFamily="34" charset="0"/>
                  </a:rPr>
                  <a:t>18</a:t>
                </a:r>
                <a:r>
                  <a:rPr kumimoji="0" lang="en-US" sz="2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itchFamily="34" charset="0"/>
                    <a:cs typeface="Arial" pitchFamily="34" charset="0"/>
                  </a:rPr>
                  <a:t>%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" name="Rectangle 57"/>
              <p:cNvSpPr>
                <a:spLocks noChangeArrowheads="1"/>
              </p:cNvSpPr>
              <p:nvPr/>
            </p:nvSpPr>
            <p:spPr bwMode="auto">
              <a:xfrm>
                <a:off x="1404" y="2244"/>
                <a:ext cx="291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200" b="1" dirty="0" smtClean="0">
                    <a:solidFill>
                      <a:srgbClr val="000000"/>
                    </a:solidFill>
                    <a:latin typeface="Arial Narrow" pitchFamily="34" charset="0"/>
                    <a:cs typeface="Arial" pitchFamily="34" charset="0"/>
                  </a:rPr>
                  <a:t>70</a:t>
                </a:r>
                <a:r>
                  <a:rPr kumimoji="0" lang="en-US" sz="2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itchFamily="34" charset="0"/>
                    <a:cs typeface="Arial" pitchFamily="34" charset="0"/>
                  </a:rPr>
                  <a:t>%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" name="Rectangle 58"/>
              <p:cNvSpPr>
                <a:spLocks noChangeArrowheads="1"/>
              </p:cNvSpPr>
              <p:nvPr/>
            </p:nvSpPr>
            <p:spPr bwMode="auto">
              <a:xfrm>
                <a:off x="1767" y="2244"/>
                <a:ext cx="291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itchFamily="34" charset="0"/>
                    <a:cs typeface="Arial" pitchFamily="34" charset="0"/>
                  </a:rPr>
                  <a:t>77%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" name="Rectangle 59"/>
              <p:cNvSpPr>
                <a:spLocks noChangeArrowheads="1"/>
              </p:cNvSpPr>
              <p:nvPr/>
            </p:nvSpPr>
            <p:spPr bwMode="auto">
              <a:xfrm>
                <a:off x="2130" y="2244"/>
                <a:ext cx="291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itchFamily="34" charset="0"/>
                    <a:cs typeface="Arial" pitchFamily="34" charset="0"/>
                  </a:rPr>
                  <a:t>86%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" name="Rectangle 60"/>
              <p:cNvSpPr>
                <a:spLocks noChangeArrowheads="1"/>
              </p:cNvSpPr>
              <p:nvPr/>
            </p:nvSpPr>
            <p:spPr bwMode="auto">
              <a:xfrm>
                <a:off x="3943" y="3134"/>
                <a:ext cx="301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itchFamily="34" charset="0"/>
                    <a:cs typeface="Arial" pitchFamily="34" charset="0"/>
                  </a:rPr>
                  <a:t>100%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" name="Rectangle 61"/>
              <p:cNvSpPr>
                <a:spLocks noChangeArrowheads="1"/>
              </p:cNvSpPr>
              <p:nvPr/>
            </p:nvSpPr>
            <p:spPr bwMode="auto">
              <a:xfrm rot="16200000">
                <a:off x="-394" y="1868"/>
                <a:ext cx="1142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itchFamily="34" charset="0"/>
                    <a:cs typeface="Arial" pitchFamily="34" charset="0"/>
                  </a:rPr>
                  <a:t>VALUE OF RISK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" name="Rectangle 62"/>
              <p:cNvSpPr>
                <a:spLocks noChangeArrowheads="1"/>
              </p:cNvSpPr>
              <p:nvPr/>
            </p:nvSpPr>
            <p:spPr bwMode="auto">
              <a:xfrm>
                <a:off x="2431" y="3496"/>
                <a:ext cx="478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itchFamily="34" charset="0"/>
                    <a:cs typeface="Arial" pitchFamily="34" charset="0"/>
                  </a:rPr>
                  <a:t>RISKS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9" name="Rectangle 63"/>
              <p:cNvSpPr>
                <a:spLocks noChangeArrowheads="1"/>
              </p:cNvSpPr>
              <p:nvPr/>
            </p:nvSpPr>
            <p:spPr bwMode="auto">
              <a:xfrm>
                <a:off x="38" y="19"/>
                <a:ext cx="5759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100" b="1" dirty="0" smtClean="0">
                    <a:solidFill>
                      <a:srgbClr val="656B86"/>
                    </a:solidFill>
                    <a:latin typeface="+mj-lt"/>
                    <a:cs typeface="Arial" pitchFamily="34" charset="0"/>
                  </a:rPr>
                  <a:t>PICTORIAL PRESENTATION – PROPORTIONAL REINSURANCE</a:t>
                </a:r>
                <a:endPara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656B86"/>
                  </a:solidFill>
                  <a:effectLst/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90" name="Rectangle 64"/>
              <p:cNvSpPr>
                <a:spLocks noChangeArrowheads="1"/>
              </p:cNvSpPr>
              <p:nvPr/>
            </p:nvSpPr>
            <p:spPr bwMode="auto">
              <a:xfrm>
                <a:off x="679" y="3116"/>
                <a:ext cx="293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itchFamily="34" charset="0"/>
                    <a:cs typeface="Arial" pitchFamily="34" charset="0"/>
                  </a:rPr>
                  <a:t>10%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1" name="Rectangle 65"/>
              <p:cNvSpPr>
                <a:spLocks noChangeArrowheads="1"/>
              </p:cNvSpPr>
              <p:nvPr/>
            </p:nvSpPr>
            <p:spPr bwMode="auto">
              <a:xfrm>
                <a:off x="679" y="2244"/>
                <a:ext cx="291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200" b="1" dirty="0">
                    <a:solidFill>
                      <a:srgbClr val="000000"/>
                    </a:solidFill>
                    <a:latin typeface="Arial Narrow" pitchFamily="34" charset="0"/>
                    <a:cs typeface="Arial" pitchFamily="34" charset="0"/>
                  </a:rPr>
                  <a:t>6</a:t>
                </a:r>
                <a:r>
                  <a:rPr kumimoji="0" lang="en-US" sz="2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itchFamily="34" charset="0"/>
                    <a:cs typeface="Arial" pitchFamily="34" charset="0"/>
                  </a:rPr>
                  <a:t>0%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" name="Rectangle 66"/>
              <p:cNvSpPr>
                <a:spLocks noChangeArrowheads="1"/>
              </p:cNvSpPr>
              <p:nvPr/>
            </p:nvSpPr>
            <p:spPr bwMode="auto">
              <a:xfrm>
                <a:off x="679" y="1113"/>
                <a:ext cx="291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200" b="1" dirty="0">
                    <a:solidFill>
                      <a:srgbClr val="000000"/>
                    </a:solidFill>
                    <a:latin typeface="Arial Narrow" pitchFamily="34" charset="0"/>
                    <a:cs typeface="Arial" pitchFamily="34" charset="0"/>
                  </a:rPr>
                  <a:t>3</a:t>
                </a:r>
                <a:r>
                  <a:rPr kumimoji="0" lang="en-US" sz="2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itchFamily="34" charset="0"/>
                    <a:cs typeface="Arial" pitchFamily="34" charset="0"/>
                  </a:rPr>
                  <a:t>0%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" name="Rectangle 67"/>
              <p:cNvSpPr>
                <a:spLocks noChangeArrowheads="1"/>
              </p:cNvSpPr>
              <p:nvPr/>
            </p:nvSpPr>
            <p:spPr bwMode="auto">
              <a:xfrm>
                <a:off x="1042" y="3116"/>
                <a:ext cx="293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itchFamily="34" charset="0"/>
                    <a:cs typeface="Arial" pitchFamily="34" charset="0"/>
                  </a:rPr>
                  <a:t>11%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" name="Rectangle 68"/>
              <p:cNvSpPr>
                <a:spLocks noChangeArrowheads="1"/>
              </p:cNvSpPr>
              <p:nvPr/>
            </p:nvSpPr>
            <p:spPr bwMode="auto">
              <a:xfrm>
                <a:off x="1404" y="3116"/>
                <a:ext cx="291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itchFamily="34" charset="0"/>
                    <a:cs typeface="Arial" pitchFamily="34" charset="0"/>
                  </a:rPr>
                  <a:t>12%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" name="Rectangle 69"/>
              <p:cNvSpPr>
                <a:spLocks noChangeArrowheads="1"/>
              </p:cNvSpPr>
              <p:nvPr/>
            </p:nvSpPr>
            <p:spPr bwMode="auto">
              <a:xfrm>
                <a:off x="1767" y="3116"/>
                <a:ext cx="291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itchFamily="34" charset="0"/>
                    <a:cs typeface="Arial" pitchFamily="34" charset="0"/>
                  </a:rPr>
                  <a:t>13%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" name="Rectangle 70"/>
              <p:cNvSpPr>
                <a:spLocks noChangeArrowheads="1"/>
              </p:cNvSpPr>
              <p:nvPr/>
            </p:nvSpPr>
            <p:spPr bwMode="auto">
              <a:xfrm>
                <a:off x="4433" y="3000"/>
                <a:ext cx="1153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200" b="1" dirty="0" smtClean="0">
                    <a:solidFill>
                      <a:srgbClr val="000000"/>
                    </a:solidFill>
                    <a:latin typeface="Arial Narrow" pitchFamily="34" charset="0"/>
                    <a:cs typeface="Arial" pitchFamily="34" charset="0"/>
                  </a:rPr>
                  <a:t>Your </a:t>
                </a:r>
                <a:r>
                  <a:rPr kumimoji="0" lang="en-US" sz="2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itchFamily="34" charset="0"/>
                    <a:cs typeface="Arial" pitchFamily="34" charset="0"/>
                  </a:rPr>
                  <a:t>Retention   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7" name="Rectangle 71"/>
              <p:cNvSpPr>
                <a:spLocks noChangeArrowheads="1"/>
              </p:cNvSpPr>
              <p:nvPr/>
            </p:nvSpPr>
            <p:spPr bwMode="auto">
              <a:xfrm>
                <a:off x="4861" y="3227"/>
                <a:ext cx="622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itchFamily="34" charset="0"/>
                    <a:cs typeface="Arial" pitchFamily="34" charset="0"/>
                  </a:rPr>
                  <a:t>(600,000)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8" name="Rectangle 72"/>
              <p:cNvSpPr>
                <a:spLocks noChangeArrowheads="1"/>
              </p:cNvSpPr>
              <p:nvPr/>
            </p:nvSpPr>
            <p:spPr bwMode="auto">
              <a:xfrm>
                <a:off x="2130" y="3116"/>
                <a:ext cx="291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itchFamily="34" charset="0"/>
                    <a:cs typeface="Arial" pitchFamily="34" charset="0"/>
                  </a:rPr>
                  <a:t>14%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Rectangle 73"/>
              <p:cNvSpPr>
                <a:spLocks noChangeArrowheads="1"/>
              </p:cNvSpPr>
              <p:nvPr/>
            </p:nvSpPr>
            <p:spPr bwMode="auto">
              <a:xfrm>
                <a:off x="2492" y="3116"/>
                <a:ext cx="293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itchFamily="34" charset="0"/>
                    <a:cs typeface="Arial" pitchFamily="34" charset="0"/>
                  </a:rPr>
                  <a:t>20%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" name="Rectangle 74"/>
              <p:cNvSpPr>
                <a:spLocks noChangeArrowheads="1"/>
              </p:cNvSpPr>
              <p:nvPr/>
            </p:nvSpPr>
            <p:spPr bwMode="auto">
              <a:xfrm>
                <a:off x="2855" y="3116"/>
                <a:ext cx="293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itchFamily="34" charset="0"/>
                    <a:cs typeface="Arial" pitchFamily="34" charset="0"/>
                  </a:rPr>
                  <a:t>25%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1" name="Rectangle 75"/>
              <p:cNvSpPr>
                <a:spLocks noChangeArrowheads="1"/>
              </p:cNvSpPr>
              <p:nvPr/>
            </p:nvSpPr>
            <p:spPr bwMode="auto">
              <a:xfrm>
                <a:off x="3218" y="3116"/>
                <a:ext cx="293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itchFamily="34" charset="0"/>
                    <a:cs typeface="Arial" pitchFamily="34" charset="0"/>
                  </a:rPr>
                  <a:t>33%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Rectangle 76"/>
              <p:cNvSpPr>
                <a:spLocks noChangeArrowheads="1"/>
              </p:cNvSpPr>
              <p:nvPr/>
            </p:nvSpPr>
            <p:spPr bwMode="auto">
              <a:xfrm>
                <a:off x="3580" y="3116"/>
                <a:ext cx="293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itchFamily="34" charset="0"/>
                    <a:cs typeface="Arial" pitchFamily="34" charset="0"/>
                  </a:rPr>
                  <a:t>50%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" name="Rectangle 7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8" cy="1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4" name="Rectangle 78"/>
              <p:cNvSpPr>
                <a:spLocks noChangeArrowheads="1"/>
              </p:cNvSpPr>
              <p:nvPr/>
            </p:nvSpPr>
            <p:spPr bwMode="auto">
              <a:xfrm>
                <a:off x="5656" y="0"/>
                <a:ext cx="8" cy="1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5" name="Rectangle 79"/>
              <p:cNvSpPr>
                <a:spLocks noChangeArrowheads="1"/>
              </p:cNvSpPr>
              <p:nvPr/>
            </p:nvSpPr>
            <p:spPr bwMode="auto">
              <a:xfrm>
                <a:off x="270" y="0"/>
                <a:ext cx="8" cy="1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6" name="Rectangle 80"/>
              <p:cNvSpPr>
                <a:spLocks noChangeArrowheads="1"/>
              </p:cNvSpPr>
              <p:nvPr/>
            </p:nvSpPr>
            <p:spPr bwMode="auto">
              <a:xfrm>
                <a:off x="617" y="0"/>
                <a:ext cx="8" cy="1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7" name="Rectangle 81"/>
              <p:cNvSpPr>
                <a:spLocks noChangeArrowheads="1"/>
              </p:cNvSpPr>
              <p:nvPr/>
            </p:nvSpPr>
            <p:spPr bwMode="auto">
              <a:xfrm>
                <a:off x="980" y="0"/>
                <a:ext cx="8" cy="1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8" name="Rectangle 82"/>
              <p:cNvSpPr>
                <a:spLocks noChangeArrowheads="1"/>
              </p:cNvSpPr>
              <p:nvPr/>
            </p:nvSpPr>
            <p:spPr bwMode="auto">
              <a:xfrm>
                <a:off x="1343" y="0"/>
                <a:ext cx="7" cy="1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9" name="Rectangle 83"/>
              <p:cNvSpPr>
                <a:spLocks noChangeArrowheads="1"/>
              </p:cNvSpPr>
              <p:nvPr/>
            </p:nvSpPr>
            <p:spPr bwMode="auto">
              <a:xfrm>
                <a:off x="1705" y="0"/>
                <a:ext cx="8" cy="1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0" name="Rectangle 84"/>
              <p:cNvSpPr>
                <a:spLocks noChangeArrowheads="1"/>
              </p:cNvSpPr>
              <p:nvPr/>
            </p:nvSpPr>
            <p:spPr bwMode="auto">
              <a:xfrm>
                <a:off x="2068" y="0"/>
                <a:ext cx="8" cy="1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1" name="Rectangle 85"/>
              <p:cNvSpPr>
                <a:spLocks noChangeArrowheads="1"/>
              </p:cNvSpPr>
              <p:nvPr/>
            </p:nvSpPr>
            <p:spPr bwMode="auto">
              <a:xfrm>
                <a:off x="2431" y="0"/>
                <a:ext cx="7" cy="1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2" name="Rectangle 86"/>
              <p:cNvSpPr>
                <a:spLocks noChangeArrowheads="1"/>
              </p:cNvSpPr>
              <p:nvPr/>
            </p:nvSpPr>
            <p:spPr bwMode="auto">
              <a:xfrm>
                <a:off x="2793" y="0"/>
                <a:ext cx="8" cy="1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3" name="Rectangle 87"/>
              <p:cNvSpPr>
                <a:spLocks noChangeArrowheads="1"/>
              </p:cNvSpPr>
              <p:nvPr/>
            </p:nvSpPr>
            <p:spPr bwMode="auto">
              <a:xfrm>
                <a:off x="3156" y="0"/>
                <a:ext cx="8" cy="1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4" name="Rectangle 88"/>
              <p:cNvSpPr>
                <a:spLocks noChangeArrowheads="1"/>
              </p:cNvSpPr>
              <p:nvPr/>
            </p:nvSpPr>
            <p:spPr bwMode="auto">
              <a:xfrm>
                <a:off x="3519" y="0"/>
                <a:ext cx="7" cy="1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5" name="Rectangle 89"/>
              <p:cNvSpPr>
                <a:spLocks noChangeArrowheads="1"/>
              </p:cNvSpPr>
              <p:nvPr/>
            </p:nvSpPr>
            <p:spPr bwMode="auto">
              <a:xfrm>
                <a:off x="3881" y="0"/>
                <a:ext cx="8" cy="1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6" name="Rectangle 90"/>
              <p:cNvSpPr>
                <a:spLocks noChangeArrowheads="1"/>
              </p:cNvSpPr>
              <p:nvPr/>
            </p:nvSpPr>
            <p:spPr bwMode="auto">
              <a:xfrm>
                <a:off x="4244" y="0"/>
                <a:ext cx="8" cy="1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7" name="Rectangle 91"/>
              <p:cNvSpPr>
                <a:spLocks noChangeArrowheads="1"/>
              </p:cNvSpPr>
              <p:nvPr/>
            </p:nvSpPr>
            <p:spPr bwMode="auto">
              <a:xfrm>
                <a:off x="4607" y="0"/>
                <a:ext cx="7" cy="1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8" name="Line 92"/>
              <p:cNvSpPr>
                <a:spLocks noChangeShapeType="1"/>
              </p:cNvSpPr>
              <p:nvPr/>
            </p:nvSpPr>
            <p:spPr bwMode="auto">
              <a:xfrm>
                <a:off x="0" y="723"/>
                <a:ext cx="8" cy="0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9" name="Rectangle 93"/>
              <p:cNvSpPr>
                <a:spLocks noChangeArrowheads="1"/>
              </p:cNvSpPr>
              <p:nvPr/>
            </p:nvSpPr>
            <p:spPr bwMode="auto">
              <a:xfrm>
                <a:off x="0" y="723"/>
                <a:ext cx="8" cy="10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0" name="Line 94"/>
              <p:cNvSpPr>
                <a:spLocks noChangeShapeType="1"/>
              </p:cNvSpPr>
              <p:nvPr/>
            </p:nvSpPr>
            <p:spPr bwMode="auto">
              <a:xfrm>
                <a:off x="625" y="723"/>
                <a:ext cx="36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1" name="Rectangle 95"/>
              <p:cNvSpPr>
                <a:spLocks noChangeArrowheads="1"/>
              </p:cNvSpPr>
              <p:nvPr/>
            </p:nvSpPr>
            <p:spPr bwMode="auto">
              <a:xfrm>
                <a:off x="625" y="723"/>
                <a:ext cx="363" cy="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2" name="Line 96"/>
              <p:cNvSpPr>
                <a:spLocks noChangeShapeType="1"/>
              </p:cNvSpPr>
              <p:nvPr/>
            </p:nvSpPr>
            <p:spPr bwMode="auto">
              <a:xfrm>
                <a:off x="0" y="974"/>
                <a:ext cx="8" cy="0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3" name="Rectangle 97"/>
              <p:cNvSpPr>
                <a:spLocks noChangeArrowheads="1"/>
              </p:cNvSpPr>
              <p:nvPr/>
            </p:nvSpPr>
            <p:spPr bwMode="auto">
              <a:xfrm>
                <a:off x="0" y="974"/>
                <a:ext cx="8" cy="9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4" name="Line 98"/>
              <p:cNvSpPr>
                <a:spLocks noChangeShapeType="1"/>
              </p:cNvSpPr>
              <p:nvPr/>
            </p:nvSpPr>
            <p:spPr bwMode="auto">
              <a:xfrm>
                <a:off x="988" y="974"/>
                <a:ext cx="36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5" name="Rectangle 99"/>
              <p:cNvSpPr>
                <a:spLocks noChangeArrowheads="1"/>
              </p:cNvSpPr>
              <p:nvPr/>
            </p:nvSpPr>
            <p:spPr bwMode="auto">
              <a:xfrm>
                <a:off x="988" y="974"/>
                <a:ext cx="362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6" name="Line 100"/>
              <p:cNvSpPr>
                <a:spLocks noChangeShapeType="1"/>
              </p:cNvSpPr>
              <p:nvPr/>
            </p:nvSpPr>
            <p:spPr bwMode="auto">
              <a:xfrm>
                <a:off x="0" y="1224"/>
                <a:ext cx="8" cy="0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7" name="Rectangle 101"/>
              <p:cNvSpPr>
                <a:spLocks noChangeArrowheads="1"/>
              </p:cNvSpPr>
              <p:nvPr/>
            </p:nvSpPr>
            <p:spPr bwMode="auto">
              <a:xfrm>
                <a:off x="0" y="1224"/>
                <a:ext cx="8" cy="9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8" name="Line 102"/>
              <p:cNvSpPr>
                <a:spLocks noChangeShapeType="1"/>
              </p:cNvSpPr>
              <p:nvPr/>
            </p:nvSpPr>
            <p:spPr bwMode="auto">
              <a:xfrm>
                <a:off x="1350" y="1224"/>
                <a:ext cx="36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9" name="Rectangle 103"/>
              <p:cNvSpPr>
                <a:spLocks noChangeArrowheads="1"/>
              </p:cNvSpPr>
              <p:nvPr/>
            </p:nvSpPr>
            <p:spPr bwMode="auto">
              <a:xfrm>
                <a:off x="1350" y="1224"/>
                <a:ext cx="363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0" name="Line 104"/>
              <p:cNvSpPr>
                <a:spLocks noChangeShapeType="1"/>
              </p:cNvSpPr>
              <p:nvPr/>
            </p:nvSpPr>
            <p:spPr bwMode="auto">
              <a:xfrm>
                <a:off x="0" y="1474"/>
                <a:ext cx="8" cy="0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1" name="Rectangle 105"/>
              <p:cNvSpPr>
                <a:spLocks noChangeArrowheads="1"/>
              </p:cNvSpPr>
              <p:nvPr/>
            </p:nvSpPr>
            <p:spPr bwMode="auto">
              <a:xfrm>
                <a:off x="0" y="1474"/>
                <a:ext cx="8" cy="10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2" name="Line 106"/>
              <p:cNvSpPr>
                <a:spLocks noChangeShapeType="1"/>
              </p:cNvSpPr>
              <p:nvPr/>
            </p:nvSpPr>
            <p:spPr bwMode="auto">
              <a:xfrm>
                <a:off x="1330" y="1436"/>
                <a:ext cx="36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3" name="Rectangle 107"/>
              <p:cNvSpPr>
                <a:spLocks noChangeArrowheads="1"/>
              </p:cNvSpPr>
              <p:nvPr/>
            </p:nvSpPr>
            <p:spPr bwMode="auto">
              <a:xfrm>
                <a:off x="1713" y="1474"/>
                <a:ext cx="363" cy="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4" name="Line 108"/>
              <p:cNvSpPr>
                <a:spLocks noChangeShapeType="1"/>
              </p:cNvSpPr>
              <p:nvPr/>
            </p:nvSpPr>
            <p:spPr bwMode="auto">
              <a:xfrm>
                <a:off x="0" y="1725"/>
                <a:ext cx="8" cy="0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5" name="Rectangle 109"/>
              <p:cNvSpPr>
                <a:spLocks noChangeArrowheads="1"/>
              </p:cNvSpPr>
              <p:nvPr/>
            </p:nvSpPr>
            <p:spPr bwMode="auto">
              <a:xfrm>
                <a:off x="0" y="1725"/>
                <a:ext cx="8" cy="9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6" name="Line 110"/>
              <p:cNvSpPr>
                <a:spLocks noChangeShapeType="1"/>
              </p:cNvSpPr>
              <p:nvPr/>
            </p:nvSpPr>
            <p:spPr bwMode="auto">
              <a:xfrm>
                <a:off x="625" y="1725"/>
                <a:ext cx="503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7" name="Rectangle 111"/>
              <p:cNvSpPr>
                <a:spLocks noChangeArrowheads="1"/>
              </p:cNvSpPr>
              <p:nvPr/>
            </p:nvSpPr>
            <p:spPr bwMode="auto">
              <a:xfrm>
                <a:off x="625" y="1725"/>
                <a:ext cx="5039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8" name="Line 112"/>
              <p:cNvSpPr>
                <a:spLocks noChangeShapeType="1"/>
              </p:cNvSpPr>
              <p:nvPr/>
            </p:nvSpPr>
            <p:spPr bwMode="auto">
              <a:xfrm>
                <a:off x="0" y="1975"/>
                <a:ext cx="8" cy="0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9" name="Rectangle 113"/>
              <p:cNvSpPr>
                <a:spLocks noChangeArrowheads="1"/>
              </p:cNvSpPr>
              <p:nvPr/>
            </p:nvSpPr>
            <p:spPr bwMode="auto">
              <a:xfrm>
                <a:off x="0" y="1975"/>
                <a:ext cx="8" cy="9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0" name="Line 114"/>
              <p:cNvSpPr>
                <a:spLocks noChangeShapeType="1"/>
              </p:cNvSpPr>
              <p:nvPr/>
            </p:nvSpPr>
            <p:spPr bwMode="auto">
              <a:xfrm>
                <a:off x="2438" y="1975"/>
                <a:ext cx="36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1" name="Rectangle 115"/>
              <p:cNvSpPr>
                <a:spLocks noChangeArrowheads="1"/>
              </p:cNvSpPr>
              <p:nvPr/>
            </p:nvSpPr>
            <p:spPr bwMode="auto">
              <a:xfrm>
                <a:off x="2438" y="1975"/>
                <a:ext cx="363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2" name="Line 116"/>
              <p:cNvSpPr>
                <a:spLocks noChangeShapeType="1"/>
              </p:cNvSpPr>
              <p:nvPr/>
            </p:nvSpPr>
            <p:spPr bwMode="auto">
              <a:xfrm>
                <a:off x="0" y="2226"/>
                <a:ext cx="8" cy="0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3" name="Rectangle 117"/>
              <p:cNvSpPr>
                <a:spLocks noChangeArrowheads="1"/>
              </p:cNvSpPr>
              <p:nvPr/>
            </p:nvSpPr>
            <p:spPr bwMode="auto">
              <a:xfrm>
                <a:off x="0" y="2226"/>
                <a:ext cx="8" cy="9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4" name="Line 118"/>
              <p:cNvSpPr>
                <a:spLocks noChangeShapeType="1"/>
              </p:cNvSpPr>
              <p:nvPr/>
            </p:nvSpPr>
            <p:spPr bwMode="auto">
              <a:xfrm>
                <a:off x="2801" y="2226"/>
                <a:ext cx="36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5" name="Rectangle 119"/>
              <p:cNvSpPr>
                <a:spLocks noChangeArrowheads="1"/>
              </p:cNvSpPr>
              <p:nvPr/>
            </p:nvSpPr>
            <p:spPr bwMode="auto">
              <a:xfrm>
                <a:off x="2801" y="2226"/>
                <a:ext cx="363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6" name="Line 120"/>
              <p:cNvSpPr>
                <a:spLocks noChangeShapeType="1"/>
              </p:cNvSpPr>
              <p:nvPr/>
            </p:nvSpPr>
            <p:spPr bwMode="auto">
              <a:xfrm>
                <a:off x="0" y="2476"/>
                <a:ext cx="8" cy="0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7" name="Rectangle 121"/>
              <p:cNvSpPr>
                <a:spLocks noChangeArrowheads="1"/>
              </p:cNvSpPr>
              <p:nvPr/>
            </p:nvSpPr>
            <p:spPr bwMode="auto">
              <a:xfrm>
                <a:off x="0" y="2476"/>
                <a:ext cx="8" cy="9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8" name="Line 122"/>
              <p:cNvSpPr>
                <a:spLocks noChangeShapeType="1"/>
              </p:cNvSpPr>
              <p:nvPr/>
            </p:nvSpPr>
            <p:spPr bwMode="auto">
              <a:xfrm>
                <a:off x="3164" y="2476"/>
                <a:ext cx="36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9" name="Rectangle 123"/>
              <p:cNvSpPr>
                <a:spLocks noChangeArrowheads="1"/>
              </p:cNvSpPr>
              <p:nvPr/>
            </p:nvSpPr>
            <p:spPr bwMode="auto">
              <a:xfrm>
                <a:off x="3164" y="2476"/>
                <a:ext cx="362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0" name="Line 124"/>
              <p:cNvSpPr>
                <a:spLocks noChangeShapeType="1"/>
              </p:cNvSpPr>
              <p:nvPr/>
            </p:nvSpPr>
            <p:spPr bwMode="auto">
              <a:xfrm>
                <a:off x="0" y="2726"/>
                <a:ext cx="8" cy="0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1" name="Rectangle 125"/>
              <p:cNvSpPr>
                <a:spLocks noChangeArrowheads="1"/>
              </p:cNvSpPr>
              <p:nvPr/>
            </p:nvSpPr>
            <p:spPr bwMode="auto">
              <a:xfrm>
                <a:off x="0" y="2726"/>
                <a:ext cx="8" cy="10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2" name="Line 126"/>
              <p:cNvSpPr>
                <a:spLocks noChangeShapeType="1"/>
              </p:cNvSpPr>
              <p:nvPr/>
            </p:nvSpPr>
            <p:spPr bwMode="auto">
              <a:xfrm>
                <a:off x="3526" y="2726"/>
                <a:ext cx="36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3" name="Rectangle 127"/>
              <p:cNvSpPr>
                <a:spLocks noChangeArrowheads="1"/>
              </p:cNvSpPr>
              <p:nvPr/>
            </p:nvSpPr>
            <p:spPr bwMode="auto">
              <a:xfrm>
                <a:off x="3526" y="2726"/>
                <a:ext cx="363" cy="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4" name="Line 128"/>
              <p:cNvSpPr>
                <a:spLocks noChangeShapeType="1"/>
              </p:cNvSpPr>
              <p:nvPr/>
            </p:nvSpPr>
            <p:spPr bwMode="auto">
              <a:xfrm>
                <a:off x="0" y="2977"/>
                <a:ext cx="8" cy="0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5" name="Rectangle 129"/>
              <p:cNvSpPr>
                <a:spLocks noChangeArrowheads="1"/>
              </p:cNvSpPr>
              <p:nvPr/>
            </p:nvSpPr>
            <p:spPr bwMode="auto">
              <a:xfrm>
                <a:off x="0" y="2977"/>
                <a:ext cx="8" cy="9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6" name="Line 130"/>
              <p:cNvSpPr>
                <a:spLocks noChangeShapeType="1"/>
              </p:cNvSpPr>
              <p:nvPr/>
            </p:nvSpPr>
            <p:spPr bwMode="auto">
              <a:xfrm>
                <a:off x="444" y="2977"/>
                <a:ext cx="503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7" name="Rectangle 131"/>
              <p:cNvSpPr>
                <a:spLocks noChangeArrowheads="1"/>
              </p:cNvSpPr>
              <p:nvPr/>
            </p:nvSpPr>
            <p:spPr bwMode="auto">
              <a:xfrm>
                <a:off x="625" y="2977"/>
                <a:ext cx="5039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8" name="Line 132"/>
              <p:cNvSpPr>
                <a:spLocks noChangeShapeType="1"/>
              </p:cNvSpPr>
              <p:nvPr/>
            </p:nvSpPr>
            <p:spPr bwMode="auto">
              <a:xfrm>
                <a:off x="0" y="3227"/>
                <a:ext cx="8" cy="0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9" name="Rectangle 133"/>
              <p:cNvSpPr>
                <a:spLocks noChangeArrowheads="1"/>
              </p:cNvSpPr>
              <p:nvPr/>
            </p:nvSpPr>
            <p:spPr bwMode="auto">
              <a:xfrm>
                <a:off x="0" y="3227"/>
                <a:ext cx="8" cy="9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0" name="Line 134"/>
              <p:cNvSpPr>
                <a:spLocks noChangeShapeType="1"/>
              </p:cNvSpPr>
              <p:nvPr/>
            </p:nvSpPr>
            <p:spPr bwMode="auto">
              <a:xfrm>
                <a:off x="4252" y="3227"/>
                <a:ext cx="36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1" name="Rectangle 135"/>
              <p:cNvSpPr>
                <a:spLocks noChangeArrowheads="1"/>
              </p:cNvSpPr>
              <p:nvPr/>
            </p:nvSpPr>
            <p:spPr bwMode="auto">
              <a:xfrm>
                <a:off x="4252" y="3227"/>
                <a:ext cx="362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2" name="Line 136"/>
              <p:cNvSpPr>
                <a:spLocks noChangeShapeType="1"/>
              </p:cNvSpPr>
              <p:nvPr/>
            </p:nvSpPr>
            <p:spPr bwMode="auto">
              <a:xfrm>
                <a:off x="0" y="482"/>
                <a:ext cx="0" cy="2995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3" name="Rectangle 137"/>
              <p:cNvSpPr>
                <a:spLocks noChangeArrowheads="1"/>
              </p:cNvSpPr>
              <p:nvPr/>
            </p:nvSpPr>
            <p:spPr bwMode="auto">
              <a:xfrm>
                <a:off x="0" y="482"/>
                <a:ext cx="8" cy="2995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4" name="Line 138"/>
              <p:cNvSpPr>
                <a:spLocks noChangeShapeType="1"/>
              </p:cNvSpPr>
              <p:nvPr/>
            </p:nvSpPr>
            <p:spPr bwMode="auto">
              <a:xfrm>
                <a:off x="617" y="723"/>
                <a:ext cx="0" cy="27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5" name="Rectangle 139"/>
              <p:cNvSpPr>
                <a:spLocks noChangeArrowheads="1"/>
              </p:cNvSpPr>
              <p:nvPr/>
            </p:nvSpPr>
            <p:spPr bwMode="auto">
              <a:xfrm>
                <a:off x="617" y="723"/>
                <a:ext cx="8" cy="276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6" name="Line 140"/>
              <p:cNvSpPr>
                <a:spLocks noChangeShapeType="1"/>
              </p:cNvSpPr>
              <p:nvPr/>
            </p:nvSpPr>
            <p:spPr bwMode="auto">
              <a:xfrm>
                <a:off x="625" y="3477"/>
                <a:ext cx="398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7" name="Rectangle 141"/>
              <p:cNvSpPr>
                <a:spLocks noChangeArrowheads="1"/>
              </p:cNvSpPr>
              <p:nvPr/>
            </p:nvSpPr>
            <p:spPr bwMode="auto">
              <a:xfrm>
                <a:off x="625" y="3477"/>
                <a:ext cx="3989" cy="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8" name="Line 142"/>
              <p:cNvSpPr>
                <a:spLocks noChangeShapeType="1"/>
              </p:cNvSpPr>
              <p:nvPr/>
            </p:nvSpPr>
            <p:spPr bwMode="auto">
              <a:xfrm>
                <a:off x="4607" y="3236"/>
                <a:ext cx="0" cy="25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9" name="Rectangle 143"/>
              <p:cNvSpPr>
                <a:spLocks noChangeArrowheads="1"/>
              </p:cNvSpPr>
              <p:nvPr/>
            </p:nvSpPr>
            <p:spPr bwMode="auto">
              <a:xfrm>
                <a:off x="4607" y="3236"/>
                <a:ext cx="7" cy="25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0" name="Line 144"/>
              <p:cNvSpPr>
                <a:spLocks noChangeShapeType="1"/>
              </p:cNvSpPr>
              <p:nvPr/>
            </p:nvSpPr>
            <p:spPr bwMode="auto">
              <a:xfrm>
                <a:off x="980" y="733"/>
                <a:ext cx="0" cy="27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1" name="Rectangle 145"/>
              <p:cNvSpPr>
                <a:spLocks noChangeArrowheads="1"/>
              </p:cNvSpPr>
              <p:nvPr/>
            </p:nvSpPr>
            <p:spPr bwMode="auto">
              <a:xfrm>
                <a:off x="980" y="733"/>
                <a:ext cx="8" cy="275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2" name="Line 146"/>
              <p:cNvSpPr>
                <a:spLocks noChangeShapeType="1"/>
              </p:cNvSpPr>
              <p:nvPr/>
            </p:nvSpPr>
            <p:spPr bwMode="auto">
              <a:xfrm>
                <a:off x="1343" y="983"/>
                <a:ext cx="0" cy="25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3" name="Rectangle 147"/>
              <p:cNvSpPr>
                <a:spLocks noChangeArrowheads="1"/>
              </p:cNvSpPr>
              <p:nvPr/>
            </p:nvSpPr>
            <p:spPr bwMode="auto">
              <a:xfrm>
                <a:off x="1343" y="983"/>
                <a:ext cx="7" cy="250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4" name="Line 148"/>
              <p:cNvSpPr>
                <a:spLocks noChangeShapeType="1"/>
              </p:cNvSpPr>
              <p:nvPr/>
            </p:nvSpPr>
            <p:spPr bwMode="auto">
              <a:xfrm>
                <a:off x="1705" y="1233"/>
                <a:ext cx="0" cy="22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5" name="Rectangle 149"/>
              <p:cNvSpPr>
                <a:spLocks noChangeArrowheads="1"/>
              </p:cNvSpPr>
              <p:nvPr/>
            </p:nvSpPr>
            <p:spPr bwMode="auto">
              <a:xfrm>
                <a:off x="1705" y="1233"/>
                <a:ext cx="8" cy="225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6" name="Line 150"/>
              <p:cNvSpPr>
                <a:spLocks noChangeShapeType="1"/>
              </p:cNvSpPr>
              <p:nvPr/>
            </p:nvSpPr>
            <p:spPr bwMode="auto">
              <a:xfrm>
                <a:off x="2068" y="1484"/>
                <a:ext cx="0" cy="200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7" name="Rectangle 151"/>
              <p:cNvSpPr>
                <a:spLocks noChangeArrowheads="1"/>
              </p:cNvSpPr>
              <p:nvPr/>
            </p:nvSpPr>
            <p:spPr bwMode="auto">
              <a:xfrm>
                <a:off x="2068" y="1484"/>
                <a:ext cx="8" cy="200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8" name="Line 152"/>
              <p:cNvSpPr>
                <a:spLocks noChangeShapeType="1"/>
              </p:cNvSpPr>
              <p:nvPr/>
            </p:nvSpPr>
            <p:spPr bwMode="auto">
              <a:xfrm>
                <a:off x="2431" y="1734"/>
                <a:ext cx="0" cy="175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9" name="Rectangle 153"/>
              <p:cNvSpPr>
                <a:spLocks noChangeArrowheads="1"/>
              </p:cNvSpPr>
              <p:nvPr/>
            </p:nvSpPr>
            <p:spPr bwMode="auto">
              <a:xfrm>
                <a:off x="2431" y="1734"/>
                <a:ext cx="7" cy="175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0" name="Line 154"/>
              <p:cNvSpPr>
                <a:spLocks noChangeShapeType="1"/>
              </p:cNvSpPr>
              <p:nvPr/>
            </p:nvSpPr>
            <p:spPr bwMode="auto">
              <a:xfrm>
                <a:off x="2793" y="1984"/>
                <a:ext cx="0" cy="150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1" name="Rectangle 155"/>
              <p:cNvSpPr>
                <a:spLocks noChangeArrowheads="1"/>
              </p:cNvSpPr>
              <p:nvPr/>
            </p:nvSpPr>
            <p:spPr bwMode="auto">
              <a:xfrm>
                <a:off x="2793" y="1984"/>
                <a:ext cx="8" cy="150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2" name="Line 156"/>
              <p:cNvSpPr>
                <a:spLocks noChangeShapeType="1"/>
              </p:cNvSpPr>
              <p:nvPr/>
            </p:nvSpPr>
            <p:spPr bwMode="auto">
              <a:xfrm>
                <a:off x="3156" y="2235"/>
                <a:ext cx="0" cy="12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3" name="Rectangle 157"/>
              <p:cNvSpPr>
                <a:spLocks noChangeArrowheads="1"/>
              </p:cNvSpPr>
              <p:nvPr/>
            </p:nvSpPr>
            <p:spPr bwMode="auto">
              <a:xfrm>
                <a:off x="3156" y="2235"/>
                <a:ext cx="8" cy="12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4" name="Line 158"/>
              <p:cNvSpPr>
                <a:spLocks noChangeShapeType="1"/>
              </p:cNvSpPr>
              <p:nvPr/>
            </p:nvSpPr>
            <p:spPr bwMode="auto">
              <a:xfrm>
                <a:off x="3519" y="2485"/>
                <a:ext cx="0" cy="100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5" name="Rectangle 159"/>
              <p:cNvSpPr>
                <a:spLocks noChangeArrowheads="1"/>
              </p:cNvSpPr>
              <p:nvPr/>
            </p:nvSpPr>
            <p:spPr bwMode="auto">
              <a:xfrm>
                <a:off x="3519" y="2485"/>
                <a:ext cx="7" cy="100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6" name="Line 160"/>
              <p:cNvSpPr>
                <a:spLocks noChangeShapeType="1"/>
              </p:cNvSpPr>
              <p:nvPr/>
            </p:nvSpPr>
            <p:spPr bwMode="auto">
              <a:xfrm>
                <a:off x="3881" y="2736"/>
                <a:ext cx="0" cy="75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7" name="Rectangle 161"/>
              <p:cNvSpPr>
                <a:spLocks noChangeArrowheads="1"/>
              </p:cNvSpPr>
              <p:nvPr/>
            </p:nvSpPr>
            <p:spPr bwMode="auto">
              <a:xfrm>
                <a:off x="3881" y="2736"/>
                <a:ext cx="8" cy="75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8" name="Line 162"/>
              <p:cNvSpPr>
                <a:spLocks noChangeShapeType="1"/>
              </p:cNvSpPr>
              <p:nvPr/>
            </p:nvSpPr>
            <p:spPr bwMode="auto">
              <a:xfrm>
                <a:off x="4244" y="2986"/>
                <a:ext cx="0" cy="50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9" name="Rectangle 163"/>
              <p:cNvSpPr>
                <a:spLocks noChangeArrowheads="1"/>
              </p:cNvSpPr>
              <p:nvPr/>
            </p:nvSpPr>
            <p:spPr bwMode="auto">
              <a:xfrm>
                <a:off x="4244" y="2986"/>
                <a:ext cx="8" cy="50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0" name="Line 164"/>
              <p:cNvSpPr>
                <a:spLocks noChangeShapeType="1"/>
              </p:cNvSpPr>
              <p:nvPr/>
            </p:nvSpPr>
            <p:spPr bwMode="auto">
              <a:xfrm>
                <a:off x="0" y="373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1" name="Rectangle 165"/>
              <p:cNvSpPr>
                <a:spLocks noChangeArrowheads="1"/>
              </p:cNvSpPr>
              <p:nvPr/>
            </p:nvSpPr>
            <p:spPr bwMode="auto">
              <a:xfrm>
                <a:off x="0" y="3737"/>
                <a:ext cx="8" cy="9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2" name="Line 166"/>
              <p:cNvSpPr>
                <a:spLocks noChangeShapeType="1"/>
              </p:cNvSpPr>
              <p:nvPr/>
            </p:nvSpPr>
            <p:spPr bwMode="auto">
              <a:xfrm>
                <a:off x="270" y="373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3" name="Rectangle 167"/>
              <p:cNvSpPr>
                <a:spLocks noChangeArrowheads="1"/>
              </p:cNvSpPr>
              <p:nvPr/>
            </p:nvSpPr>
            <p:spPr bwMode="auto">
              <a:xfrm>
                <a:off x="270" y="3737"/>
                <a:ext cx="8" cy="9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4" name="Line 168"/>
              <p:cNvSpPr>
                <a:spLocks noChangeShapeType="1"/>
              </p:cNvSpPr>
              <p:nvPr/>
            </p:nvSpPr>
            <p:spPr bwMode="auto">
              <a:xfrm>
                <a:off x="617" y="373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5" name="Rectangle 169"/>
              <p:cNvSpPr>
                <a:spLocks noChangeArrowheads="1"/>
              </p:cNvSpPr>
              <p:nvPr/>
            </p:nvSpPr>
            <p:spPr bwMode="auto">
              <a:xfrm>
                <a:off x="617" y="3737"/>
                <a:ext cx="8" cy="9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6" name="Line 170"/>
              <p:cNvSpPr>
                <a:spLocks noChangeShapeType="1"/>
              </p:cNvSpPr>
              <p:nvPr/>
            </p:nvSpPr>
            <p:spPr bwMode="auto">
              <a:xfrm>
                <a:off x="980" y="373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7" name="Rectangle 171"/>
              <p:cNvSpPr>
                <a:spLocks noChangeArrowheads="1"/>
              </p:cNvSpPr>
              <p:nvPr/>
            </p:nvSpPr>
            <p:spPr bwMode="auto">
              <a:xfrm>
                <a:off x="980" y="3737"/>
                <a:ext cx="8" cy="9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8" name="Line 172"/>
              <p:cNvSpPr>
                <a:spLocks noChangeShapeType="1"/>
              </p:cNvSpPr>
              <p:nvPr/>
            </p:nvSpPr>
            <p:spPr bwMode="auto">
              <a:xfrm>
                <a:off x="1343" y="373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9" name="Rectangle 173"/>
              <p:cNvSpPr>
                <a:spLocks noChangeArrowheads="1"/>
              </p:cNvSpPr>
              <p:nvPr/>
            </p:nvSpPr>
            <p:spPr bwMode="auto">
              <a:xfrm>
                <a:off x="1343" y="3737"/>
                <a:ext cx="7" cy="9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0" name="Line 174"/>
              <p:cNvSpPr>
                <a:spLocks noChangeShapeType="1"/>
              </p:cNvSpPr>
              <p:nvPr/>
            </p:nvSpPr>
            <p:spPr bwMode="auto">
              <a:xfrm>
                <a:off x="1705" y="373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1" name="Rectangle 175"/>
              <p:cNvSpPr>
                <a:spLocks noChangeArrowheads="1"/>
              </p:cNvSpPr>
              <p:nvPr/>
            </p:nvSpPr>
            <p:spPr bwMode="auto">
              <a:xfrm>
                <a:off x="1705" y="3737"/>
                <a:ext cx="8" cy="9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2" name="Line 176"/>
              <p:cNvSpPr>
                <a:spLocks noChangeShapeType="1"/>
              </p:cNvSpPr>
              <p:nvPr/>
            </p:nvSpPr>
            <p:spPr bwMode="auto">
              <a:xfrm>
                <a:off x="2068" y="373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3" name="Rectangle 177"/>
              <p:cNvSpPr>
                <a:spLocks noChangeArrowheads="1"/>
              </p:cNvSpPr>
              <p:nvPr/>
            </p:nvSpPr>
            <p:spPr bwMode="auto">
              <a:xfrm>
                <a:off x="2068" y="3737"/>
                <a:ext cx="8" cy="9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4" name="Line 178"/>
              <p:cNvSpPr>
                <a:spLocks noChangeShapeType="1"/>
              </p:cNvSpPr>
              <p:nvPr/>
            </p:nvSpPr>
            <p:spPr bwMode="auto">
              <a:xfrm>
                <a:off x="2431" y="373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5" name="Rectangle 179"/>
              <p:cNvSpPr>
                <a:spLocks noChangeArrowheads="1"/>
              </p:cNvSpPr>
              <p:nvPr/>
            </p:nvSpPr>
            <p:spPr bwMode="auto">
              <a:xfrm>
                <a:off x="2431" y="3737"/>
                <a:ext cx="7" cy="9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6" name="Line 180"/>
              <p:cNvSpPr>
                <a:spLocks noChangeShapeType="1"/>
              </p:cNvSpPr>
              <p:nvPr/>
            </p:nvSpPr>
            <p:spPr bwMode="auto">
              <a:xfrm>
                <a:off x="2793" y="373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7" name="Rectangle 181"/>
              <p:cNvSpPr>
                <a:spLocks noChangeArrowheads="1"/>
              </p:cNvSpPr>
              <p:nvPr/>
            </p:nvSpPr>
            <p:spPr bwMode="auto">
              <a:xfrm>
                <a:off x="2793" y="3737"/>
                <a:ext cx="8" cy="9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8" name="Line 182"/>
              <p:cNvSpPr>
                <a:spLocks noChangeShapeType="1"/>
              </p:cNvSpPr>
              <p:nvPr/>
            </p:nvSpPr>
            <p:spPr bwMode="auto">
              <a:xfrm>
                <a:off x="3156" y="373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9" name="Rectangle 183"/>
              <p:cNvSpPr>
                <a:spLocks noChangeArrowheads="1"/>
              </p:cNvSpPr>
              <p:nvPr/>
            </p:nvSpPr>
            <p:spPr bwMode="auto">
              <a:xfrm>
                <a:off x="3156" y="3737"/>
                <a:ext cx="8" cy="9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0" name="Line 184"/>
              <p:cNvSpPr>
                <a:spLocks noChangeShapeType="1"/>
              </p:cNvSpPr>
              <p:nvPr/>
            </p:nvSpPr>
            <p:spPr bwMode="auto">
              <a:xfrm>
                <a:off x="3519" y="373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1" name="Rectangle 185"/>
              <p:cNvSpPr>
                <a:spLocks noChangeArrowheads="1"/>
              </p:cNvSpPr>
              <p:nvPr/>
            </p:nvSpPr>
            <p:spPr bwMode="auto">
              <a:xfrm>
                <a:off x="3519" y="3737"/>
                <a:ext cx="7" cy="9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2" name="Line 186"/>
              <p:cNvSpPr>
                <a:spLocks noChangeShapeType="1"/>
              </p:cNvSpPr>
              <p:nvPr/>
            </p:nvSpPr>
            <p:spPr bwMode="auto">
              <a:xfrm>
                <a:off x="3881" y="373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3" name="Rectangle 187"/>
              <p:cNvSpPr>
                <a:spLocks noChangeArrowheads="1"/>
              </p:cNvSpPr>
              <p:nvPr/>
            </p:nvSpPr>
            <p:spPr bwMode="auto">
              <a:xfrm>
                <a:off x="3881" y="3737"/>
                <a:ext cx="8" cy="9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4" name="Line 188"/>
              <p:cNvSpPr>
                <a:spLocks noChangeShapeType="1"/>
              </p:cNvSpPr>
              <p:nvPr/>
            </p:nvSpPr>
            <p:spPr bwMode="auto">
              <a:xfrm>
                <a:off x="4244" y="373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5" name="Rectangle 189"/>
              <p:cNvSpPr>
                <a:spLocks noChangeArrowheads="1"/>
              </p:cNvSpPr>
              <p:nvPr/>
            </p:nvSpPr>
            <p:spPr bwMode="auto">
              <a:xfrm>
                <a:off x="4244" y="3737"/>
                <a:ext cx="8" cy="9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6" name="Line 190"/>
              <p:cNvSpPr>
                <a:spLocks noChangeShapeType="1"/>
              </p:cNvSpPr>
              <p:nvPr/>
            </p:nvSpPr>
            <p:spPr bwMode="auto">
              <a:xfrm>
                <a:off x="4607" y="373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7" name="Rectangle 191"/>
              <p:cNvSpPr>
                <a:spLocks noChangeArrowheads="1"/>
              </p:cNvSpPr>
              <p:nvPr/>
            </p:nvSpPr>
            <p:spPr bwMode="auto">
              <a:xfrm>
                <a:off x="4607" y="3737"/>
                <a:ext cx="7" cy="9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8" name="Line 192"/>
              <p:cNvSpPr>
                <a:spLocks noChangeShapeType="1"/>
              </p:cNvSpPr>
              <p:nvPr/>
            </p:nvSpPr>
            <p:spPr bwMode="auto">
              <a:xfrm>
                <a:off x="5656" y="373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9" name="Rectangle 193"/>
              <p:cNvSpPr>
                <a:spLocks noChangeArrowheads="1"/>
              </p:cNvSpPr>
              <p:nvPr/>
            </p:nvSpPr>
            <p:spPr bwMode="auto">
              <a:xfrm>
                <a:off x="5656" y="3737"/>
                <a:ext cx="8" cy="9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0" name="Line 194"/>
              <p:cNvSpPr>
                <a:spLocks noChangeShapeType="1"/>
              </p:cNvSpPr>
              <p:nvPr/>
            </p:nvSpPr>
            <p:spPr bwMode="auto">
              <a:xfrm>
                <a:off x="5664" y="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1" name="Rectangle 195"/>
              <p:cNvSpPr>
                <a:spLocks noChangeArrowheads="1"/>
              </p:cNvSpPr>
              <p:nvPr/>
            </p:nvSpPr>
            <p:spPr bwMode="auto">
              <a:xfrm>
                <a:off x="5664" y="0"/>
                <a:ext cx="8" cy="9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2" name="Line 196"/>
              <p:cNvSpPr>
                <a:spLocks noChangeShapeType="1"/>
              </p:cNvSpPr>
              <p:nvPr/>
            </p:nvSpPr>
            <p:spPr bwMode="auto">
              <a:xfrm>
                <a:off x="5664" y="28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3" name="Rectangle 197"/>
              <p:cNvSpPr>
                <a:spLocks noChangeArrowheads="1"/>
              </p:cNvSpPr>
              <p:nvPr/>
            </p:nvSpPr>
            <p:spPr bwMode="auto">
              <a:xfrm>
                <a:off x="5664" y="287"/>
                <a:ext cx="8" cy="10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4" name="Line 198"/>
              <p:cNvSpPr>
                <a:spLocks noChangeShapeType="1"/>
              </p:cNvSpPr>
              <p:nvPr/>
            </p:nvSpPr>
            <p:spPr bwMode="auto">
              <a:xfrm>
                <a:off x="5664" y="473"/>
                <a:ext cx="1" cy="1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5" name="Rectangle 199"/>
              <p:cNvSpPr>
                <a:spLocks noChangeArrowheads="1"/>
              </p:cNvSpPr>
              <p:nvPr/>
            </p:nvSpPr>
            <p:spPr bwMode="auto">
              <a:xfrm>
                <a:off x="5664" y="473"/>
                <a:ext cx="8" cy="9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6" name="Line 200"/>
              <p:cNvSpPr>
                <a:spLocks noChangeShapeType="1"/>
              </p:cNvSpPr>
              <p:nvPr/>
            </p:nvSpPr>
            <p:spPr bwMode="auto">
              <a:xfrm>
                <a:off x="5664" y="723"/>
                <a:ext cx="1" cy="1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7" name="Rectangle 201"/>
              <p:cNvSpPr>
                <a:spLocks noChangeArrowheads="1"/>
              </p:cNvSpPr>
              <p:nvPr/>
            </p:nvSpPr>
            <p:spPr bwMode="auto">
              <a:xfrm>
                <a:off x="5664" y="723"/>
                <a:ext cx="8" cy="10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8" name="Line 202"/>
              <p:cNvSpPr>
                <a:spLocks noChangeShapeType="1"/>
              </p:cNvSpPr>
              <p:nvPr/>
            </p:nvSpPr>
            <p:spPr bwMode="auto">
              <a:xfrm>
                <a:off x="5664" y="97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9" name="Rectangle 203"/>
              <p:cNvSpPr>
                <a:spLocks noChangeArrowheads="1"/>
              </p:cNvSpPr>
              <p:nvPr/>
            </p:nvSpPr>
            <p:spPr bwMode="auto">
              <a:xfrm>
                <a:off x="5664" y="974"/>
                <a:ext cx="8" cy="9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0" name="Line 204"/>
              <p:cNvSpPr>
                <a:spLocks noChangeShapeType="1"/>
              </p:cNvSpPr>
              <p:nvPr/>
            </p:nvSpPr>
            <p:spPr bwMode="auto">
              <a:xfrm>
                <a:off x="5664" y="122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8" name="Rectangle 206"/>
            <p:cNvSpPr>
              <a:spLocks noChangeArrowheads="1"/>
            </p:cNvSpPr>
            <p:nvPr/>
          </p:nvSpPr>
          <p:spPr bwMode="auto">
            <a:xfrm>
              <a:off x="5664" y="1224"/>
              <a:ext cx="8" cy="9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Line 207"/>
            <p:cNvSpPr>
              <a:spLocks noChangeShapeType="1"/>
            </p:cNvSpPr>
            <p:nvPr/>
          </p:nvSpPr>
          <p:spPr bwMode="auto">
            <a:xfrm>
              <a:off x="5664" y="1474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Rectangle 208"/>
            <p:cNvSpPr>
              <a:spLocks noChangeArrowheads="1"/>
            </p:cNvSpPr>
            <p:nvPr/>
          </p:nvSpPr>
          <p:spPr bwMode="auto">
            <a:xfrm>
              <a:off x="5664" y="1474"/>
              <a:ext cx="8" cy="10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Line 209"/>
            <p:cNvSpPr>
              <a:spLocks noChangeShapeType="1"/>
            </p:cNvSpPr>
            <p:nvPr/>
          </p:nvSpPr>
          <p:spPr bwMode="auto">
            <a:xfrm>
              <a:off x="5664" y="1725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Rectangle 210"/>
            <p:cNvSpPr>
              <a:spLocks noChangeArrowheads="1"/>
            </p:cNvSpPr>
            <p:nvPr/>
          </p:nvSpPr>
          <p:spPr bwMode="auto">
            <a:xfrm>
              <a:off x="5664" y="1725"/>
              <a:ext cx="8" cy="9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Line 211"/>
            <p:cNvSpPr>
              <a:spLocks noChangeShapeType="1"/>
            </p:cNvSpPr>
            <p:nvPr/>
          </p:nvSpPr>
          <p:spPr bwMode="auto">
            <a:xfrm>
              <a:off x="5664" y="1975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Rectangle 212"/>
            <p:cNvSpPr>
              <a:spLocks noChangeArrowheads="1"/>
            </p:cNvSpPr>
            <p:nvPr/>
          </p:nvSpPr>
          <p:spPr bwMode="auto">
            <a:xfrm>
              <a:off x="5664" y="1975"/>
              <a:ext cx="8" cy="9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Line 213"/>
            <p:cNvSpPr>
              <a:spLocks noChangeShapeType="1"/>
            </p:cNvSpPr>
            <p:nvPr/>
          </p:nvSpPr>
          <p:spPr bwMode="auto">
            <a:xfrm>
              <a:off x="5664" y="2226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Rectangle 214"/>
            <p:cNvSpPr>
              <a:spLocks noChangeArrowheads="1"/>
            </p:cNvSpPr>
            <p:nvPr/>
          </p:nvSpPr>
          <p:spPr bwMode="auto">
            <a:xfrm>
              <a:off x="5664" y="2226"/>
              <a:ext cx="8" cy="9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Line 215"/>
            <p:cNvSpPr>
              <a:spLocks noChangeShapeType="1"/>
            </p:cNvSpPr>
            <p:nvPr/>
          </p:nvSpPr>
          <p:spPr bwMode="auto">
            <a:xfrm>
              <a:off x="5664" y="2476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Rectangle 216"/>
            <p:cNvSpPr>
              <a:spLocks noChangeArrowheads="1"/>
            </p:cNvSpPr>
            <p:nvPr/>
          </p:nvSpPr>
          <p:spPr bwMode="auto">
            <a:xfrm>
              <a:off x="5664" y="2476"/>
              <a:ext cx="8" cy="9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Line 217"/>
            <p:cNvSpPr>
              <a:spLocks noChangeShapeType="1"/>
            </p:cNvSpPr>
            <p:nvPr/>
          </p:nvSpPr>
          <p:spPr bwMode="auto">
            <a:xfrm>
              <a:off x="5664" y="2726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Rectangle 218"/>
            <p:cNvSpPr>
              <a:spLocks noChangeArrowheads="1"/>
            </p:cNvSpPr>
            <p:nvPr/>
          </p:nvSpPr>
          <p:spPr bwMode="auto">
            <a:xfrm>
              <a:off x="5664" y="2726"/>
              <a:ext cx="8" cy="10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Line 219"/>
            <p:cNvSpPr>
              <a:spLocks noChangeShapeType="1"/>
            </p:cNvSpPr>
            <p:nvPr/>
          </p:nvSpPr>
          <p:spPr bwMode="auto">
            <a:xfrm>
              <a:off x="5664" y="2977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Rectangle 220"/>
            <p:cNvSpPr>
              <a:spLocks noChangeArrowheads="1"/>
            </p:cNvSpPr>
            <p:nvPr/>
          </p:nvSpPr>
          <p:spPr bwMode="auto">
            <a:xfrm>
              <a:off x="5664" y="2977"/>
              <a:ext cx="8" cy="9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Line 221"/>
            <p:cNvSpPr>
              <a:spLocks noChangeShapeType="1"/>
            </p:cNvSpPr>
            <p:nvPr/>
          </p:nvSpPr>
          <p:spPr bwMode="auto">
            <a:xfrm>
              <a:off x="5664" y="3227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Rectangle 222"/>
            <p:cNvSpPr>
              <a:spLocks noChangeArrowheads="1"/>
            </p:cNvSpPr>
            <p:nvPr/>
          </p:nvSpPr>
          <p:spPr bwMode="auto">
            <a:xfrm>
              <a:off x="5664" y="3227"/>
              <a:ext cx="8" cy="9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Line 223"/>
            <p:cNvSpPr>
              <a:spLocks noChangeShapeType="1"/>
            </p:cNvSpPr>
            <p:nvPr/>
          </p:nvSpPr>
          <p:spPr bwMode="auto">
            <a:xfrm>
              <a:off x="5664" y="3477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Rectangle 224"/>
            <p:cNvSpPr>
              <a:spLocks noChangeArrowheads="1"/>
            </p:cNvSpPr>
            <p:nvPr/>
          </p:nvSpPr>
          <p:spPr bwMode="auto">
            <a:xfrm>
              <a:off x="5664" y="3477"/>
              <a:ext cx="8" cy="10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Line 225"/>
            <p:cNvSpPr>
              <a:spLocks noChangeShapeType="1"/>
            </p:cNvSpPr>
            <p:nvPr/>
          </p:nvSpPr>
          <p:spPr bwMode="auto">
            <a:xfrm>
              <a:off x="5664" y="3728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Rectangle 226"/>
            <p:cNvSpPr>
              <a:spLocks noChangeArrowheads="1"/>
            </p:cNvSpPr>
            <p:nvPr/>
          </p:nvSpPr>
          <p:spPr bwMode="auto">
            <a:xfrm>
              <a:off x="5664" y="3728"/>
              <a:ext cx="8" cy="9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Freeform 227"/>
            <p:cNvSpPr>
              <a:spLocks noEditPoints="1"/>
            </p:cNvSpPr>
            <p:nvPr/>
          </p:nvSpPr>
          <p:spPr bwMode="auto">
            <a:xfrm>
              <a:off x="585" y="380"/>
              <a:ext cx="81" cy="3033"/>
            </a:xfrm>
            <a:custGeom>
              <a:avLst/>
              <a:gdLst>
                <a:gd name="T0" fmla="*/ 60 w 168"/>
                <a:gd name="T1" fmla="*/ 5232 h 5232"/>
                <a:gd name="T2" fmla="*/ 76 w 168"/>
                <a:gd name="T3" fmla="*/ 16 h 5232"/>
                <a:gd name="T4" fmla="*/ 92 w 168"/>
                <a:gd name="T5" fmla="*/ 16 h 5232"/>
                <a:gd name="T6" fmla="*/ 76 w 168"/>
                <a:gd name="T7" fmla="*/ 5232 h 5232"/>
                <a:gd name="T8" fmla="*/ 60 w 168"/>
                <a:gd name="T9" fmla="*/ 5232 h 5232"/>
                <a:gd name="T10" fmla="*/ 2 w 168"/>
                <a:gd name="T11" fmla="*/ 140 h 5232"/>
                <a:gd name="T12" fmla="*/ 84 w 168"/>
                <a:gd name="T13" fmla="*/ 0 h 5232"/>
                <a:gd name="T14" fmla="*/ 166 w 168"/>
                <a:gd name="T15" fmla="*/ 141 h 5232"/>
                <a:gd name="T16" fmla="*/ 163 w 168"/>
                <a:gd name="T17" fmla="*/ 152 h 5232"/>
                <a:gd name="T18" fmla="*/ 152 w 168"/>
                <a:gd name="T19" fmla="*/ 149 h 5232"/>
                <a:gd name="T20" fmla="*/ 77 w 168"/>
                <a:gd name="T21" fmla="*/ 20 h 5232"/>
                <a:gd name="T22" fmla="*/ 91 w 168"/>
                <a:gd name="T23" fmla="*/ 20 h 5232"/>
                <a:gd name="T24" fmla="*/ 16 w 168"/>
                <a:gd name="T25" fmla="*/ 148 h 5232"/>
                <a:gd name="T26" fmla="*/ 5 w 168"/>
                <a:gd name="T27" fmla="*/ 151 h 5232"/>
                <a:gd name="T28" fmla="*/ 2 w 168"/>
                <a:gd name="T29" fmla="*/ 140 h 5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8" h="5232">
                  <a:moveTo>
                    <a:pt x="60" y="5232"/>
                  </a:moveTo>
                  <a:lnTo>
                    <a:pt x="76" y="16"/>
                  </a:lnTo>
                  <a:lnTo>
                    <a:pt x="92" y="16"/>
                  </a:lnTo>
                  <a:lnTo>
                    <a:pt x="76" y="5232"/>
                  </a:lnTo>
                  <a:lnTo>
                    <a:pt x="60" y="5232"/>
                  </a:lnTo>
                  <a:close/>
                  <a:moveTo>
                    <a:pt x="2" y="140"/>
                  </a:moveTo>
                  <a:lnTo>
                    <a:pt x="84" y="0"/>
                  </a:lnTo>
                  <a:lnTo>
                    <a:pt x="166" y="141"/>
                  </a:lnTo>
                  <a:cubicBezTo>
                    <a:pt x="168" y="144"/>
                    <a:pt x="167" y="149"/>
                    <a:pt x="163" y="152"/>
                  </a:cubicBezTo>
                  <a:cubicBezTo>
                    <a:pt x="159" y="154"/>
                    <a:pt x="154" y="153"/>
                    <a:pt x="152" y="149"/>
                  </a:cubicBezTo>
                  <a:lnTo>
                    <a:pt x="77" y="20"/>
                  </a:lnTo>
                  <a:lnTo>
                    <a:pt x="91" y="20"/>
                  </a:lnTo>
                  <a:lnTo>
                    <a:pt x="16" y="148"/>
                  </a:lnTo>
                  <a:cubicBezTo>
                    <a:pt x="14" y="152"/>
                    <a:pt x="9" y="153"/>
                    <a:pt x="5" y="151"/>
                  </a:cubicBezTo>
                  <a:cubicBezTo>
                    <a:pt x="1" y="149"/>
                    <a:pt x="0" y="144"/>
                    <a:pt x="2" y="140"/>
                  </a:cubicBez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" name="Freeform 228"/>
            <p:cNvSpPr>
              <a:spLocks noEditPoints="1"/>
            </p:cNvSpPr>
            <p:nvPr/>
          </p:nvSpPr>
          <p:spPr bwMode="auto">
            <a:xfrm>
              <a:off x="625" y="3429"/>
              <a:ext cx="5047" cy="98"/>
            </a:xfrm>
            <a:custGeom>
              <a:avLst/>
              <a:gdLst>
                <a:gd name="T0" fmla="*/ 0 w 10464"/>
                <a:gd name="T1" fmla="*/ 107 h 168"/>
                <a:gd name="T2" fmla="*/ 10449 w 10464"/>
                <a:gd name="T3" fmla="*/ 76 h 168"/>
                <a:gd name="T4" fmla="*/ 10449 w 10464"/>
                <a:gd name="T5" fmla="*/ 92 h 168"/>
                <a:gd name="T6" fmla="*/ 0 w 10464"/>
                <a:gd name="T7" fmla="*/ 123 h 168"/>
                <a:gd name="T8" fmla="*/ 0 w 10464"/>
                <a:gd name="T9" fmla="*/ 107 h 168"/>
                <a:gd name="T10" fmla="*/ 10324 w 10464"/>
                <a:gd name="T11" fmla="*/ 2 h 168"/>
                <a:gd name="T12" fmla="*/ 10464 w 10464"/>
                <a:gd name="T13" fmla="*/ 83 h 168"/>
                <a:gd name="T14" fmla="*/ 10325 w 10464"/>
                <a:gd name="T15" fmla="*/ 166 h 168"/>
                <a:gd name="T16" fmla="*/ 10314 w 10464"/>
                <a:gd name="T17" fmla="*/ 163 h 168"/>
                <a:gd name="T18" fmla="*/ 10317 w 10464"/>
                <a:gd name="T19" fmla="*/ 152 h 168"/>
                <a:gd name="T20" fmla="*/ 10445 w 10464"/>
                <a:gd name="T21" fmla="*/ 77 h 168"/>
                <a:gd name="T22" fmla="*/ 10445 w 10464"/>
                <a:gd name="T23" fmla="*/ 90 h 168"/>
                <a:gd name="T24" fmla="*/ 10316 w 10464"/>
                <a:gd name="T25" fmla="*/ 16 h 168"/>
                <a:gd name="T26" fmla="*/ 10313 w 10464"/>
                <a:gd name="T27" fmla="*/ 5 h 168"/>
                <a:gd name="T28" fmla="*/ 10324 w 10464"/>
                <a:gd name="T29" fmla="*/ 2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464" h="168">
                  <a:moveTo>
                    <a:pt x="0" y="107"/>
                  </a:moveTo>
                  <a:lnTo>
                    <a:pt x="10449" y="76"/>
                  </a:lnTo>
                  <a:lnTo>
                    <a:pt x="10449" y="92"/>
                  </a:lnTo>
                  <a:lnTo>
                    <a:pt x="0" y="123"/>
                  </a:lnTo>
                  <a:lnTo>
                    <a:pt x="0" y="107"/>
                  </a:lnTo>
                  <a:close/>
                  <a:moveTo>
                    <a:pt x="10324" y="2"/>
                  </a:moveTo>
                  <a:lnTo>
                    <a:pt x="10464" y="83"/>
                  </a:lnTo>
                  <a:lnTo>
                    <a:pt x="10325" y="166"/>
                  </a:lnTo>
                  <a:cubicBezTo>
                    <a:pt x="10321" y="168"/>
                    <a:pt x="10316" y="167"/>
                    <a:pt x="10314" y="163"/>
                  </a:cubicBezTo>
                  <a:cubicBezTo>
                    <a:pt x="10312" y="159"/>
                    <a:pt x="10313" y="154"/>
                    <a:pt x="10317" y="152"/>
                  </a:cubicBezTo>
                  <a:lnTo>
                    <a:pt x="10445" y="77"/>
                  </a:lnTo>
                  <a:lnTo>
                    <a:pt x="10445" y="90"/>
                  </a:lnTo>
                  <a:lnTo>
                    <a:pt x="10316" y="16"/>
                  </a:lnTo>
                  <a:cubicBezTo>
                    <a:pt x="10312" y="14"/>
                    <a:pt x="10311" y="9"/>
                    <a:pt x="10313" y="5"/>
                  </a:cubicBezTo>
                  <a:cubicBezTo>
                    <a:pt x="10316" y="1"/>
                    <a:pt x="10320" y="0"/>
                    <a:pt x="10324" y="2"/>
                  </a:cubicBez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699975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25392248"/>
              </p:ext>
            </p:extLst>
          </p:nvPr>
        </p:nvGraphicFramePr>
        <p:xfrm>
          <a:off x="152400" y="1628800"/>
          <a:ext cx="8839200" cy="4924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839200"/>
              </a:tblGrid>
              <a:tr h="4924400">
                <a:tc>
                  <a:txBody>
                    <a:bodyPr/>
                    <a:lstStyle/>
                    <a:p>
                      <a:pPr marL="971550" lvl="1" indent="-571500" algn="just" eaLnBrk="1" hangingPunct="1">
                        <a:buClr>
                          <a:schemeClr val="tx1"/>
                        </a:buClr>
                        <a:buFont typeface="+mj-lt"/>
                        <a:buAutoNum type="alphaLcPeriod"/>
                      </a:pPr>
                      <a:endParaRPr lang="en-ZW" sz="2800" dirty="0" smtClean="0"/>
                    </a:p>
                    <a:p>
                      <a:pPr marL="400050" lvl="1" indent="0" algn="just" eaLnBrk="1" hangingPunct="1">
                        <a:buClr>
                          <a:schemeClr val="tx1"/>
                        </a:buClr>
                        <a:buFont typeface="+mj-lt"/>
                        <a:buNone/>
                      </a:pPr>
                      <a:endParaRPr lang="en-ZW" sz="2800" dirty="0" smtClean="0"/>
                    </a:p>
                    <a:p>
                      <a:pPr marL="400050" lvl="1" indent="0" algn="just" eaLnBrk="1" hangingPunct="1">
                        <a:buClr>
                          <a:schemeClr val="tx1"/>
                        </a:buClr>
                        <a:buFont typeface="+mj-lt"/>
                        <a:buNone/>
                      </a:pPr>
                      <a:endParaRPr lang="en-ZW" sz="2800" dirty="0" smtClean="0"/>
                    </a:p>
                    <a:p>
                      <a:pPr marL="400050" lvl="1" indent="0" algn="just" eaLnBrk="1" hangingPunct="1">
                        <a:buClr>
                          <a:schemeClr val="tx1"/>
                        </a:buClr>
                        <a:buFont typeface="+mj-lt"/>
                        <a:buNone/>
                      </a:pPr>
                      <a:endParaRPr lang="en-ZW" sz="2800" dirty="0" smtClean="0"/>
                    </a:p>
                    <a:p>
                      <a:pPr marL="400050" lvl="1" indent="0" algn="just" eaLnBrk="1" hangingPunct="1">
                        <a:buClr>
                          <a:schemeClr val="tx1"/>
                        </a:buClr>
                        <a:buFont typeface="+mj-lt"/>
                        <a:buNone/>
                      </a:pPr>
                      <a:endParaRPr lang="en-ZW" sz="2800" dirty="0" smtClean="0"/>
                    </a:p>
                    <a:p>
                      <a:pPr marL="0" indent="0" algn="just" eaLnBrk="1" hangingPunct="1">
                        <a:buClr>
                          <a:schemeClr val="tx1"/>
                        </a:buClr>
                        <a:buFont typeface="+mj-lt"/>
                        <a:buNone/>
                      </a:pPr>
                      <a:endParaRPr lang="en-ZW" sz="2800" dirty="0" smtClean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40677" y="459431"/>
            <a:ext cx="883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646B86"/>
                </a:solidFill>
              </a:rPr>
              <a:t>TYPICAL PROPORTIONAL TREATY SUMMARY</a:t>
            </a:r>
            <a:endParaRPr lang="en-US" sz="2400" dirty="0">
              <a:solidFill>
                <a:srgbClr val="646B86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0" y="1628800"/>
            <a:ext cx="9144000" cy="467992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Clr>
                <a:schemeClr val="tx1"/>
              </a:buClr>
              <a:buFont typeface="Wingdings 2"/>
              <a:buNone/>
            </a:pPr>
            <a:endParaRPr lang="en-US" sz="3200" dirty="0" smtClean="0"/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141421" y="2057400"/>
            <a:ext cx="8759478" cy="4252913"/>
            <a:chOff x="89" y="1296"/>
            <a:chExt cx="5585" cy="2679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96" y="1296"/>
              <a:ext cx="5568" cy="2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96" y="1296"/>
              <a:ext cx="1298" cy="2544"/>
            </a:xfrm>
            <a:prstGeom prst="rect">
              <a:avLst/>
            </a:prstGeom>
            <a:solidFill>
              <a:srgbClr val="C5BE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384" y="1296"/>
              <a:ext cx="1278" cy="2544"/>
            </a:xfrm>
            <a:prstGeom prst="rect">
              <a:avLst/>
            </a:prstGeom>
            <a:solidFill>
              <a:srgbClr val="D997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652" y="1296"/>
              <a:ext cx="1635" cy="2544"/>
            </a:xfrm>
            <a:prstGeom prst="rect">
              <a:avLst/>
            </a:prstGeom>
            <a:solidFill>
              <a:srgbClr val="95B3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277" y="1296"/>
              <a:ext cx="1387" cy="2544"/>
            </a:xfrm>
            <a:prstGeom prst="rect">
              <a:avLst/>
            </a:prstGeom>
            <a:solidFill>
              <a:srgbClr val="C2D6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2652" y="3834"/>
              <a:ext cx="1635" cy="1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492" y="1418"/>
              <a:ext cx="644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Class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1572" y="1418"/>
              <a:ext cx="1030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Retention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3148" y="1418"/>
              <a:ext cx="76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Treaty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4673" y="1322"/>
              <a:ext cx="76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Treaty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4564" y="1520"/>
              <a:ext cx="941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Capacity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136" y="1956"/>
              <a:ext cx="436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Fire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1919" y="1841"/>
              <a:ext cx="822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600,000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3217" y="1732"/>
              <a:ext cx="684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Fire &amp;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2949" y="1930"/>
              <a:ext cx="122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Engineering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4693" y="1841"/>
              <a:ext cx="55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3,000,000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4386" y="1841"/>
              <a:ext cx="426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    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4683" y="1841"/>
              <a:ext cx="14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136" y="2379"/>
              <a:ext cx="116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Engineering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1919" y="2264"/>
              <a:ext cx="822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600,000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3217" y="2155"/>
              <a:ext cx="684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Fire &amp;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2949" y="2353"/>
              <a:ext cx="122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Engineering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4693" y="2264"/>
              <a:ext cx="55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3,000,000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4386" y="2264"/>
              <a:ext cx="426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    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4683" y="2264"/>
              <a:ext cx="14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2967" y="2896"/>
              <a:ext cx="71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Quota Share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4703" y="2897"/>
              <a:ext cx="38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15,000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4386" y="2687"/>
              <a:ext cx="812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           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5030" y="2687"/>
              <a:ext cx="14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38"/>
            <p:cNvSpPr>
              <a:spLocks noChangeArrowheads="1"/>
            </p:cNvSpPr>
            <p:nvPr/>
          </p:nvSpPr>
          <p:spPr bwMode="auto">
            <a:xfrm>
              <a:off x="4386" y="3109"/>
              <a:ext cx="70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         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39"/>
            <p:cNvSpPr>
              <a:spLocks noChangeArrowheads="1"/>
            </p:cNvSpPr>
            <p:nvPr/>
          </p:nvSpPr>
          <p:spPr bwMode="auto">
            <a:xfrm>
              <a:off x="4931" y="3109"/>
              <a:ext cx="14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0"/>
            <p:cNvSpPr>
              <a:spLocks noChangeArrowheads="1"/>
            </p:cNvSpPr>
            <p:nvPr/>
          </p:nvSpPr>
          <p:spPr bwMode="auto">
            <a:xfrm>
              <a:off x="136" y="3648"/>
              <a:ext cx="862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Accident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1"/>
            <p:cNvSpPr>
              <a:spLocks noChangeArrowheads="1"/>
            </p:cNvSpPr>
            <p:nvPr/>
          </p:nvSpPr>
          <p:spPr bwMode="auto">
            <a:xfrm>
              <a:off x="2028" y="3532"/>
              <a:ext cx="71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50,000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2"/>
            <p:cNvSpPr>
              <a:spLocks noChangeArrowheads="1"/>
            </p:cNvSpPr>
            <p:nvPr/>
          </p:nvSpPr>
          <p:spPr bwMode="auto">
            <a:xfrm>
              <a:off x="2850" y="3436"/>
              <a:ext cx="1427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Miscellaneous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2741" y="3635"/>
              <a:ext cx="1615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Accident Surplus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4"/>
            <p:cNvSpPr>
              <a:spLocks noChangeArrowheads="1"/>
            </p:cNvSpPr>
            <p:nvPr/>
          </p:nvSpPr>
          <p:spPr bwMode="auto">
            <a:xfrm>
              <a:off x="4852" y="3532"/>
              <a:ext cx="45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250,000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5"/>
            <p:cNvSpPr>
              <a:spLocks noChangeArrowheads="1"/>
            </p:cNvSpPr>
            <p:nvPr/>
          </p:nvSpPr>
          <p:spPr bwMode="auto">
            <a:xfrm>
              <a:off x="4386" y="3532"/>
              <a:ext cx="594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       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47"/>
            <p:cNvSpPr>
              <a:spLocks noChangeArrowheads="1"/>
            </p:cNvSpPr>
            <p:nvPr/>
          </p:nvSpPr>
          <p:spPr bwMode="auto">
            <a:xfrm>
              <a:off x="2028" y="2898"/>
              <a:ext cx="38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900" dirty="0" smtClean="0">
                  <a:solidFill>
                    <a:srgbClr val="000000"/>
                  </a:solidFill>
                  <a:latin typeface="Arial Narrow" pitchFamily="34" charset="0"/>
                  <a:cs typeface="Arial" pitchFamily="34" charset="0"/>
                </a:rPr>
                <a:t>45</a:t>
              </a: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,000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48"/>
            <p:cNvSpPr>
              <a:spLocks noChangeArrowheads="1"/>
            </p:cNvSpPr>
            <p:nvPr/>
          </p:nvSpPr>
          <p:spPr bwMode="auto">
            <a:xfrm>
              <a:off x="136" y="2898"/>
              <a:ext cx="604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Motor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49"/>
            <p:cNvSpPr>
              <a:spLocks noChangeArrowheads="1"/>
            </p:cNvSpPr>
            <p:nvPr/>
          </p:nvSpPr>
          <p:spPr bwMode="auto">
            <a:xfrm>
              <a:off x="96" y="1296"/>
              <a:ext cx="10" cy="1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3" name="Rectangle 50"/>
            <p:cNvSpPr>
              <a:spLocks noChangeArrowheads="1"/>
            </p:cNvSpPr>
            <p:nvPr/>
          </p:nvSpPr>
          <p:spPr bwMode="auto">
            <a:xfrm>
              <a:off x="1384" y="1296"/>
              <a:ext cx="10" cy="1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4" name="Rectangle 51"/>
            <p:cNvSpPr>
              <a:spLocks noChangeArrowheads="1"/>
            </p:cNvSpPr>
            <p:nvPr/>
          </p:nvSpPr>
          <p:spPr bwMode="auto">
            <a:xfrm>
              <a:off x="2652" y="1296"/>
              <a:ext cx="10" cy="1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5" name="Rectangle 52"/>
            <p:cNvSpPr>
              <a:spLocks noChangeArrowheads="1"/>
            </p:cNvSpPr>
            <p:nvPr/>
          </p:nvSpPr>
          <p:spPr bwMode="auto">
            <a:xfrm>
              <a:off x="4277" y="1296"/>
              <a:ext cx="10" cy="1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6" name="Line 53"/>
            <p:cNvSpPr>
              <a:spLocks noChangeShapeType="1"/>
            </p:cNvSpPr>
            <p:nvPr/>
          </p:nvSpPr>
          <p:spPr bwMode="auto">
            <a:xfrm>
              <a:off x="106" y="1296"/>
              <a:ext cx="555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" name="Rectangle 54"/>
            <p:cNvSpPr>
              <a:spLocks noChangeArrowheads="1"/>
            </p:cNvSpPr>
            <p:nvPr/>
          </p:nvSpPr>
          <p:spPr bwMode="auto">
            <a:xfrm>
              <a:off x="106" y="1296"/>
              <a:ext cx="555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8" name="Rectangle 55"/>
            <p:cNvSpPr>
              <a:spLocks noChangeArrowheads="1"/>
            </p:cNvSpPr>
            <p:nvPr/>
          </p:nvSpPr>
          <p:spPr bwMode="auto">
            <a:xfrm>
              <a:off x="5654" y="1296"/>
              <a:ext cx="10" cy="1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" name="Line 56"/>
            <p:cNvSpPr>
              <a:spLocks noChangeShapeType="1"/>
            </p:cNvSpPr>
            <p:nvPr/>
          </p:nvSpPr>
          <p:spPr bwMode="auto">
            <a:xfrm>
              <a:off x="106" y="1719"/>
              <a:ext cx="555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0" name="Rectangle 57"/>
            <p:cNvSpPr>
              <a:spLocks noChangeArrowheads="1"/>
            </p:cNvSpPr>
            <p:nvPr/>
          </p:nvSpPr>
          <p:spPr bwMode="auto">
            <a:xfrm>
              <a:off x="106" y="1719"/>
              <a:ext cx="555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" name="Line 58"/>
            <p:cNvSpPr>
              <a:spLocks noChangeShapeType="1"/>
            </p:cNvSpPr>
            <p:nvPr/>
          </p:nvSpPr>
          <p:spPr bwMode="auto">
            <a:xfrm>
              <a:off x="106" y="2142"/>
              <a:ext cx="555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" name="Rectangle 59"/>
            <p:cNvSpPr>
              <a:spLocks noChangeArrowheads="1"/>
            </p:cNvSpPr>
            <p:nvPr/>
          </p:nvSpPr>
          <p:spPr bwMode="auto">
            <a:xfrm>
              <a:off x="106" y="2142"/>
              <a:ext cx="555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" name="Line 60"/>
            <p:cNvSpPr>
              <a:spLocks noChangeShapeType="1"/>
            </p:cNvSpPr>
            <p:nvPr/>
          </p:nvSpPr>
          <p:spPr bwMode="auto">
            <a:xfrm>
              <a:off x="89" y="2577"/>
              <a:ext cx="555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" name="Rectangle 61"/>
            <p:cNvSpPr>
              <a:spLocks noChangeArrowheads="1"/>
            </p:cNvSpPr>
            <p:nvPr/>
          </p:nvSpPr>
          <p:spPr bwMode="auto">
            <a:xfrm>
              <a:off x="106" y="2565"/>
              <a:ext cx="555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6" name="Rectangle 63"/>
            <p:cNvSpPr>
              <a:spLocks noChangeArrowheads="1"/>
            </p:cNvSpPr>
            <p:nvPr/>
          </p:nvSpPr>
          <p:spPr bwMode="auto">
            <a:xfrm>
              <a:off x="2652" y="2988"/>
              <a:ext cx="3012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7" name="Line 64"/>
            <p:cNvSpPr>
              <a:spLocks noChangeShapeType="1"/>
            </p:cNvSpPr>
            <p:nvPr/>
          </p:nvSpPr>
          <p:spPr bwMode="auto">
            <a:xfrm>
              <a:off x="106" y="3411"/>
              <a:ext cx="555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8" name="Rectangle 65"/>
            <p:cNvSpPr>
              <a:spLocks noChangeArrowheads="1"/>
            </p:cNvSpPr>
            <p:nvPr/>
          </p:nvSpPr>
          <p:spPr bwMode="auto">
            <a:xfrm>
              <a:off x="106" y="3411"/>
              <a:ext cx="555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9" name="Line 66"/>
            <p:cNvSpPr>
              <a:spLocks noChangeShapeType="1"/>
            </p:cNvSpPr>
            <p:nvPr/>
          </p:nvSpPr>
          <p:spPr bwMode="auto">
            <a:xfrm>
              <a:off x="96" y="1296"/>
              <a:ext cx="0" cy="25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0" name="Rectangle 67"/>
            <p:cNvSpPr>
              <a:spLocks noChangeArrowheads="1"/>
            </p:cNvSpPr>
            <p:nvPr/>
          </p:nvSpPr>
          <p:spPr bwMode="auto">
            <a:xfrm>
              <a:off x="96" y="1296"/>
              <a:ext cx="10" cy="254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1" name="Line 68"/>
            <p:cNvSpPr>
              <a:spLocks noChangeShapeType="1"/>
            </p:cNvSpPr>
            <p:nvPr/>
          </p:nvSpPr>
          <p:spPr bwMode="auto">
            <a:xfrm>
              <a:off x="106" y="3834"/>
              <a:ext cx="555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2" name="Rectangle 69"/>
            <p:cNvSpPr>
              <a:spLocks noChangeArrowheads="1"/>
            </p:cNvSpPr>
            <p:nvPr/>
          </p:nvSpPr>
          <p:spPr bwMode="auto">
            <a:xfrm>
              <a:off x="106" y="3834"/>
              <a:ext cx="555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3" name="Line 70"/>
            <p:cNvSpPr>
              <a:spLocks noChangeShapeType="1"/>
            </p:cNvSpPr>
            <p:nvPr/>
          </p:nvSpPr>
          <p:spPr bwMode="auto">
            <a:xfrm>
              <a:off x="5654" y="1302"/>
              <a:ext cx="0" cy="25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4" name="Rectangle 71"/>
            <p:cNvSpPr>
              <a:spLocks noChangeArrowheads="1"/>
            </p:cNvSpPr>
            <p:nvPr/>
          </p:nvSpPr>
          <p:spPr bwMode="auto">
            <a:xfrm>
              <a:off x="5654" y="1302"/>
              <a:ext cx="10" cy="25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5" name="Line 72"/>
            <p:cNvSpPr>
              <a:spLocks noChangeShapeType="1"/>
            </p:cNvSpPr>
            <p:nvPr/>
          </p:nvSpPr>
          <p:spPr bwMode="auto">
            <a:xfrm>
              <a:off x="96" y="3840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6" name="Rectangle 73"/>
            <p:cNvSpPr>
              <a:spLocks noChangeArrowheads="1"/>
            </p:cNvSpPr>
            <p:nvPr/>
          </p:nvSpPr>
          <p:spPr bwMode="auto">
            <a:xfrm>
              <a:off x="96" y="3840"/>
              <a:ext cx="10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7" name="Line 74"/>
            <p:cNvSpPr>
              <a:spLocks noChangeShapeType="1"/>
            </p:cNvSpPr>
            <p:nvPr/>
          </p:nvSpPr>
          <p:spPr bwMode="auto">
            <a:xfrm>
              <a:off x="1384" y="3840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8" name="Rectangle 75"/>
            <p:cNvSpPr>
              <a:spLocks noChangeArrowheads="1"/>
            </p:cNvSpPr>
            <p:nvPr/>
          </p:nvSpPr>
          <p:spPr bwMode="auto">
            <a:xfrm>
              <a:off x="1384" y="3840"/>
              <a:ext cx="10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9" name="Line 76"/>
            <p:cNvSpPr>
              <a:spLocks noChangeShapeType="1"/>
            </p:cNvSpPr>
            <p:nvPr/>
          </p:nvSpPr>
          <p:spPr bwMode="auto">
            <a:xfrm>
              <a:off x="5654" y="3840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0" name="Rectangle 77"/>
            <p:cNvSpPr>
              <a:spLocks noChangeArrowheads="1"/>
            </p:cNvSpPr>
            <p:nvPr/>
          </p:nvSpPr>
          <p:spPr bwMode="auto">
            <a:xfrm>
              <a:off x="5654" y="3840"/>
              <a:ext cx="10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1" name="Line 78"/>
            <p:cNvSpPr>
              <a:spLocks noChangeShapeType="1"/>
            </p:cNvSpPr>
            <p:nvPr/>
          </p:nvSpPr>
          <p:spPr bwMode="auto">
            <a:xfrm>
              <a:off x="5664" y="1296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2" name="Rectangle 79"/>
            <p:cNvSpPr>
              <a:spLocks noChangeArrowheads="1"/>
            </p:cNvSpPr>
            <p:nvPr/>
          </p:nvSpPr>
          <p:spPr bwMode="auto">
            <a:xfrm>
              <a:off x="5664" y="1296"/>
              <a:ext cx="10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3" name="Line 80"/>
            <p:cNvSpPr>
              <a:spLocks noChangeShapeType="1"/>
            </p:cNvSpPr>
            <p:nvPr/>
          </p:nvSpPr>
          <p:spPr bwMode="auto">
            <a:xfrm>
              <a:off x="5664" y="1719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4" name="Rectangle 81"/>
            <p:cNvSpPr>
              <a:spLocks noChangeArrowheads="1"/>
            </p:cNvSpPr>
            <p:nvPr/>
          </p:nvSpPr>
          <p:spPr bwMode="auto">
            <a:xfrm>
              <a:off x="5664" y="1719"/>
              <a:ext cx="10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5" name="Line 82"/>
            <p:cNvSpPr>
              <a:spLocks noChangeShapeType="1"/>
            </p:cNvSpPr>
            <p:nvPr/>
          </p:nvSpPr>
          <p:spPr bwMode="auto">
            <a:xfrm>
              <a:off x="5664" y="2142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6" name="Rectangle 83"/>
            <p:cNvSpPr>
              <a:spLocks noChangeArrowheads="1"/>
            </p:cNvSpPr>
            <p:nvPr/>
          </p:nvSpPr>
          <p:spPr bwMode="auto">
            <a:xfrm>
              <a:off x="5664" y="2142"/>
              <a:ext cx="10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Line 84"/>
            <p:cNvSpPr>
              <a:spLocks noChangeShapeType="1"/>
            </p:cNvSpPr>
            <p:nvPr/>
          </p:nvSpPr>
          <p:spPr bwMode="auto">
            <a:xfrm>
              <a:off x="5664" y="2565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Rectangle 85"/>
            <p:cNvSpPr>
              <a:spLocks noChangeArrowheads="1"/>
            </p:cNvSpPr>
            <p:nvPr/>
          </p:nvSpPr>
          <p:spPr bwMode="auto">
            <a:xfrm>
              <a:off x="5664" y="2565"/>
              <a:ext cx="10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9" name="Line 86"/>
            <p:cNvSpPr>
              <a:spLocks noChangeShapeType="1"/>
            </p:cNvSpPr>
            <p:nvPr/>
          </p:nvSpPr>
          <p:spPr bwMode="auto">
            <a:xfrm>
              <a:off x="5664" y="2988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Rectangle 87"/>
            <p:cNvSpPr>
              <a:spLocks noChangeArrowheads="1"/>
            </p:cNvSpPr>
            <p:nvPr/>
          </p:nvSpPr>
          <p:spPr bwMode="auto">
            <a:xfrm>
              <a:off x="5664" y="2988"/>
              <a:ext cx="10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Line 88"/>
            <p:cNvSpPr>
              <a:spLocks noChangeShapeType="1"/>
            </p:cNvSpPr>
            <p:nvPr/>
          </p:nvSpPr>
          <p:spPr bwMode="auto">
            <a:xfrm>
              <a:off x="5664" y="3411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Rectangle 89"/>
            <p:cNvSpPr>
              <a:spLocks noChangeArrowheads="1"/>
            </p:cNvSpPr>
            <p:nvPr/>
          </p:nvSpPr>
          <p:spPr bwMode="auto">
            <a:xfrm>
              <a:off x="5664" y="3411"/>
              <a:ext cx="10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Line 90"/>
            <p:cNvSpPr>
              <a:spLocks noChangeShapeType="1"/>
            </p:cNvSpPr>
            <p:nvPr/>
          </p:nvSpPr>
          <p:spPr bwMode="auto">
            <a:xfrm>
              <a:off x="5664" y="3834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Rectangle 91"/>
            <p:cNvSpPr>
              <a:spLocks noChangeArrowheads="1"/>
            </p:cNvSpPr>
            <p:nvPr/>
          </p:nvSpPr>
          <p:spPr bwMode="auto">
            <a:xfrm>
              <a:off x="5664" y="3834"/>
              <a:ext cx="10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2940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646B86"/>
                </a:solidFill>
              </a:rPr>
              <a:t>NON-PROPORTIONAL REINSURANCE – PROTECTING THE RETAINED RISKS</a:t>
            </a:r>
            <a:endParaRPr lang="en-ZW" sz="2800" b="1" dirty="0">
              <a:solidFill>
                <a:srgbClr val="646B8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74230185"/>
              </p:ext>
            </p:extLst>
          </p:nvPr>
        </p:nvGraphicFramePr>
        <p:xfrm>
          <a:off x="152400" y="1676400"/>
          <a:ext cx="8839200" cy="457199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839200"/>
              </a:tblGrid>
              <a:tr h="4571999">
                <a:tc>
                  <a:txBody>
                    <a:bodyPr/>
                    <a:lstStyle/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en-ZW" sz="2400" dirty="0" smtClean="0"/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en-ZW" sz="2400" dirty="0" smtClean="0"/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ZW" sz="2400" dirty="0" smtClean="0"/>
                        <a:t>EXCESS OF LOSS TREATY</a:t>
                      </a: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en-ZW" sz="1050" dirty="0" smtClean="0"/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en-ZW" sz="2000" dirty="0" smtClean="0"/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ZW" sz="2400" dirty="0" smtClean="0"/>
                        <a:t>EXCESS OF LOSS FACULTATIVE</a:t>
                      </a: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en-ZW" sz="2800" baseline="0" dirty="0" smtClean="0">
                        <a:latin typeface="Agency FB" pitchFamily="34" charset="0"/>
                      </a:endParaRP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ZW" sz="2400" dirty="0" smtClean="0"/>
                        <a:t>STOP LOSS / AGGREGATE XL</a:t>
                      </a:r>
                      <a:endParaRPr lang="en-ZW" sz="2400" baseline="0" dirty="0" smtClean="0">
                        <a:latin typeface="Agency FB" pitchFamily="34" charset="0"/>
                      </a:endParaRPr>
                    </a:p>
                  </a:txBody>
                  <a:tcPr>
                    <a:solidFill>
                      <a:srgbClr val="646B8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84540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304800"/>
            <a:ext cx="8763000" cy="709613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rgbClr val="656B86"/>
                </a:solidFill>
              </a:rPr>
              <a:t>PICTORIAL PRESENTATION - XL TREATY</a:t>
            </a:r>
            <a:endParaRPr lang="en-GB" sz="2800" b="1" dirty="0">
              <a:solidFill>
                <a:srgbClr val="656B86"/>
              </a:solidFill>
            </a:endParaRPr>
          </a:p>
        </p:txBody>
      </p:sp>
      <p:sp>
        <p:nvSpPr>
          <p:cNvPr id="3282947" name="Line 3"/>
          <p:cNvSpPr>
            <a:spLocks noChangeShapeType="1"/>
          </p:cNvSpPr>
          <p:nvPr/>
        </p:nvSpPr>
        <p:spPr bwMode="auto">
          <a:xfrm>
            <a:off x="1331640" y="386104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ZW" dirty="0"/>
          </a:p>
        </p:txBody>
      </p:sp>
      <p:sp>
        <p:nvSpPr>
          <p:cNvPr id="3282949" name="Text Box 5"/>
          <p:cNvSpPr txBox="1">
            <a:spLocks noChangeArrowheads="1"/>
          </p:cNvSpPr>
          <p:nvPr/>
        </p:nvSpPr>
        <p:spPr bwMode="auto">
          <a:xfrm>
            <a:off x="467544" y="5085184"/>
            <a:ext cx="9696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200" b="0" dirty="0" smtClean="0"/>
              <a:t>US$5,000</a:t>
            </a:r>
            <a:endParaRPr lang="en-GB" sz="1200" b="0" dirty="0"/>
          </a:p>
        </p:txBody>
      </p:sp>
      <p:sp>
        <p:nvSpPr>
          <p:cNvPr id="3282950" name="Text Box 6"/>
          <p:cNvSpPr txBox="1">
            <a:spLocks noChangeArrowheads="1"/>
          </p:cNvSpPr>
          <p:nvPr/>
        </p:nvSpPr>
        <p:spPr bwMode="auto">
          <a:xfrm>
            <a:off x="467544" y="3717032"/>
            <a:ext cx="96906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200" dirty="0" smtClean="0"/>
              <a:t>US$20,000</a:t>
            </a:r>
            <a:endParaRPr lang="en-GB" sz="1200" b="0" dirty="0"/>
          </a:p>
        </p:txBody>
      </p:sp>
      <p:sp>
        <p:nvSpPr>
          <p:cNvPr id="3282951" name="Text Box 7"/>
          <p:cNvSpPr txBox="1">
            <a:spLocks noChangeArrowheads="1"/>
          </p:cNvSpPr>
          <p:nvPr/>
        </p:nvSpPr>
        <p:spPr bwMode="auto">
          <a:xfrm>
            <a:off x="467544" y="2780928"/>
            <a:ext cx="10389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sz="1200" b="0" dirty="0" smtClean="0"/>
              <a:t>US$30,000</a:t>
            </a:r>
            <a:endParaRPr lang="en-GB" sz="1200" b="0" dirty="0"/>
          </a:p>
        </p:txBody>
      </p:sp>
      <p:sp>
        <p:nvSpPr>
          <p:cNvPr id="3282952" name="Text Box 8"/>
          <p:cNvSpPr txBox="1">
            <a:spLocks noChangeArrowheads="1"/>
          </p:cNvSpPr>
          <p:nvPr/>
        </p:nvSpPr>
        <p:spPr bwMode="auto">
          <a:xfrm>
            <a:off x="467544" y="3212976"/>
            <a:ext cx="10081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200" b="0" dirty="0" smtClean="0"/>
              <a:t>US$25,000</a:t>
            </a:r>
            <a:endParaRPr lang="en-GB" sz="1200" b="0" dirty="0"/>
          </a:p>
        </p:txBody>
      </p:sp>
      <p:sp>
        <p:nvSpPr>
          <p:cNvPr id="3282953" name="Rectangle 9"/>
          <p:cNvSpPr>
            <a:spLocks noChangeArrowheads="1"/>
          </p:cNvSpPr>
          <p:nvPr/>
        </p:nvSpPr>
        <p:spPr bwMode="auto">
          <a:xfrm>
            <a:off x="1475656" y="5229200"/>
            <a:ext cx="432048" cy="457200"/>
          </a:xfrm>
          <a:prstGeom prst="rect">
            <a:avLst/>
          </a:prstGeom>
          <a:solidFill>
            <a:srgbClr val="C00000">
              <a:alpha val="45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ZW" dirty="0"/>
          </a:p>
        </p:txBody>
      </p:sp>
      <p:sp>
        <p:nvSpPr>
          <p:cNvPr id="3282954" name="Rectangle 10"/>
          <p:cNvSpPr>
            <a:spLocks noChangeArrowheads="1"/>
          </p:cNvSpPr>
          <p:nvPr/>
        </p:nvSpPr>
        <p:spPr bwMode="auto">
          <a:xfrm>
            <a:off x="1907704" y="5229200"/>
            <a:ext cx="429768" cy="457200"/>
          </a:xfrm>
          <a:prstGeom prst="rect">
            <a:avLst/>
          </a:prstGeom>
          <a:solidFill>
            <a:srgbClr val="C00000">
              <a:alpha val="45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ZW" dirty="0"/>
          </a:p>
        </p:txBody>
      </p:sp>
      <p:sp>
        <p:nvSpPr>
          <p:cNvPr id="3282955" name="Rectangle 11"/>
          <p:cNvSpPr>
            <a:spLocks noChangeArrowheads="1"/>
          </p:cNvSpPr>
          <p:nvPr/>
        </p:nvSpPr>
        <p:spPr bwMode="auto">
          <a:xfrm>
            <a:off x="2339752" y="5229200"/>
            <a:ext cx="429768" cy="457200"/>
          </a:xfrm>
          <a:prstGeom prst="rect">
            <a:avLst/>
          </a:prstGeom>
          <a:solidFill>
            <a:srgbClr val="C00000">
              <a:alpha val="45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ZW" dirty="0"/>
          </a:p>
        </p:txBody>
      </p:sp>
      <p:sp>
        <p:nvSpPr>
          <p:cNvPr id="3282956" name="Rectangle 12"/>
          <p:cNvSpPr>
            <a:spLocks noChangeArrowheads="1"/>
          </p:cNvSpPr>
          <p:nvPr/>
        </p:nvSpPr>
        <p:spPr bwMode="auto">
          <a:xfrm>
            <a:off x="2771800" y="5229200"/>
            <a:ext cx="429768" cy="457200"/>
          </a:xfrm>
          <a:prstGeom prst="rect">
            <a:avLst/>
          </a:prstGeom>
          <a:solidFill>
            <a:srgbClr val="C00000">
              <a:alpha val="45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ZW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282957" name="Rectangle 13"/>
          <p:cNvSpPr>
            <a:spLocks noChangeArrowheads="1"/>
          </p:cNvSpPr>
          <p:nvPr/>
        </p:nvSpPr>
        <p:spPr bwMode="auto">
          <a:xfrm>
            <a:off x="3203848" y="5445224"/>
            <a:ext cx="432048" cy="215900"/>
          </a:xfrm>
          <a:prstGeom prst="rect">
            <a:avLst/>
          </a:prstGeom>
          <a:solidFill>
            <a:srgbClr val="C00000">
              <a:alpha val="45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ZW" dirty="0"/>
          </a:p>
        </p:txBody>
      </p:sp>
      <p:sp>
        <p:nvSpPr>
          <p:cNvPr id="3282958" name="Rectangle 14"/>
          <p:cNvSpPr>
            <a:spLocks noChangeArrowheads="1"/>
          </p:cNvSpPr>
          <p:nvPr/>
        </p:nvSpPr>
        <p:spPr bwMode="auto">
          <a:xfrm>
            <a:off x="3635896" y="5301208"/>
            <a:ext cx="429768" cy="365760"/>
          </a:xfrm>
          <a:prstGeom prst="rect">
            <a:avLst/>
          </a:prstGeom>
          <a:solidFill>
            <a:srgbClr val="C00000">
              <a:alpha val="45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ZW" dirty="0"/>
          </a:p>
        </p:txBody>
      </p:sp>
      <p:sp>
        <p:nvSpPr>
          <p:cNvPr id="3282959" name="Rectangle 15"/>
          <p:cNvSpPr>
            <a:spLocks noChangeArrowheads="1"/>
          </p:cNvSpPr>
          <p:nvPr/>
        </p:nvSpPr>
        <p:spPr bwMode="auto">
          <a:xfrm>
            <a:off x="1475656" y="3573016"/>
            <a:ext cx="429768" cy="1656184"/>
          </a:xfrm>
          <a:prstGeom prst="rect">
            <a:avLst/>
          </a:prstGeom>
          <a:solidFill>
            <a:srgbClr val="92D05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ZW" dirty="0"/>
          </a:p>
        </p:txBody>
      </p:sp>
      <p:sp>
        <p:nvSpPr>
          <p:cNvPr id="3282960" name="Rectangle 16"/>
          <p:cNvSpPr>
            <a:spLocks noChangeArrowheads="1"/>
          </p:cNvSpPr>
          <p:nvPr/>
        </p:nvSpPr>
        <p:spPr bwMode="auto">
          <a:xfrm>
            <a:off x="2771800" y="4221088"/>
            <a:ext cx="429768" cy="1008112"/>
          </a:xfrm>
          <a:prstGeom prst="rect">
            <a:avLst/>
          </a:prstGeom>
          <a:solidFill>
            <a:srgbClr val="92D05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ZW" dirty="0"/>
          </a:p>
        </p:txBody>
      </p:sp>
      <p:sp>
        <p:nvSpPr>
          <p:cNvPr id="3282961" name="Rectangle 17"/>
          <p:cNvSpPr>
            <a:spLocks noChangeArrowheads="1"/>
          </p:cNvSpPr>
          <p:nvPr/>
        </p:nvSpPr>
        <p:spPr bwMode="auto">
          <a:xfrm>
            <a:off x="1907704" y="3356992"/>
            <a:ext cx="429768" cy="1872208"/>
          </a:xfrm>
          <a:prstGeom prst="rect">
            <a:avLst/>
          </a:prstGeom>
          <a:solidFill>
            <a:srgbClr val="92D05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ZW" dirty="0"/>
          </a:p>
        </p:txBody>
      </p:sp>
      <p:sp>
        <p:nvSpPr>
          <p:cNvPr id="3282962" name="Rectangle 18"/>
          <p:cNvSpPr>
            <a:spLocks noChangeArrowheads="1"/>
          </p:cNvSpPr>
          <p:nvPr/>
        </p:nvSpPr>
        <p:spPr bwMode="auto">
          <a:xfrm>
            <a:off x="2339752" y="2924944"/>
            <a:ext cx="429768" cy="2304256"/>
          </a:xfrm>
          <a:prstGeom prst="rect">
            <a:avLst/>
          </a:prstGeom>
          <a:solidFill>
            <a:srgbClr val="92D05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ZW" dirty="0"/>
          </a:p>
        </p:txBody>
      </p:sp>
      <p:sp>
        <p:nvSpPr>
          <p:cNvPr id="3282964" name="Line 20"/>
          <p:cNvSpPr>
            <a:spLocks noChangeShapeType="1"/>
          </p:cNvSpPr>
          <p:nvPr/>
        </p:nvSpPr>
        <p:spPr bwMode="auto">
          <a:xfrm>
            <a:off x="1331640" y="5229200"/>
            <a:ext cx="3456384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ZW" dirty="0"/>
          </a:p>
        </p:txBody>
      </p:sp>
      <p:sp>
        <p:nvSpPr>
          <p:cNvPr id="3282965" name="Rectangle 21"/>
          <p:cNvSpPr>
            <a:spLocks noChangeArrowheads="1"/>
          </p:cNvSpPr>
          <p:nvPr/>
        </p:nvSpPr>
        <p:spPr bwMode="auto">
          <a:xfrm>
            <a:off x="2339752" y="2420888"/>
            <a:ext cx="429768" cy="504056"/>
          </a:xfrm>
          <a:prstGeom prst="rect">
            <a:avLst/>
          </a:prstGeom>
          <a:solidFill>
            <a:srgbClr val="49AAB1">
              <a:alpha val="62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ZW" dirty="0"/>
          </a:p>
        </p:txBody>
      </p:sp>
      <p:sp>
        <p:nvSpPr>
          <p:cNvPr id="3282966" name="Line 22"/>
          <p:cNvSpPr>
            <a:spLocks noChangeShapeType="1"/>
          </p:cNvSpPr>
          <p:nvPr/>
        </p:nvSpPr>
        <p:spPr bwMode="auto">
          <a:xfrm>
            <a:off x="1331640" y="2924944"/>
            <a:ext cx="352839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ZW" dirty="0"/>
          </a:p>
        </p:txBody>
      </p:sp>
      <p:sp>
        <p:nvSpPr>
          <p:cNvPr id="3282967" name="Text Box 23"/>
          <p:cNvSpPr txBox="1">
            <a:spLocks noChangeArrowheads="1"/>
          </p:cNvSpPr>
          <p:nvPr/>
        </p:nvSpPr>
        <p:spPr bwMode="auto">
          <a:xfrm>
            <a:off x="1475655" y="5661248"/>
            <a:ext cx="4297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0" dirty="0"/>
              <a:t>1</a:t>
            </a:r>
            <a:endParaRPr lang="en-GB" b="0" dirty="0"/>
          </a:p>
        </p:txBody>
      </p:sp>
      <p:sp>
        <p:nvSpPr>
          <p:cNvPr id="3282968" name="Text Box 24"/>
          <p:cNvSpPr txBox="1">
            <a:spLocks noChangeArrowheads="1"/>
          </p:cNvSpPr>
          <p:nvPr/>
        </p:nvSpPr>
        <p:spPr bwMode="auto">
          <a:xfrm>
            <a:off x="1907703" y="5661248"/>
            <a:ext cx="4297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0" dirty="0"/>
              <a:t>2</a:t>
            </a:r>
            <a:endParaRPr lang="en-GB" b="0" dirty="0"/>
          </a:p>
        </p:txBody>
      </p:sp>
      <p:sp>
        <p:nvSpPr>
          <p:cNvPr id="3282969" name="Text Box 25"/>
          <p:cNvSpPr txBox="1">
            <a:spLocks noChangeArrowheads="1"/>
          </p:cNvSpPr>
          <p:nvPr/>
        </p:nvSpPr>
        <p:spPr bwMode="auto">
          <a:xfrm>
            <a:off x="2339751" y="5661248"/>
            <a:ext cx="4297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0" dirty="0"/>
              <a:t>3</a:t>
            </a:r>
            <a:endParaRPr lang="en-GB" b="0" dirty="0"/>
          </a:p>
        </p:txBody>
      </p:sp>
      <p:sp>
        <p:nvSpPr>
          <p:cNvPr id="3282970" name="Text Box 26"/>
          <p:cNvSpPr txBox="1">
            <a:spLocks noChangeArrowheads="1"/>
          </p:cNvSpPr>
          <p:nvPr/>
        </p:nvSpPr>
        <p:spPr bwMode="auto">
          <a:xfrm>
            <a:off x="2771799" y="5661248"/>
            <a:ext cx="4297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0" dirty="0"/>
              <a:t>4</a:t>
            </a:r>
            <a:endParaRPr lang="en-GB" b="0" dirty="0"/>
          </a:p>
        </p:txBody>
      </p:sp>
      <p:sp>
        <p:nvSpPr>
          <p:cNvPr id="3282971" name="Text Box 27"/>
          <p:cNvSpPr txBox="1">
            <a:spLocks noChangeArrowheads="1"/>
          </p:cNvSpPr>
          <p:nvPr/>
        </p:nvSpPr>
        <p:spPr bwMode="auto">
          <a:xfrm>
            <a:off x="3203847" y="5661248"/>
            <a:ext cx="4297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0" dirty="0"/>
              <a:t>5</a:t>
            </a:r>
            <a:endParaRPr lang="en-GB" b="0" dirty="0"/>
          </a:p>
        </p:txBody>
      </p:sp>
      <p:sp>
        <p:nvSpPr>
          <p:cNvPr id="3282972" name="Text Box 28"/>
          <p:cNvSpPr txBox="1">
            <a:spLocks noChangeArrowheads="1"/>
          </p:cNvSpPr>
          <p:nvPr/>
        </p:nvSpPr>
        <p:spPr bwMode="auto">
          <a:xfrm>
            <a:off x="3707903" y="5661248"/>
            <a:ext cx="4297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0" dirty="0"/>
              <a:t>6</a:t>
            </a:r>
            <a:endParaRPr lang="en-GB" b="0" dirty="0"/>
          </a:p>
        </p:txBody>
      </p:sp>
      <p:sp>
        <p:nvSpPr>
          <p:cNvPr id="3282973" name="Line 29"/>
          <p:cNvSpPr>
            <a:spLocks noChangeShapeType="1"/>
          </p:cNvSpPr>
          <p:nvPr/>
        </p:nvSpPr>
        <p:spPr bwMode="auto">
          <a:xfrm flipH="1" flipV="1">
            <a:off x="1475656" y="2060847"/>
            <a:ext cx="868" cy="378983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ZW" dirty="0"/>
          </a:p>
        </p:txBody>
      </p:sp>
      <p:sp>
        <p:nvSpPr>
          <p:cNvPr id="3282974" name="Line 30"/>
          <p:cNvSpPr>
            <a:spLocks noChangeShapeType="1"/>
          </p:cNvSpPr>
          <p:nvPr/>
        </p:nvSpPr>
        <p:spPr bwMode="auto">
          <a:xfrm>
            <a:off x="1475656" y="5661248"/>
            <a:ext cx="6192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ZW" dirty="0"/>
          </a:p>
        </p:txBody>
      </p:sp>
      <p:sp>
        <p:nvSpPr>
          <p:cNvPr id="3282975" name="Text Box 31"/>
          <p:cNvSpPr txBox="1">
            <a:spLocks noChangeArrowheads="1"/>
          </p:cNvSpPr>
          <p:nvPr/>
        </p:nvSpPr>
        <p:spPr bwMode="auto">
          <a:xfrm>
            <a:off x="395536" y="1844824"/>
            <a:ext cx="19639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0" dirty="0"/>
              <a:t>Amount of loss</a:t>
            </a:r>
            <a:endParaRPr lang="en-GB" b="0" dirty="0"/>
          </a:p>
        </p:txBody>
      </p:sp>
      <p:sp>
        <p:nvSpPr>
          <p:cNvPr id="3282976" name="Text Box 32"/>
          <p:cNvSpPr txBox="1">
            <a:spLocks noChangeArrowheads="1"/>
          </p:cNvSpPr>
          <p:nvPr/>
        </p:nvSpPr>
        <p:spPr bwMode="auto">
          <a:xfrm>
            <a:off x="5868144" y="3654623"/>
            <a:ext cx="1800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400" b="0" dirty="0">
                <a:solidFill>
                  <a:srgbClr val="FFFF00"/>
                </a:solidFill>
              </a:rPr>
              <a:t>Not </a:t>
            </a:r>
            <a:r>
              <a:rPr lang="en-US" sz="1400" b="0" dirty="0" smtClean="0">
                <a:solidFill>
                  <a:srgbClr val="FFFF00"/>
                </a:solidFill>
              </a:rPr>
              <a:t>covered By XL</a:t>
            </a:r>
            <a:endParaRPr lang="en-GB" sz="1400" b="0" dirty="0">
              <a:solidFill>
                <a:srgbClr val="FFFF00"/>
              </a:solidFill>
            </a:endParaRPr>
          </a:p>
        </p:txBody>
      </p:sp>
      <p:sp>
        <p:nvSpPr>
          <p:cNvPr id="3282977" name="Text Box 33"/>
          <p:cNvSpPr txBox="1">
            <a:spLocks noChangeArrowheads="1"/>
          </p:cNvSpPr>
          <p:nvPr/>
        </p:nvSpPr>
        <p:spPr bwMode="auto">
          <a:xfrm>
            <a:off x="5796136" y="4230431"/>
            <a:ext cx="20162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400" b="0" dirty="0">
                <a:solidFill>
                  <a:srgbClr val="FFFF00"/>
                </a:solidFill>
              </a:rPr>
              <a:t>Reinsurance cover</a:t>
            </a:r>
            <a:endParaRPr lang="en-GB" sz="1400" b="0" dirty="0">
              <a:solidFill>
                <a:srgbClr val="FFFF00"/>
              </a:solidFill>
            </a:endParaRPr>
          </a:p>
        </p:txBody>
      </p:sp>
      <p:sp>
        <p:nvSpPr>
          <p:cNvPr id="3282978" name="Text Box 34"/>
          <p:cNvSpPr txBox="1">
            <a:spLocks noChangeArrowheads="1"/>
          </p:cNvSpPr>
          <p:nvPr/>
        </p:nvSpPr>
        <p:spPr bwMode="auto">
          <a:xfrm>
            <a:off x="4860032" y="2780928"/>
            <a:ext cx="36004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100" i="1" dirty="0"/>
              <a:t>Upper limit of </a:t>
            </a:r>
            <a:r>
              <a:rPr lang="en-US" sz="1100" i="1" dirty="0" smtClean="0"/>
              <a:t>cover Per Risk US$30,000</a:t>
            </a:r>
            <a:endParaRPr lang="en-GB" sz="1100" i="1" dirty="0"/>
          </a:p>
        </p:txBody>
      </p:sp>
      <p:sp>
        <p:nvSpPr>
          <p:cNvPr id="3282979" name="Rectangle 35"/>
          <p:cNvSpPr>
            <a:spLocks noChangeArrowheads="1"/>
          </p:cNvSpPr>
          <p:nvPr/>
        </p:nvSpPr>
        <p:spPr bwMode="auto">
          <a:xfrm>
            <a:off x="5292080" y="3595723"/>
            <a:ext cx="216024" cy="360040"/>
          </a:xfrm>
          <a:prstGeom prst="rect">
            <a:avLst/>
          </a:prstGeom>
          <a:solidFill>
            <a:srgbClr val="49AAB1"/>
          </a:solidFill>
          <a:ln w="9525">
            <a:solidFill>
              <a:srgbClr val="49AAB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ZW" dirty="0"/>
          </a:p>
        </p:txBody>
      </p:sp>
      <p:sp>
        <p:nvSpPr>
          <p:cNvPr id="3282981" name="Text Box 37"/>
          <p:cNvSpPr txBox="1">
            <a:spLocks noChangeArrowheads="1"/>
          </p:cNvSpPr>
          <p:nvPr/>
        </p:nvSpPr>
        <p:spPr bwMode="auto">
          <a:xfrm>
            <a:off x="5791200" y="4724400"/>
            <a:ext cx="25922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400" dirty="0">
                <a:solidFill>
                  <a:srgbClr val="FFFF00"/>
                </a:solidFill>
              </a:rPr>
              <a:t>Deductible </a:t>
            </a:r>
            <a:r>
              <a:rPr lang="en-US" sz="1400" dirty="0" smtClean="0">
                <a:solidFill>
                  <a:srgbClr val="FFFF00"/>
                </a:solidFill>
              </a:rPr>
              <a:t> US$5,000</a:t>
            </a:r>
            <a:endParaRPr lang="en-GB" sz="1400" dirty="0">
              <a:solidFill>
                <a:srgbClr val="FFFF00"/>
              </a:solidFill>
            </a:endParaRPr>
          </a:p>
        </p:txBody>
      </p:sp>
      <p:sp>
        <p:nvSpPr>
          <p:cNvPr id="3282984" name="Line 40"/>
          <p:cNvSpPr>
            <a:spLocks noChangeShapeType="1"/>
          </p:cNvSpPr>
          <p:nvPr/>
        </p:nvSpPr>
        <p:spPr bwMode="auto">
          <a:xfrm>
            <a:off x="1331640" y="3356992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ZW" dirty="0"/>
          </a:p>
        </p:txBody>
      </p:sp>
      <p:sp>
        <p:nvSpPr>
          <p:cNvPr id="42" name="Text Box 38"/>
          <p:cNvSpPr txBox="1">
            <a:spLocks noChangeArrowheads="1"/>
          </p:cNvSpPr>
          <p:nvPr/>
        </p:nvSpPr>
        <p:spPr bwMode="auto">
          <a:xfrm>
            <a:off x="5796136" y="5733256"/>
            <a:ext cx="237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0" dirty="0" smtClean="0"/>
              <a:t>losses</a:t>
            </a:r>
            <a:endParaRPr lang="en-GB" b="0" dirty="0"/>
          </a:p>
        </p:txBody>
      </p:sp>
      <p:sp>
        <p:nvSpPr>
          <p:cNvPr id="43" name="Text Box 6"/>
          <p:cNvSpPr txBox="1">
            <a:spLocks noChangeArrowheads="1"/>
          </p:cNvSpPr>
          <p:nvPr/>
        </p:nvSpPr>
        <p:spPr bwMode="auto">
          <a:xfrm>
            <a:off x="395536" y="4581128"/>
            <a:ext cx="1113085" cy="288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200" dirty="0" smtClean="0"/>
              <a:t>US$10,000</a:t>
            </a:r>
            <a:endParaRPr lang="en-GB" sz="1200" b="0" dirty="0"/>
          </a:p>
        </p:txBody>
      </p:sp>
      <p:sp>
        <p:nvSpPr>
          <p:cNvPr id="44" name="Line 3"/>
          <p:cNvSpPr>
            <a:spLocks noChangeShapeType="1"/>
          </p:cNvSpPr>
          <p:nvPr/>
        </p:nvSpPr>
        <p:spPr bwMode="auto">
          <a:xfrm>
            <a:off x="1331640" y="4725144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ZW" dirty="0"/>
          </a:p>
        </p:txBody>
      </p:sp>
      <p:sp>
        <p:nvSpPr>
          <p:cNvPr id="45" name="Rectangle 35"/>
          <p:cNvSpPr>
            <a:spLocks noChangeArrowheads="1"/>
          </p:cNvSpPr>
          <p:nvPr/>
        </p:nvSpPr>
        <p:spPr bwMode="auto">
          <a:xfrm>
            <a:off x="5306186" y="4191000"/>
            <a:ext cx="216024" cy="360040"/>
          </a:xfrm>
          <a:prstGeom prst="rect">
            <a:avLst/>
          </a:prstGeom>
          <a:solidFill>
            <a:srgbClr val="92D050"/>
          </a:solidFill>
          <a:ln w="9525">
            <a:solidFill>
              <a:srgbClr val="49AAB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ZW" dirty="0"/>
          </a:p>
        </p:txBody>
      </p:sp>
      <p:sp>
        <p:nvSpPr>
          <p:cNvPr id="46" name="Rectangle 14"/>
          <p:cNvSpPr>
            <a:spLocks noChangeArrowheads="1"/>
          </p:cNvSpPr>
          <p:nvPr/>
        </p:nvSpPr>
        <p:spPr bwMode="auto">
          <a:xfrm>
            <a:off x="5343144" y="4748784"/>
            <a:ext cx="219456" cy="356616"/>
          </a:xfrm>
          <a:prstGeom prst="rect">
            <a:avLst/>
          </a:prstGeom>
          <a:solidFill>
            <a:srgbClr val="C00000">
              <a:alpha val="45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ZW" dirty="0"/>
          </a:p>
        </p:txBody>
      </p:sp>
      <p:sp>
        <p:nvSpPr>
          <p:cNvPr id="47" name="Line 3"/>
          <p:cNvSpPr>
            <a:spLocks noChangeShapeType="1"/>
          </p:cNvSpPr>
          <p:nvPr/>
        </p:nvSpPr>
        <p:spPr bwMode="auto">
          <a:xfrm>
            <a:off x="1331640" y="4293096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ZW" dirty="0"/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323528" y="4149080"/>
            <a:ext cx="1113085" cy="288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200" dirty="0" smtClean="0"/>
              <a:t>US$15,000</a:t>
            </a:r>
            <a:endParaRPr lang="en-GB" sz="1200" b="0" dirty="0"/>
          </a:p>
        </p:txBody>
      </p:sp>
    </p:spTree>
    <p:extLst>
      <p:ext uri="{BB962C8B-B14F-4D97-AF65-F5344CB8AC3E}">
        <p14:creationId xmlns:p14="http://schemas.microsoft.com/office/powerpoint/2010/main" val="18455575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2"/>
          <p:cNvSpPr txBox="1">
            <a:spLocks noChangeArrowheads="1"/>
          </p:cNvSpPr>
          <p:nvPr/>
        </p:nvSpPr>
        <p:spPr bwMode="auto">
          <a:xfrm>
            <a:off x="5868144" y="548680"/>
            <a:ext cx="26642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b="1" dirty="0" smtClean="0"/>
              <a:t>2016 Motor Treaties </a:t>
            </a:r>
            <a:endParaRPr lang="en-GB" sz="2400" b="1" dirty="0"/>
          </a:p>
        </p:txBody>
      </p:sp>
      <p:sp>
        <p:nvSpPr>
          <p:cNvPr id="9" name="Text Box 32"/>
          <p:cNvSpPr txBox="1">
            <a:spLocks noChangeArrowheads="1"/>
          </p:cNvSpPr>
          <p:nvPr/>
        </p:nvSpPr>
        <p:spPr bwMode="auto">
          <a:xfrm>
            <a:off x="3059832" y="548681"/>
            <a:ext cx="23042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b="1" dirty="0" smtClean="0"/>
              <a:t>2016 Accident Treaties </a:t>
            </a:r>
            <a:endParaRPr lang="en-GB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123092" y="283458"/>
            <a:ext cx="8839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000" b="1" dirty="0" smtClean="0">
              <a:solidFill>
                <a:srgbClr val="646B86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646B86"/>
                </a:solidFill>
              </a:rPr>
              <a:t>TYPICAL PROP &amp; XL TREATY </a:t>
            </a:r>
            <a:r>
              <a:rPr lang="en-US" sz="2400" b="1" dirty="0">
                <a:solidFill>
                  <a:srgbClr val="646B86"/>
                </a:solidFill>
              </a:rPr>
              <a:t>SUMMARY</a:t>
            </a:r>
            <a:endParaRPr lang="en-US" sz="2400" dirty="0">
              <a:solidFill>
                <a:srgbClr val="646B86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0066FF"/>
                </a:solidFill>
              </a:rPr>
              <a:t> </a:t>
            </a:r>
            <a:endParaRPr lang="en-US" sz="2000" dirty="0">
              <a:solidFill>
                <a:srgbClr val="0066FF"/>
              </a:solidFill>
            </a:endParaRPr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248680" y="1371600"/>
            <a:ext cx="2909102" cy="5009728"/>
            <a:chOff x="240" y="986"/>
            <a:chExt cx="1518" cy="2887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0" y="986"/>
              <a:ext cx="1511" cy="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40" y="986"/>
              <a:ext cx="1511" cy="243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40" y="1222"/>
              <a:ext cx="1511" cy="1143"/>
            </a:xfrm>
            <a:prstGeom prst="rect">
              <a:avLst/>
            </a:prstGeom>
            <a:solidFill>
              <a:srgbClr val="DDD9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40" y="2251"/>
              <a:ext cx="1511" cy="1036"/>
            </a:xfrm>
            <a:prstGeom prst="rect">
              <a:avLst/>
            </a:prstGeom>
            <a:solidFill>
              <a:srgbClr val="D997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40" y="3280"/>
              <a:ext cx="594" cy="350"/>
            </a:xfrm>
            <a:prstGeom prst="rect">
              <a:avLst/>
            </a:prstGeom>
            <a:solidFill>
              <a:srgbClr val="8DB4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827" y="3280"/>
              <a:ext cx="924" cy="350"/>
            </a:xfrm>
            <a:prstGeom prst="rect">
              <a:avLst/>
            </a:prstGeom>
            <a:solidFill>
              <a:srgbClr val="D7E4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240" y="3623"/>
              <a:ext cx="594" cy="243"/>
            </a:xfrm>
            <a:prstGeom prst="rect">
              <a:avLst/>
            </a:prstGeom>
            <a:solidFill>
              <a:srgbClr val="8DB4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Rectangle 11"/>
            <p:cNvSpPr>
              <a:spLocks noChangeArrowheads="1"/>
            </p:cNvSpPr>
            <p:nvPr/>
          </p:nvSpPr>
          <p:spPr bwMode="auto">
            <a:xfrm>
              <a:off x="827" y="3623"/>
              <a:ext cx="924" cy="243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Rectangle 12"/>
            <p:cNvSpPr>
              <a:spLocks noChangeArrowheads="1"/>
            </p:cNvSpPr>
            <p:nvPr/>
          </p:nvSpPr>
          <p:spPr bwMode="auto">
            <a:xfrm>
              <a:off x="538" y="1029"/>
              <a:ext cx="1023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itchFamily="34" charset="0"/>
                  <a:cs typeface="Arial" pitchFamily="34" charset="0"/>
                </a:rPr>
                <a:t>Fire &amp; Eng. Treaties</a:t>
              </a:r>
              <a:endPara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13"/>
            <p:cNvSpPr>
              <a:spLocks noChangeArrowheads="1"/>
            </p:cNvSpPr>
            <p:nvPr/>
          </p:nvSpPr>
          <p:spPr bwMode="auto">
            <a:xfrm>
              <a:off x="319" y="1665"/>
              <a:ext cx="1266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FAC OBLIG - UP TO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$5,000,000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14"/>
            <p:cNvSpPr>
              <a:spLocks noChangeArrowheads="1"/>
            </p:cNvSpPr>
            <p:nvPr/>
          </p:nvSpPr>
          <p:spPr bwMode="auto">
            <a:xfrm>
              <a:off x="283" y="2615"/>
              <a:ext cx="1400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solidFill>
                    <a:srgbClr val="000000"/>
                  </a:solidFill>
                  <a:latin typeface="Arial Narrow" pitchFamily="34" charset="0"/>
                  <a:cs typeface="Arial" pitchFamily="34" charset="0"/>
                </a:rPr>
                <a:t>FIRE/ENG.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SURPLUS - $600,000 X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15"/>
            <p:cNvSpPr>
              <a:spLocks noChangeArrowheads="1"/>
            </p:cNvSpPr>
            <p:nvPr/>
          </p:nvSpPr>
          <p:spPr bwMode="auto">
            <a:xfrm>
              <a:off x="577" y="2766"/>
              <a:ext cx="862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rgbClr val="000000"/>
                  </a:solidFill>
                  <a:latin typeface="Arial Narrow" pitchFamily="34" charset="0"/>
                  <a:cs typeface="Arial" pitchFamily="34" charset="0"/>
                </a:rPr>
                <a:t>5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LINES = $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3,000,000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16"/>
            <p:cNvSpPr>
              <a:spLocks noChangeArrowheads="1"/>
            </p:cNvSpPr>
            <p:nvPr/>
          </p:nvSpPr>
          <p:spPr bwMode="auto">
            <a:xfrm>
              <a:off x="849" y="3666"/>
              <a:ext cx="785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DEDUCTIBLE 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$20,000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17"/>
            <p:cNvSpPr>
              <a:spLocks noChangeArrowheads="1"/>
            </p:cNvSpPr>
            <p:nvPr/>
          </p:nvSpPr>
          <p:spPr bwMode="auto">
            <a:xfrm>
              <a:off x="849" y="3380"/>
              <a:ext cx="774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XL COVER - $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580,000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18"/>
            <p:cNvSpPr>
              <a:spLocks noChangeArrowheads="1"/>
            </p:cNvSpPr>
            <p:nvPr/>
          </p:nvSpPr>
          <p:spPr bwMode="auto">
            <a:xfrm>
              <a:off x="276" y="3423"/>
              <a:ext cx="652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RETENTION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19"/>
            <p:cNvSpPr>
              <a:spLocks noChangeArrowheads="1"/>
            </p:cNvSpPr>
            <p:nvPr/>
          </p:nvSpPr>
          <p:spPr bwMode="auto">
            <a:xfrm>
              <a:off x="369" y="3573"/>
              <a:ext cx="38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$600,000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0"/>
            <p:cNvSpPr>
              <a:spLocks noChangeArrowheads="1"/>
            </p:cNvSpPr>
            <p:nvPr/>
          </p:nvSpPr>
          <p:spPr bwMode="auto">
            <a:xfrm>
              <a:off x="240" y="986"/>
              <a:ext cx="7" cy="1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Line 21"/>
            <p:cNvSpPr>
              <a:spLocks noChangeShapeType="1"/>
            </p:cNvSpPr>
            <p:nvPr/>
          </p:nvSpPr>
          <p:spPr bwMode="auto">
            <a:xfrm>
              <a:off x="247" y="986"/>
              <a:ext cx="150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44" name="Rectangle 22"/>
            <p:cNvSpPr>
              <a:spLocks noChangeArrowheads="1"/>
            </p:cNvSpPr>
            <p:nvPr/>
          </p:nvSpPr>
          <p:spPr bwMode="auto">
            <a:xfrm>
              <a:off x="247" y="986"/>
              <a:ext cx="1504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45" name="Rectangle 23"/>
            <p:cNvSpPr>
              <a:spLocks noChangeArrowheads="1"/>
            </p:cNvSpPr>
            <p:nvPr/>
          </p:nvSpPr>
          <p:spPr bwMode="auto">
            <a:xfrm>
              <a:off x="1744" y="986"/>
              <a:ext cx="7" cy="1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46" name="Line 24"/>
            <p:cNvSpPr>
              <a:spLocks noChangeShapeType="1"/>
            </p:cNvSpPr>
            <p:nvPr/>
          </p:nvSpPr>
          <p:spPr bwMode="auto">
            <a:xfrm>
              <a:off x="247" y="1222"/>
              <a:ext cx="150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47" name="Rectangle 25"/>
            <p:cNvSpPr>
              <a:spLocks noChangeArrowheads="1"/>
            </p:cNvSpPr>
            <p:nvPr/>
          </p:nvSpPr>
          <p:spPr bwMode="auto">
            <a:xfrm>
              <a:off x="247" y="1222"/>
              <a:ext cx="1504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48" name="Line 26"/>
            <p:cNvSpPr>
              <a:spLocks noChangeShapeType="1"/>
            </p:cNvSpPr>
            <p:nvPr/>
          </p:nvSpPr>
          <p:spPr bwMode="auto">
            <a:xfrm>
              <a:off x="247" y="2251"/>
              <a:ext cx="150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49" name="Rectangle 27"/>
            <p:cNvSpPr>
              <a:spLocks noChangeArrowheads="1"/>
            </p:cNvSpPr>
            <p:nvPr/>
          </p:nvSpPr>
          <p:spPr bwMode="auto">
            <a:xfrm>
              <a:off x="247" y="2251"/>
              <a:ext cx="1504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50" name="Rectangle 28"/>
            <p:cNvSpPr>
              <a:spLocks noChangeArrowheads="1"/>
            </p:cNvSpPr>
            <p:nvPr/>
          </p:nvSpPr>
          <p:spPr bwMode="auto">
            <a:xfrm>
              <a:off x="827" y="986"/>
              <a:ext cx="7" cy="1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51" name="Line 29"/>
            <p:cNvSpPr>
              <a:spLocks noChangeShapeType="1"/>
            </p:cNvSpPr>
            <p:nvPr/>
          </p:nvSpPr>
          <p:spPr bwMode="auto">
            <a:xfrm>
              <a:off x="247" y="3280"/>
              <a:ext cx="150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55" name="Rectangle 30"/>
            <p:cNvSpPr>
              <a:spLocks noChangeArrowheads="1"/>
            </p:cNvSpPr>
            <p:nvPr/>
          </p:nvSpPr>
          <p:spPr bwMode="auto">
            <a:xfrm>
              <a:off x="247" y="3280"/>
              <a:ext cx="1504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56" name="Line 31"/>
            <p:cNvSpPr>
              <a:spLocks noChangeShapeType="1"/>
            </p:cNvSpPr>
            <p:nvPr/>
          </p:nvSpPr>
          <p:spPr bwMode="auto">
            <a:xfrm>
              <a:off x="240" y="986"/>
              <a:ext cx="0" cy="28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57" name="Rectangle 32"/>
            <p:cNvSpPr>
              <a:spLocks noChangeArrowheads="1"/>
            </p:cNvSpPr>
            <p:nvPr/>
          </p:nvSpPr>
          <p:spPr bwMode="auto">
            <a:xfrm>
              <a:off x="240" y="986"/>
              <a:ext cx="7" cy="288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58" name="Line 33"/>
            <p:cNvSpPr>
              <a:spLocks noChangeShapeType="1"/>
            </p:cNvSpPr>
            <p:nvPr/>
          </p:nvSpPr>
          <p:spPr bwMode="auto">
            <a:xfrm>
              <a:off x="247" y="3859"/>
              <a:ext cx="150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59" name="Rectangle 34"/>
            <p:cNvSpPr>
              <a:spLocks noChangeArrowheads="1"/>
            </p:cNvSpPr>
            <p:nvPr/>
          </p:nvSpPr>
          <p:spPr bwMode="auto">
            <a:xfrm>
              <a:off x="247" y="3859"/>
              <a:ext cx="1504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60" name="Line 35"/>
            <p:cNvSpPr>
              <a:spLocks noChangeShapeType="1"/>
            </p:cNvSpPr>
            <p:nvPr/>
          </p:nvSpPr>
          <p:spPr bwMode="auto">
            <a:xfrm>
              <a:off x="1744" y="993"/>
              <a:ext cx="0" cy="287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61" name="Rectangle 36"/>
            <p:cNvSpPr>
              <a:spLocks noChangeArrowheads="1"/>
            </p:cNvSpPr>
            <p:nvPr/>
          </p:nvSpPr>
          <p:spPr bwMode="auto">
            <a:xfrm>
              <a:off x="1744" y="993"/>
              <a:ext cx="7" cy="287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62" name="Line 37"/>
            <p:cNvSpPr>
              <a:spLocks noChangeShapeType="1"/>
            </p:cNvSpPr>
            <p:nvPr/>
          </p:nvSpPr>
          <p:spPr bwMode="auto">
            <a:xfrm>
              <a:off x="240" y="3866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63" name="Rectangle 38"/>
            <p:cNvSpPr>
              <a:spLocks noChangeArrowheads="1"/>
            </p:cNvSpPr>
            <p:nvPr/>
          </p:nvSpPr>
          <p:spPr bwMode="auto">
            <a:xfrm>
              <a:off x="240" y="3866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64" name="Line 39"/>
            <p:cNvSpPr>
              <a:spLocks noChangeShapeType="1"/>
            </p:cNvSpPr>
            <p:nvPr/>
          </p:nvSpPr>
          <p:spPr bwMode="auto">
            <a:xfrm>
              <a:off x="827" y="3866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65" name="Rectangle 40"/>
            <p:cNvSpPr>
              <a:spLocks noChangeArrowheads="1"/>
            </p:cNvSpPr>
            <p:nvPr/>
          </p:nvSpPr>
          <p:spPr bwMode="auto">
            <a:xfrm>
              <a:off x="827" y="3866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66" name="Line 41"/>
            <p:cNvSpPr>
              <a:spLocks noChangeShapeType="1"/>
            </p:cNvSpPr>
            <p:nvPr/>
          </p:nvSpPr>
          <p:spPr bwMode="auto">
            <a:xfrm>
              <a:off x="1744" y="3866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67" name="Rectangle 42"/>
            <p:cNvSpPr>
              <a:spLocks noChangeArrowheads="1"/>
            </p:cNvSpPr>
            <p:nvPr/>
          </p:nvSpPr>
          <p:spPr bwMode="auto">
            <a:xfrm>
              <a:off x="1744" y="3866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68" name="Line 43"/>
            <p:cNvSpPr>
              <a:spLocks noChangeShapeType="1"/>
            </p:cNvSpPr>
            <p:nvPr/>
          </p:nvSpPr>
          <p:spPr bwMode="auto">
            <a:xfrm>
              <a:off x="1751" y="986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69" name="Rectangle 44"/>
            <p:cNvSpPr>
              <a:spLocks noChangeArrowheads="1"/>
            </p:cNvSpPr>
            <p:nvPr/>
          </p:nvSpPr>
          <p:spPr bwMode="auto">
            <a:xfrm>
              <a:off x="1751" y="986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70" name="Line 45"/>
            <p:cNvSpPr>
              <a:spLocks noChangeShapeType="1"/>
            </p:cNvSpPr>
            <p:nvPr/>
          </p:nvSpPr>
          <p:spPr bwMode="auto">
            <a:xfrm>
              <a:off x="1751" y="1222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71" name="Rectangle 46"/>
            <p:cNvSpPr>
              <a:spLocks noChangeArrowheads="1"/>
            </p:cNvSpPr>
            <p:nvPr/>
          </p:nvSpPr>
          <p:spPr bwMode="auto">
            <a:xfrm>
              <a:off x="1751" y="1222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72" name="Line 47"/>
            <p:cNvSpPr>
              <a:spLocks noChangeShapeType="1"/>
            </p:cNvSpPr>
            <p:nvPr/>
          </p:nvSpPr>
          <p:spPr bwMode="auto">
            <a:xfrm>
              <a:off x="1751" y="1279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73" name="Rectangle 48"/>
            <p:cNvSpPr>
              <a:spLocks noChangeArrowheads="1"/>
            </p:cNvSpPr>
            <p:nvPr/>
          </p:nvSpPr>
          <p:spPr bwMode="auto">
            <a:xfrm>
              <a:off x="1751" y="1279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74" name="Line 49"/>
            <p:cNvSpPr>
              <a:spLocks noChangeShapeType="1"/>
            </p:cNvSpPr>
            <p:nvPr/>
          </p:nvSpPr>
          <p:spPr bwMode="auto">
            <a:xfrm>
              <a:off x="1751" y="1336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75" name="Rectangle 50"/>
            <p:cNvSpPr>
              <a:spLocks noChangeArrowheads="1"/>
            </p:cNvSpPr>
            <p:nvPr/>
          </p:nvSpPr>
          <p:spPr bwMode="auto">
            <a:xfrm>
              <a:off x="1751" y="1336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76" name="Line 51"/>
            <p:cNvSpPr>
              <a:spLocks noChangeShapeType="1"/>
            </p:cNvSpPr>
            <p:nvPr/>
          </p:nvSpPr>
          <p:spPr bwMode="auto">
            <a:xfrm>
              <a:off x="1751" y="1393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77" name="Rectangle 52"/>
            <p:cNvSpPr>
              <a:spLocks noChangeArrowheads="1"/>
            </p:cNvSpPr>
            <p:nvPr/>
          </p:nvSpPr>
          <p:spPr bwMode="auto">
            <a:xfrm>
              <a:off x="1751" y="1393"/>
              <a:ext cx="7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78" name="Line 53"/>
            <p:cNvSpPr>
              <a:spLocks noChangeShapeType="1"/>
            </p:cNvSpPr>
            <p:nvPr/>
          </p:nvSpPr>
          <p:spPr bwMode="auto">
            <a:xfrm>
              <a:off x="1751" y="1451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79" name="Rectangle 54"/>
            <p:cNvSpPr>
              <a:spLocks noChangeArrowheads="1"/>
            </p:cNvSpPr>
            <p:nvPr/>
          </p:nvSpPr>
          <p:spPr bwMode="auto">
            <a:xfrm>
              <a:off x="1751" y="1451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80" name="Line 55"/>
            <p:cNvSpPr>
              <a:spLocks noChangeShapeType="1"/>
            </p:cNvSpPr>
            <p:nvPr/>
          </p:nvSpPr>
          <p:spPr bwMode="auto">
            <a:xfrm>
              <a:off x="1751" y="1508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81" name="Rectangle 56"/>
            <p:cNvSpPr>
              <a:spLocks noChangeArrowheads="1"/>
            </p:cNvSpPr>
            <p:nvPr/>
          </p:nvSpPr>
          <p:spPr bwMode="auto">
            <a:xfrm>
              <a:off x="1751" y="1508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82" name="Line 57"/>
            <p:cNvSpPr>
              <a:spLocks noChangeShapeType="1"/>
            </p:cNvSpPr>
            <p:nvPr/>
          </p:nvSpPr>
          <p:spPr bwMode="auto">
            <a:xfrm>
              <a:off x="1751" y="1565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83" name="Rectangle 58"/>
            <p:cNvSpPr>
              <a:spLocks noChangeArrowheads="1"/>
            </p:cNvSpPr>
            <p:nvPr/>
          </p:nvSpPr>
          <p:spPr bwMode="auto">
            <a:xfrm>
              <a:off x="1751" y="1565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84" name="Line 59"/>
            <p:cNvSpPr>
              <a:spLocks noChangeShapeType="1"/>
            </p:cNvSpPr>
            <p:nvPr/>
          </p:nvSpPr>
          <p:spPr bwMode="auto">
            <a:xfrm>
              <a:off x="1751" y="1622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85" name="Rectangle 60"/>
            <p:cNvSpPr>
              <a:spLocks noChangeArrowheads="1"/>
            </p:cNvSpPr>
            <p:nvPr/>
          </p:nvSpPr>
          <p:spPr bwMode="auto">
            <a:xfrm>
              <a:off x="1751" y="1622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86" name="Line 61"/>
            <p:cNvSpPr>
              <a:spLocks noChangeShapeType="1"/>
            </p:cNvSpPr>
            <p:nvPr/>
          </p:nvSpPr>
          <p:spPr bwMode="auto">
            <a:xfrm>
              <a:off x="1751" y="1679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87" name="Rectangle 62"/>
            <p:cNvSpPr>
              <a:spLocks noChangeArrowheads="1"/>
            </p:cNvSpPr>
            <p:nvPr/>
          </p:nvSpPr>
          <p:spPr bwMode="auto">
            <a:xfrm>
              <a:off x="1751" y="1679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88" name="Line 63"/>
            <p:cNvSpPr>
              <a:spLocks noChangeShapeType="1"/>
            </p:cNvSpPr>
            <p:nvPr/>
          </p:nvSpPr>
          <p:spPr bwMode="auto">
            <a:xfrm>
              <a:off x="1751" y="1736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89" name="Rectangle 64"/>
            <p:cNvSpPr>
              <a:spLocks noChangeArrowheads="1"/>
            </p:cNvSpPr>
            <p:nvPr/>
          </p:nvSpPr>
          <p:spPr bwMode="auto">
            <a:xfrm>
              <a:off x="1751" y="1736"/>
              <a:ext cx="7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90" name="Line 65"/>
            <p:cNvSpPr>
              <a:spLocks noChangeShapeType="1"/>
            </p:cNvSpPr>
            <p:nvPr/>
          </p:nvSpPr>
          <p:spPr bwMode="auto">
            <a:xfrm>
              <a:off x="1751" y="1794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91" name="Rectangle 66"/>
            <p:cNvSpPr>
              <a:spLocks noChangeArrowheads="1"/>
            </p:cNvSpPr>
            <p:nvPr/>
          </p:nvSpPr>
          <p:spPr bwMode="auto">
            <a:xfrm>
              <a:off x="1751" y="1794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92" name="Line 67"/>
            <p:cNvSpPr>
              <a:spLocks noChangeShapeType="1"/>
            </p:cNvSpPr>
            <p:nvPr/>
          </p:nvSpPr>
          <p:spPr bwMode="auto">
            <a:xfrm>
              <a:off x="1751" y="1851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93" name="Rectangle 68"/>
            <p:cNvSpPr>
              <a:spLocks noChangeArrowheads="1"/>
            </p:cNvSpPr>
            <p:nvPr/>
          </p:nvSpPr>
          <p:spPr bwMode="auto">
            <a:xfrm>
              <a:off x="1751" y="1851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94" name="Line 69"/>
            <p:cNvSpPr>
              <a:spLocks noChangeShapeType="1"/>
            </p:cNvSpPr>
            <p:nvPr/>
          </p:nvSpPr>
          <p:spPr bwMode="auto">
            <a:xfrm>
              <a:off x="1751" y="1908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95" name="Rectangle 70"/>
            <p:cNvSpPr>
              <a:spLocks noChangeArrowheads="1"/>
            </p:cNvSpPr>
            <p:nvPr/>
          </p:nvSpPr>
          <p:spPr bwMode="auto">
            <a:xfrm>
              <a:off x="1751" y="1908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96" name="Line 71"/>
            <p:cNvSpPr>
              <a:spLocks noChangeShapeType="1"/>
            </p:cNvSpPr>
            <p:nvPr/>
          </p:nvSpPr>
          <p:spPr bwMode="auto">
            <a:xfrm>
              <a:off x="1751" y="1965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97" name="Rectangle 72"/>
            <p:cNvSpPr>
              <a:spLocks noChangeArrowheads="1"/>
            </p:cNvSpPr>
            <p:nvPr/>
          </p:nvSpPr>
          <p:spPr bwMode="auto">
            <a:xfrm>
              <a:off x="1751" y="1965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98" name="Line 73"/>
            <p:cNvSpPr>
              <a:spLocks noChangeShapeType="1"/>
            </p:cNvSpPr>
            <p:nvPr/>
          </p:nvSpPr>
          <p:spPr bwMode="auto">
            <a:xfrm>
              <a:off x="1751" y="2022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99" name="Rectangle 74"/>
            <p:cNvSpPr>
              <a:spLocks noChangeArrowheads="1"/>
            </p:cNvSpPr>
            <p:nvPr/>
          </p:nvSpPr>
          <p:spPr bwMode="auto">
            <a:xfrm>
              <a:off x="1751" y="2022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00" name="Line 75"/>
            <p:cNvSpPr>
              <a:spLocks noChangeShapeType="1"/>
            </p:cNvSpPr>
            <p:nvPr/>
          </p:nvSpPr>
          <p:spPr bwMode="auto">
            <a:xfrm>
              <a:off x="1751" y="2079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01" name="Rectangle 76"/>
            <p:cNvSpPr>
              <a:spLocks noChangeArrowheads="1"/>
            </p:cNvSpPr>
            <p:nvPr/>
          </p:nvSpPr>
          <p:spPr bwMode="auto">
            <a:xfrm>
              <a:off x="1751" y="2079"/>
              <a:ext cx="7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02" name="Line 77"/>
            <p:cNvSpPr>
              <a:spLocks noChangeShapeType="1"/>
            </p:cNvSpPr>
            <p:nvPr/>
          </p:nvSpPr>
          <p:spPr bwMode="auto">
            <a:xfrm>
              <a:off x="1751" y="2137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03" name="Rectangle 78"/>
            <p:cNvSpPr>
              <a:spLocks noChangeArrowheads="1"/>
            </p:cNvSpPr>
            <p:nvPr/>
          </p:nvSpPr>
          <p:spPr bwMode="auto">
            <a:xfrm>
              <a:off x="1751" y="2137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04" name="Line 79"/>
            <p:cNvSpPr>
              <a:spLocks noChangeShapeType="1"/>
            </p:cNvSpPr>
            <p:nvPr/>
          </p:nvSpPr>
          <p:spPr bwMode="auto">
            <a:xfrm>
              <a:off x="1751" y="2194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05" name="Rectangle 80"/>
            <p:cNvSpPr>
              <a:spLocks noChangeArrowheads="1"/>
            </p:cNvSpPr>
            <p:nvPr/>
          </p:nvSpPr>
          <p:spPr bwMode="auto">
            <a:xfrm>
              <a:off x="1751" y="2194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06" name="Line 81"/>
            <p:cNvSpPr>
              <a:spLocks noChangeShapeType="1"/>
            </p:cNvSpPr>
            <p:nvPr/>
          </p:nvSpPr>
          <p:spPr bwMode="auto">
            <a:xfrm>
              <a:off x="1751" y="2251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07" name="Rectangle 82"/>
            <p:cNvSpPr>
              <a:spLocks noChangeArrowheads="1"/>
            </p:cNvSpPr>
            <p:nvPr/>
          </p:nvSpPr>
          <p:spPr bwMode="auto">
            <a:xfrm>
              <a:off x="1751" y="2251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08" name="Line 83"/>
            <p:cNvSpPr>
              <a:spLocks noChangeShapeType="1"/>
            </p:cNvSpPr>
            <p:nvPr/>
          </p:nvSpPr>
          <p:spPr bwMode="auto">
            <a:xfrm>
              <a:off x="1751" y="2308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09" name="Rectangle 84"/>
            <p:cNvSpPr>
              <a:spLocks noChangeArrowheads="1"/>
            </p:cNvSpPr>
            <p:nvPr/>
          </p:nvSpPr>
          <p:spPr bwMode="auto">
            <a:xfrm>
              <a:off x="1751" y="2308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10" name="Line 85"/>
            <p:cNvSpPr>
              <a:spLocks noChangeShapeType="1"/>
            </p:cNvSpPr>
            <p:nvPr/>
          </p:nvSpPr>
          <p:spPr bwMode="auto">
            <a:xfrm>
              <a:off x="1751" y="2365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11" name="Rectangle 86"/>
            <p:cNvSpPr>
              <a:spLocks noChangeArrowheads="1"/>
            </p:cNvSpPr>
            <p:nvPr/>
          </p:nvSpPr>
          <p:spPr bwMode="auto">
            <a:xfrm>
              <a:off x="1751" y="2365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12" name="Line 87"/>
            <p:cNvSpPr>
              <a:spLocks noChangeShapeType="1"/>
            </p:cNvSpPr>
            <p:nvPr/>
          </p:nvSpPr>
          <p:spPr bwMode="auto">
            <a:xfrm>
              <a:off x="1751" y="2422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13" name="Rectangle 88"/>
            <p:cNvSpPr>
              <a:spLocks noChangeArrowheads="1"/>
            </p:cNvSpPr>
            <p:nvPr/>
          </p:nvSpPr>
          <p:spPr bwMode="auto">
            <a:xfrm>
              <a:off x="1751" y="2422"/>
              <a:ext cx="7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14" name="Line 89"/>
            <p:cNvSpPr>
              <a:spLocks noChangeShapeType="1"/>
            </p:cNvSpPr>
            <p:nvPr/>
          </p:nvSpPr>
          <p:spPr bwMode="auto">
            <a:xfrm>
              <a:off x="1751" y="2480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15" name="Rectangle 90"/>
            <p:cNvSpPr>
              <a:spLocks noChangeArrowheads="1"/>
            </p:cNvSpPr>
            <p:nvPr/>
          </p:nvSpPr>
          <p:spPr bwMode="auto">
            <a:xfrm>
              <a:off x="1751" y="2480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16" name="Line 91"/>
            <p:cNvSpPr>
              <a:spLocks noChangeShapeType="1"/>
            </p:cNvSpPr>
            <p:nvPr/>
          </p:nvSpPr>
          <p:spPr bwMode="auto">
            <a:xfrm>
              <a:off x="1751" y="2537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17" name="Rectangle 92"/>
            <p:cNvSpPr>
              <a:spLocks noChangeArrowheads="1"/>
            </p:cNvSpPr>
            <p:nvPr/>
          </p:nvSpPr>
          <p:spPr bwMode="auto">
            <a:xfrm>
              <a:off x="1751" y="2537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18" name="Line 93"/>
            <p:cNvSpPr>
              <a:spLocks noChangeShapeType="1"/>
            </p:cNvSpPr>
            <p:nvPr/>
          </p:nvSpPr>
          <p:spPr bwMode="auto">
            <a:xfrm>
              <a:off x="1751" y="2594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19" name="Rectangle 94"/>
            <p:cNvSpPr>
              <a:spLocks noChangeArrowheads="1"/>
            </p:cNvSpPr>
            <p:nvPr/>
          </p:nvSpPr>
          <p:spPr bwMode="auto">
            <a:xfrm>
              <a:off x="1751" y="2594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20" name="Line 95"/>
            <p:cNvSpPr>
              <a:spLocks noChangeShapeType="1"/>
            </p:cNvSpPr>
            <p:nvPr/>
          </p:nvSpPr>
          <p:spPr bwMode="auto">
            <a:xfrm>
              <a:off x="1751" y="2651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21" name="Rectangle 96"/>
            <p:cNvSpPr>
              <a:spLocks noChangeArrowheads="1"/>
            </p:cNvSpPr>
            <p:nvPr/>
          </p:nvSpPr>
          <p:spPr bwMode="auto">
            <a:xfrm>
              <a:off x="1751" y="2651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22" name="Line 97"/>
            <p:cNvSpPr>
              <a:spLocks noChangeShapeType="1"/>
            </p:cNvSpPr>
            <p:nvPr/>
          </p:nvSpPr>
          <p:spPr bwMode="auto">
            <a:xfrm>
              <a:off x="1751" y="2708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23" name="Rectangle 98"/>
            <p:cNvSpPr>
              <a:spLocks noChangeArrowheads="1"/>
            </p:cNvSpPr>
            <p:nvPr/>
          </p:nvSpPr>
          <p:spPr bwMode="auto">
            <a:xfrm>
              <a:off x="1751" y="2708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24" name="Line 99"/>
            <p:cNvSpPr>
              <a:spLocks noChangeShapeType="1"/>
            </p:cNvSpPr>
            <p:nvPr/>
          </p:nvSpPr>
          <p:spPr bwMode="auto">
            <a:xfrm>
              <a:off x="1751" y="2766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25" name="Rectangle 100"/>
            <p:cNvSpPr>
              <a:spLocks noChangeArrowheads="1"/>
            </p:cNvSpPr>
            <p:nvPr/>
          </p:nvSpPr>
          <p:spPr bwMode="auto">
            <a:xfrm>
              <a:off x="1751" y="2766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26" name="Line 101"/>
            <p:cNvSpPr>
              <a:spLocks noChangeShapeType="1"/>
            </p:cNvSpPr>
            <p:nvPr/>
          </p:nvSpPr>
          <p:spPr bwMode="auto">
            <a:xfrm>
              <a:off x="1751" y="2823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27" name="Rectangle 102"/>
            <p:cNvSpPr>
              <a:spLocks noChangeArrowheads="1"/>
            </p:cNvSpPr>
            <p:nvPr/>
          </p:nvSpPr>
          <p:spPr bwMode="auto">
            <a:xfrm>
              <a:off x="1751" y="2823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28" name="Line 103"/>
            <p:cNvSpPr>
              <a:spLocks noChangeShapeType="1"/>
            </p:cNvSpPr>
            <p:nvPr/>
          </p:nvSpPr>
          <p:spPr bwMode="auto">
            <a:xfrm>
              <a:off x="1751" y="2880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29" name="Rectangle 104"/>
            <p:cNvSpPr>
              <a:spLocks noChangeArrowheads="1"/>
            </p:cNvSpPr>
            <p:nvPr/>
          </p:nvSpPr>
          <p:spPr bwMode="auto">
            <a:xfrm>
              <a:off x="1751" y="2880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30" name="Line 105"/>
            <p:cNvSpPr>
              <a:spLocks noChangeShapeType="1"/>
            </p:cNvSpPr>
            <p:nvPr/>
          </p:nvSpPr>
          <p:spPr bwMode="auto">
            <a:xfrm>
              <a:off x="1751" y="2937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31" name="Rectangle 106"/>
            <p:cNvSpPr>
              <a:spLocks noChangeArrowheads="1"/>
            </p:cNvSpPr>
            <p:nvPr/>
          </p:nvSpPr>
          <p:spPr bwMode="auto">
            <a:xfrm>
              <a:off x="1751" y="2937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32" name="Line 107"/>
            <p:cNvSpPr>
              <a:spLocks noChangeShapeType="1"/>
            </p:cNvSpPr>
            <p:nvPr/>
          </p:nvSpPr>
          <p:spPr bwMode="auto">
            <a:xfrm>
              <a:off x="1751" y="2994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33" name="Rectangle 108"/>
            <p:cNvSpPr>
              <a:spLocks noChangeArrowheads="1"/>
            </p:cNvSpPr>
            <p:nvPr/>
          </p:nvSpPr>
          <p:spPr bwMode="auto">
            <a:xfrm>
              <a:off x="1751" y="2994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34" name="Line 109"/>
            <p:cNvSpPr>
              <a:spLocks noChangeShapeType="1"/>
            </p:cNvSpPr>
            <p:nvPr/>
          </p:nvSpPr>
          <p:spPr bwMode="auto">
            <a:xfrm>
              <a:off x="1751" y="3051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35" name="Rectangle 110"/>
            <p:cNvSpPr>
              <a:spLocks noChangeArrowheads="1"/>
            </p:cNvSpPr>
            <p:nvPr/>
          </p:nvSpPr>
          <p:spPr bwMode="auto">
            <a:xfrm>
              <a:off x="1751" y="3051"/>
              <a:ext cx="7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36" name="Line 111"/>
            <p:cNvSpPr>
              <a:spLocks noChangeShapeType="1"/>
            </p:cNvSpPr>
            <p:nvPr/>
          </p:nvSpPr>
          <p:spPr bwMode="auto">
            <a:xfrm>
              <a:off x="1751" y="3109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37" name="Rectangle 112"/>
            <p:cNvSpPr>
              <a:spLocks noChangeArrowheads="1"/>
            </p:cNvSpPr>
            <p:nvPr/>
          </p:nvSpPr>
          <p:spPr bwMode="auto">
            <a:xfrm>
              <a:off x="1751" y="3109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38" name="Line 113"/>
            <p:cNvSpPr>
              <a:spLocks noChangeShapeType="1"/>
            </p:cNvSpPr>
            <p:nvPr/>
          </p:nvSpPr>
          <p:spPr bwMode="auto">
            <a:xfrm>
              <a:off x="1751" y="3166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39" name="Rectangle 114"/>
            <p:cNvSpPr>
              <a:spLocks noChangeArrowheads="1"/>
            </p:cNvSpPr>
            <p:nvPr/>
          </p:nvSpPr>
          <p:spPr bwMode="auto">
            <a:xfrm>
              <a:off x="1751" y="3166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40" name="Line 115"/>
            <p:cNvSpPr>
              <a:spLocks noChangeShapeType="1"/>
            </p:cNvSpPr>
            <p:nvPr/>
          </p:nvSpPr>
          <p:spPr bwMode="auto">
            <a:xfrm>
              <a:off x="1751" y="3223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41" name="Rectangle 116"/>
            <p:cNvSpPr>
              <a:spLocks noChangeArrowheads="1"/>
            </p:cNvSpPr>
            <p:nvPr/>
          </p:nvSpPr>
          <p:spPr bwMode="auto">
            <a:xfrm>
              <a:off x="1751" y="3223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42" name="Line 117"/>
            <p:cNvSpPr>
              <a:spLocks noChangeShapeType="1"/>
            </p:cNvSpPr>
            <p:nvPr/>
          </p:nvSpPr>
          <p:spPr bwMode="auto">
            <a:xfrm>
              <a:off x="1751" y="3280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43" name="Rectangle 118"/>
            <p:cNvSpPr>
              <a:spLocks noChangeArrowheads="1"/>
            </p:cNvSpPr>
            <p:nvPr/>
          </p:nvSpPr>
          <p:spPr bwMode="auto">
            <a:xfrm>
              <a:off x="1751" y="3280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44" name="Line 119"/>
            <p:cNvSpPr>
              <a:spLocks noChangeShapeType="1"/>
            </p:cNvSpPr>
            <p:nvPr/>
          </p:nvSpPr>
          <p:spPr bwMode="auto">
            <a:xfrm>
              <a:off x="1751" y="3337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45" name="Rectangle 120"/>
            <p:cNvSpPr>
              <a:spLocks noChangeArrowheads="1"/>
            </p:cNvSpPr>
            <p:nvPr/>
          </p:nvSpPr>
          <p:spPr bwMode="auto">
            <a:xfrm>
              <a:off x="1751" y="3337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46" name="Line 121"/>
            <p:cNvSpPr>
              <a:spLocks noChangeShapeType="1"/>
            </p:cNvSpPr>
            <p:nvPr/>
          </p:nvSpPr>
          <p:spPr bwMode="auto">
            <a:xfrm>
              <a:off x="1751" y="3394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47" name="Rectangle 122"/>
            <p:cNvSpPr>
              <a:spLocks noChangeArrowheads="1"/>
            </p:cNvSpPr>
            <p:nvPr/>
          </p:nvSpPr>
          <p:spPr bwMode="auto">
            <a:xfrm>
              <a:off x="1751" y="3394"/>
              <a:ext cx="7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48" name="Line 123"/>
            <p:cNvSpPr>
              <a:spLocks noChangeShapeType="1"/>
            </p:cNvSpPr>
            <p:nvPr/>
          </p:nvSpPr>
          <p:spPr bwMode="auto">
            <a:xfrm>
              <a:off x="1751" y="3452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49" name="Rectangle 124"/>
            <p:cNvSpPr>
              <a:spLocks noChangeArrowheads="1"/>
            </p:cNvSpPr>
            <p:nvPr/>
          </p:nvSpPr>
          <p:spPr bwMode="auto">
            <a:xfrm>
              <a:off x="1751" y="3452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50" name="Line 125"/>
            <p:cNvSpPr>
              <a:spLocks noChangeShapeType="1"/>
            </p:cNvSpPr>
            <p:nvPr/>
          </p:nvSpPr>
          <p:spPr bwMode="auto">
            <a:xfrm>
              <a:off x="1751" y="3509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51" name="Rectangle 126"/>
            <p:cNvSpPr>
              <a:spLocks noChangeArrowheads="1"/>
            </p:cNvSpPr>
            <p:nvPr/>
          </p:nvSpPr>
          <p:spPr bwMode="auto">
            <a:xfrm>
              <a:off x="1751" y="3509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52" name="Line 127"/>
            <p:cNvSpPr>
              <a:spLocks noChangeShapeType="1"/>
            </p:cNvSpPr>
            <p:nvPr/>
          </p:nvSpPr>
          <p:spPr bwMode="auto">
            <a:xfrm>
              <a:off x="1751" y="3566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53" name="Rectangle 128"/>
            <p:cNvSpPr>
              <a:spLocks noChangeArrowheads="1"/>
            </p:cNvSpPr>
            <p:nvPr/>
          </p:nvSpPr>
          <p:spPr bwMode="auto">
            <a:xfrm>
              <a:off x="1751" y="3566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54" name="Line 129"/>
            <p:cNvSpPr>
              <a:spLocks noChangeShapeType="1"/>
            </p:cNvSpPr>
            <p:nvPr/>
          </p:nvSpPr>
          <p:spPr bwMode="auto">
            <a:xfrm>
              <a:off x="1751" y="3623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55" name="Rectangle 130"/>
            <p:cNvSpPr>
              <a:spLocks noChangeArrowheads="1"/>
            </p:cNvSpPr>
            <p:nvPr/>
          </p:nvSpPr>
          <p:spPr bwMode="auto">
            <a:xfrm>
              <a:off x="1751" y="3623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56" name="Line 131"/>
            <p:cNvSpPr>
              <a:spLocks noChangeShapeType="1"/>
            </p:cNvSpPr>
            <p:nvPr/>
          </p:nvSpPr>
          <p:spPr bwMode="auto">
            <a:xfrm>
              <a:off x="1751" y="3680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57" name="Rectangle 132"/>
            <p:cNvSpPr>
              <a:spLocks noChangeArrowheads="1"/>
            </p:cNvSpPr>
            <p:nvPr/>
          </p:nvSpPr>
          <p:spPr bwMode="auto">
            <a:xfrm>
              <a:off x="1751" y="3680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58" name="Line 133"/>
            <p:cNvSpPr>
              <a:spLocks noChangeShapeType="1"/>
            </p:cNvSpPr>
            <p:nvPr/>
          </p:nvSpPr>
          <p:spPr bwMode="auto">
            <a:xfrm>
              <a:off x="1751" y="3859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59" name="Rectangle 134"/>
            <p:cNvSpPr>
              <a:spLocks noChangeArrowheads="1"/>
            </p:cNvSpPr>
            <p:nvPr/>
          </p:nvSpPr>
          <p:spPr bwMode="auto">
            <a:xfrm>
              <a:off x="1751" y="3859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3429003" y="1412875"/>
            <a:ext cx="2606680" cy="4981575"/>
            <a:chOff x="2160" y="890"/>
            <a:chExt cx="1642" cy="3138"/>
          </a:xfrm>
        </p:grpSpPr>
        <p:sp>
          <p:nvSpPr>
            <p:cNvPr id="12" name="AutoShape 3"/>
            <p:cNvSpPr>
              <a:spLocks noChangeAspect="1" noChangeArrowheads="1" noTextEdit="1"/>
            </p:cNvSpPr>
            <p:nvPr/>
          </p:nvSpPr>
          <p:spPr bwMode="auto">
            <a:xfrm>
              <a:off x="2160" y="890"/>
              <a:ext cx="1536" cy="3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>
              <a:off x="2160" y="890"/>
              <a:ext cx="1536" cy="264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Rectangle 6"/>
            <p:cNvSpPr>
              <a:spLocks noChangeArrowheads="1"/>
            </p:cNvSpPr>
            <p:nvPr/>
          </p:nvSpPr>
          <p:spPr bwMode="auto">
            <a:xfrm>
              <a:off x="2160" y="1146"/>
              <a:ext cx="1536" cy="1127"/>
            </a:xfrm>
            <a:prstGeom prst="rect">
              <a:avLst/>
            </a:prstGeom>
            <a:solidFill>
              <a:srgbClr val="DDD9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Rectangle 7"/>
            <p:cNvSpPr>
              <a:spLocks noChangeArrowheads="1"/>
            </p:cNvSpPr>
            <p:nvPr/>
          </p:nvSpPr>
          <p:spPr bwMode="auto">
            <a:xfrm>
              <a:off x="2160" y="2265"/>
              <a:ext cx="1536" cy="1126"/>
            </a:xfrm>
            <a:prstGeom prst="rect">
              <a:avLst/>
            </a:prstGeom>
            <a:solidFill>
              <a:srgbClr val="D997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2160" y="3383"/>
              <a:ext cx="604" cy="381"/>
            </a:xfrm>
            <a:prstGeom prst="rect">
              <a:avLst/>
            </a:prstGeom>
            <a:solidFill>
              <a:srgbClr val="8DB4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Rectangle 9"/>
            <p:cNvSpPr>
              <a:spLocks noChangeArrowheads="1"/>
            </p:cNvSpPr>
            <p:nvPr/>
          </p:nvSpPr>
          <p:spPr bwMode="auto">
            <a:xfrm>
              <a:off x="2757" y="3383"/>
              <a:ext cx="939" cy="381"/>
            </a:xfrm>
            <a:prstGeom prst="rect">
              <a:avLst/>
            </a:prstGeom>
            <a:solidFill>
              <a:srgbClr val="D7E4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Rectangle 10"/>
            <p:cNvSpPr>
              <a:spLocks noChangeArrowheads="1"/>
            </p:cNvSpPr>
            <p:nvPr/>
          </p:nvSpPr>
          <p:spPr bwMode="auto">
            <a:xfrm>
              <a:off x="2160" y="3756"/>
              <a:ext cx="604" cy="264"/>
            </a:xfrm>
            <a:prstGeom prst="rect">
              <a:avLst/>
            </a:prstGeom>
            <a:solidFill>
              <a:srgbClr val="8DB4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Rectangle 11"/>
            <p:cNvSpPr>
              <a:spLocks noChangeArrowheads="1"/>
            </p:cNvSpPr>
            <p:nvPr/>
          </p:nvSpPr>
          <p:spPr bwMode="auto">
            <a:xfrm>
              <a:off x="2757" y="3756"/>
              <a:ext cx="939" cy="264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Rectangle 12"/>
            <p:cNvSpPr>
              <a:spLocks noChangeArrowheads="1"/>
            </p:cNvSpPr>
            <p:nvPr/>
          </p:nvSpPr>
          <p:spPr bwMode="auto">
            <a:xfrm>
              <a:off x="2226" y="925"/>
              <a:ext cx="145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 smtClean="0">
                  <a:solidFill>
                    <a:srgbClr val="FF0000"/>
                  </a:solidFill>
                  <a:latin typeface="Arial Narrow" pitchFamily="34" charset="0"/>
                  <a:cs typeface="Arial" pitchFamily="34" charset="0"/>
                </a:rPr>
                <a:t>Misc. Accident Treaties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" name="Rectangle 14"/>
            <p:cNvSpPr>
              <a:spLocks noChangeArrowheads="1"/>
            </p:cNvSpPr>
            <p:nvPr/>
          </p:nvSpPr>
          <p:spPr bwMode="auto">
            <a:xfrm>
              <a:off x="2204" y="2661"/>
              <a:ext cx="153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MISC ACC SURPLUS - $50,000 X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" name="Rectangle 15"/>
            <p:cNvSpPr>
              <a:spLocks noChangeArrowheads="1"/>
            </p:cNvSpPr>
            <p:nvPr/>
          </p:nvSpPr>
          <p:spPr bwMode="auto">
            <a:xfrm>
              <a:off x="2502" y="2824"/>
              <a:ext cx="95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solidFill>
                    <a:srgbClr val="000000"/>
                  </a:solidFill>
                  <a:latin typeface="Arial Narrow" pitchFamily="34" charset="0"/>
                  <a:cs typeface="Arial" pitchFamily="34" charset="0"/>
                </a:rPr>
                <a:t>5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LINES = $250,000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" name="Rectangle 16"/>
            <p:cNvSpPr>
              <a:spLocks noChangeArrowheads="1"/>
            </p:cNvSpPr>
            <p:nvPr/>
          </p:nvSpPr>
          <p:spPr bwMode="auto">
            <a:xfrm>
              <a:off x="2779" y="3803"/>
              <a:ext cx="102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DEDUCTIBLE $7,500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" name="Rectangle 17"/>
            <p:cNvSpPr>
              <a:spLocks noChangeArrowheads="1"/>
            </p:cNvSpPr>
            <p:nvPr/>
          </p:nvSpPr>
          <p:spPr bwMode="auto">
            <a:xfrm>
              <a:off x="2779" y="3492"/>
              <a:ext cx="100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XL COVER - $42,500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Rectangle 18"/>
            <p:cNvSpPr>
              <a:spLocks noChangeArrowheads="1"/>
            </p:cNvSpPr>
            <p:nvPr/>
          </p:nvSpPr>
          <p:spPr bwMode="auto">
            <a:xfrm>
              <a:off x="2196" y="3539"/>
              <a:ext cx="62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RETENTION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" name="Rectangle 19"/>
            <p:cNvSpPr>
              <a:spLocks noChangeArrowheads="1"/>
            </p:cNvSpPr>
            <p:nvPr/>
          </p:nvSpPr>
          <p:spPr bwMode="auto">
            <a:xfrm>
              <a:off x="2291" y="3702"/>
              <a:ext cx="38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$50,000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" name="Rectangle 20"/>
            <p:cNvSpPr>
              <a:spLocks noChangeArrowheads="1"/>
            </p:cNvSpPr>
            <p:nvPr/>
          </p:nvSpPr>
          <p:spPr bwMode="auto">
            <a:xfrm>
              <a:off x="2160" y="890"/>
              <a:ext cx="7" cy="1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0" name="Line 21"/>
            <p:cNvSpPr>
              <a:spLocks noChangeShapeType="1"/>
            </p:cNvSpPr>
            <p:nvPr/>
          </p:nvSpPr>
          <p:spPr bwMode="auto">
            <a:xfrm>
              <a:off x="2167" y="890"/>
              <a:ext cx="152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1" name="Rectangle 22"/>
            <p:cNvSpPr>
              <a:spLocks noChangeArrowheads="1"/>
            </p:cNvSpPr>
            <p:nvPr/>
          </p:nvSpPr>
          <p:spPr bwMode="auto">
            <a:xfrm>
              <a:off x="2167" y="890"/>
              <a:ext cx="1529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3" name="Rectangle 23"/>
            <p:cNvSpPr>
              <a:spLocks noChangeArrowheads="1"/>
            </p:cNvSpPr>
            <p:nvPr/>
          </p:nvSpPr>
          <p:spPr bwMode="auto">
            <a:xfrm>
              <a:off x="3689" y="890"/>
              <a:ext cx="7" cy="1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4" name="Line 24"/>
            <p:cNvSpPr>
              <a:spLocks noChangeShapeType="1"/>
            </p:cNvSpPr>
            <p:nvPr/>
          </p:nvSpPr>
          <p:spPr bwMode="auto">
            <a:xfrm>
              <a:off x="2167" y="1146"/>
              <a:ext cx="152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5" name="Rectangle 25"/>
            <p:cNvSpPr>
              <a:spLocks noChangeArrowheads="1"/>
            </p:cNvSpPr>
            <p:nvPr/>
          </p:nvSpPr>
          <p:spPr bwMode="auto">
            <a:xfrm>
              <a:off x="2167" y="1146"/>
              <a:ext cx="1529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6" name="Line 26"/>
            <p:cNvSpPr>
              <a:spLocks noChangeShapeType="1"/>
            </p:cNvSpPr>
            <p:nvPr/>
          </p:nvSpPr>
          <p:spPr bwMode="auto">
            <a:xfrm>
              <a:off x="2167" y="2265"/>
              <a:ext cx="152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7" name="Rectangle 27"/>
            <p:cNvSpPr>
              <a:spLocks noChangeArrowheads="1"/>
            </p:cNvSpPr>
            <p:nvPr/>
          </p:nvSpPr>
          <p:spPr bwMode="auto">
            <a:xfrm>
              <a:off x="2167" y="2265"/>
              <a:ext cx="1529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8" name="Rectangle 28"/>
            <p:cNvSpPr>
              <a:spLocks noChangeArrowheads="1"/>
            </p:cNvSpPr>
            <p:nvPr/>
          </p:nvSpPr>
          <p:spPr bwMode="auto">
            <a:xfrm>
              <a:off x="2757" y="890"/>
              <a:ext cx="7" cy="1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9" name="Line 29"/>
            <p:cNvSpPr>
              <a:spLocks noChangeShapeType="1"/>
            </p:cNvSpPr>
            <p:nvPr/>
          </p:nvSpPr>
          <p:spPr bwMode="auto">
            <a:xfrm>
              <a:off x="2167" y="3383"/>
              <a:ext cx="152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0" name="Rectangle 30"/>
            <p:cNvSpPr>
              <a:spLocks noChangeArrowheads="1"/>
            </p:cNvSpPr>
            <p:nvPr/>
          </p:nvSpPr>
          <p:spPr bwMode="auto">
            <a:xfrm>
              <a:off x="2167" y="3383"/>
              <a:ext cx="1529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1" name="Line 31"/>
            <p:cNvSpPr>
              <a:spLocks noChangeShapeType="1"/>
            </p:cNvSpPr>
            <p:nvPr/>
          </p:nvSpPr>
          <p:spPr bwMode="auto">
            <a:xfrm>
              <a:off x="2160" y="890"/>
              <a:ext cx="0" cy="31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2" name="Rectangle 32"/>
            <p:cNvSpPr>
              <a:spLocks noChangeArrowheads="1"/>
            </p:cNvSpPr>
            <p:nvPr/>
          </p:nvSpPr>
          <p:spPr bwMode="auto">
            <a:xfrm>
              <a:off x="2160" y="890"/>
              <a:ext cx="7" cy="3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3" name="Line 33"/>
            <p:cNvSpPr>
              <a:spLocks noChangeShapeType="1"/>
            </p:cNvSpPr>
            <p:nvPr/>
          </p:nvSpPr>
          <p:spPr bwMode="auto">
            <a:xfrm>
              <a:off x="2167" y="4012"/>
              <a:ext cx="152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4" name="Rectangle 34"/>
            <p:cNvSpPr>
              <a:spLocks noChangeArrowheads="1"/>
            </p:cNvSpPr>
            <p:nvPr/>
          </p:nvSpPr>
          <p:spPr bwMode="auto">
            <a:xfrm>
              <a:off x="2167" y="4012"/>
              <a:ext cx="1529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5" name="Line 35"/>
            <p:cNvSpPr>
              <a:spLocks noChangeShapeType="1"/>
            </p:cNvSpPr>
            <p:nvPr/>
          </p:nvSpPr>
          <p:spPr bwMode="auto">
            <a:xfrm>
              <a:off x="3689" y="898"/>
              <a:ext cx="0" cy="31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6" name="Rectangle 36"/>
            <p:cNvSpPr>
              <a:spLocks noChangeArrowheads="1"/>
            </p:cNvSpPr>
            <p:nvPr/>
          </p:nvSpPr>
          <p:spPr bwMode="auto">
            <a:xfrm>
              <a:off x="3689" y="898"/>
              <a:ext cx="7" cy="312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7" name="Line 37"/>
            <p:cNvSpPr>
              <a:spLocks noChangeShapeType="1"/>
            </p:cNvSpPr>
            <p:nvPr/>
          </p:nvSpPr>
          <p:spPr bwMode="auto">
            <a:xfrm>
              <a:off x="2160" y="4020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8" name="Rectangle 38"/>
            <p:cNvSpPr>
              <a:spLocks noChangeArrowheads="1"/>
            </p:cNvSpPr>
            <p:nvPr/>
          </p:nvSpPr>
          <p:spPr bwMode="auto">
            <a:xfrm>
              <a:off x="2160" y="4020"/>
              <a:ext cx="7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9" name="Line 39"/>
            <p:cNvSpPr>
              <a:spLocks noChangeShapeType="1"/>
            </p:cNvSpPr>
            <p:nvPr/>
          </p:nvSpPr>
          <p:spPr bwMode="auto">
            <a:xfrm>
              <a:off x="2757" y="4020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60" name="Rectangle 40"/>
            <p:cNvSpPr>
              <a:spLocks noChangeArrowheads="1"/>
            </p:cNvSpPr>
            <p:nvPr/>
          </p:nvSpPr>
          <p:spPr bwMode="auto">
            <a:xfrm>
              <a:off x="2757" y="4020"/>
              <a:ext cx="7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61" name="Line 41"/>
            <p:cNvSpPr>
              <a:spLocks noChangeShapeType="1"/>
            </p:cNvSpPr>
            <p:nvPr/>
          </p:nvSpPr>
          <p:spPr bwMode="auto">
            <a:xfrm>
              <a:off x="3689" y="4020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62" name="Rectangle 42"/>
            <p:cNvSpPr>
              <a:spLocks noChangeArrowheads="1"/>
            </p:cNvSpPr>
            <p:nvPr/>
          </p:nvSpPr>
          <p:spPr bwMode="auto">
            <a:xfrm>
              <a:off x="3689" y="4020"/>
              <a:ext cx="7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63" name="Line 43"/>
            <p:cNvSpPr>
              <a:spLocks noChangeShapeType="1"/>
            </p:cNvSpPr>
            <p:nvPr/>
          </p:nvSpPr>
          <p:spPr bwMode="auto">
            <a:xfrm>
              <a:off x="3696" y="890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64" name="Rectangle 44"/>
            <p:cNvSpPr>
              <a:spLocks noChangeArrowheads="1"/>
            </p:cNvSpPr>
            <p:nvPr/>
          </p:nvSpPr>
          <p:spPr bwMode="auto">
            <a:xfrm>
              <a:off x="3696" y="890"/>
              <a:ext cx="7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65" name="Line 45"/>
            <p:cNvSpPr>
              <a:spLocks noChangeShapeType="1"/>
            </p:cNvSpPr>
            <p:nvPr/>
          </p:nvSpPr>
          <p:spPr bwMode="auto">
            <a:xfrm>
              <a:off x="3696" y="1146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66" name="Rectangle 46"/>
            <p:cNvSpPr>
              <a:spLocks noChangeArrowheads="1"/>
            </p:cNvSpPr>
            <p:nvPr/>
          </p:nvSpPr>
          <p:spPr bwMode="auto">
            <a:xfrm>
              <a:off x="3696" y="1146"/>
              <a:ext cx="7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67" name="Line 47"/>
            <p:cNvSpPr>
              <a:spLocks noChangeShapeType="1"/>
            </p:cNvSpPr>
            <p:nvPr/>
          </p:nvSpPr>
          <p:spPr bwMode="auto">
            <a:xfrm>
              <a:off x="3696" y="1208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68" name="Rectangle 48"/>
            <p:cNvSpPr>
              <a:spLocks noChangeArrowheads="1"/>
            </p:cNvSpPr>
            <p:nvPr/>
          </p:nvSpPr>
          <p:spPr bwMode="auto">
            <a:xfrm>
              <a:off x="3696" y="1208"/>
              <a:ext cx="7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69" name="Line 49"/>
            <p:cNvSpPr>
              <a:spLocks noChangeShapeType="1"/>
            </p:cNvSpPr>
            <p:nvPr/>
          </p:nvSpPr>
          <p:spPr bwMode="auto">
            <a:xfrm>
              <a:off x="3696" y="1271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70" name="Rectangle 50"/>
            <p:cNvSpPr>
              <a:spLocks noChangeArrowheads="1"/>
            </p:cNvSpPr>
            <p:nvPr/>
          </p:nvSpPr>
          <p:spPr bwMode="auto">
            <a:xfrm>
              <a:off x="3696" y="1271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71" name="Line 51"/>
            <p:cNvSpPr>
              <a:spLocks noChangeShapeType="1"/>
            </p:cNvSpPr>
            <p:nvPr/>
          </p:nvSpPr>
          <p:spPr bwMode="auto">
            <a:xfrm>
              <a:off x="3696" y="1333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72" name="Rectangle 52"/>
            <p:cNvSpPr>
              <a:spLocks noChangeArrowheads="1"/>
            </p:cNvSpPr>
            <p:nvPr/>
          </p:nvSpPr>
          <p:spPr bwMode="auto">
            <a:xfrm>
              <a:off x="3696" y="1333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73" name="Line 53"/>
            <p:cNvSpPr>
              <a:spLocks noChangeShapeType="1"/>
            </p:cNvSpPr>
            <p:nvPr/>
          </p:nvSpPr>
          <p:spPr bwMode="auto">
            <a:xfrm>
              <a:off x="3696" y="1395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74" name="Rectangle 54"/>
            <p:cNvSpPr>
              <a:spLocks noChangeArrowheads="1"/>
            </p:cNvSpPr>
            <p:nvPr/>
          </p:nvSpPr>
          <p:spPr bwMode="auto">
            <a:xfrm>
              <a:off x="3696" y="1395"/>
              <a:ext cx="7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75" name="Line 55"/>
            <p:cNvSpPr>
              <a:spLocks noChangeShapeType="1"/>
            </p:cNvSpPr>
            <p:nvPr/>
          </p:nvSpPr>
          <p:spPr bwMode="auto">
            <a:xfrm>
              <a:off x="3696" y="1457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76" name="Rectangle 56"/>
            <p:cNvSpPr>
              <a:spLocks noChangeArrowheads="1"/>
            </p:cNvSpPr>
            <p:nvPr/>
          </p:nvSpPr>
          <p:spPr bwMode="auto">
            <a:xfrm>
              <a:off x="3696" y="1457"/>
              <a:ext cx="7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77" name="Line 57"/>
            <p:cNvSpPr>
              <a:spLocks noChangeShapeType="1"/>
            </p:cNvSpPr>
            <p:nvPr/>
          </p:nvSpPr>
          <p:spPr bwMode="auto">
            <a:xfrm>
              <a:off x="3696" y="1519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78" name="Rectangle 58"/>
            <p:cNvSpPr>
              <a:spLocks noChangeArrowheads="1"/>
            </p:cNvSpPr>
            <p:nvPr/>
          </p:nvSpPr>
          <p:spPr bwMode="auto">
            <a:xfrm>
              <a:off x="3696" y="1519"/>
              <a:ext cx="7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79" name="Line 59"/>
            <p:cNvSpPr>
              <a:spLocks noChangeShapeType="1"/>
            </p:cNvSpPr>
            <p:nvPr/>
          </p:nvSpPr>
          <p:spPr bwMode="auto">
            <a:xfrm>
              <a:off x="3696" y="1581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80" name="Rectangle 60"/>
            <p:cNvSpPr>
              <a:spLocks noChangeArrowheads="1"/>
            </p:cNvSpPr>
            <p:nvPr/>
          </p:nvSpPr>
          <p:spPr bwMode="auto">
            <a:xfrm>
              <a:off x="3696" y="1581"/>
              <a:ext cx="7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81" name="Line 61"/>
            <p:cNvSpPr>
              <a:spLocks noChangeShapeType="1"/>
            </p:cNvSpPr>
            <p:nvPr/>
          </p:nvSpPr>
          <p:spPr bwMode="auto">
            <a:xfrm>
              <a:off x="3696" y="1643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82" name="Rectangle 62"/>
            <p:cNvSpPr>
              <a:spLocks noChangeArrowheads="1"/>
            </p:cNvSpPr>
            <p:nvPr/>
          </p:nvSpPr>
          <p:spPr bwMode="auto">
            <a:xfrm>
              <a:off x="3696" y="1643"/>
              <a:ext cx="7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83" name="Line 63"/>
            <p:cNvSpPr>
              <a:spLocks noChangeShapeType="1"/>
            </p:cNvSpPr>
            <p:nvPr/>
          </p:nvSpPr>
          <p:spPr bwMode="auto">
            <a:xfrm>
              <a:off x="3696" y="1706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84" name="Rectangle 64"/>
            <p:cNvSpPr>
              <a:spLocks noChangeArrowheads="1"/>
            </p:cNvSpPr>
            <p:nvPr/>
          </p:nvSpPr>
          <p:spPr bwMode="auto">
            <a:xfrm>
              <a:off x="3696" y="1706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85" name="Line 65"/>
            <p:cNvSpPr>
              <a:spLocks noChangeShapeType="1"/>
            </p:cNvSpPr>
            <p:nvPr/>
          </p:nvSpPr>
          <p:spPr bwMode="auto">
            <a:xfrm>
              <a:off x="3696" y="1768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86" name="Rectangle 66"/>
            <p:cNvSpPr>
              <a:spLocks noChangeArrowheads="1"/>
            </p:cNvSpPr>
            <p:nvPr/>
          </p:nvSpPr>
          <p:spPr bwMode="auto">
            <a:xfrm>
              <a:off x="3696" y="1768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87" name="Line 67"/>
            <p:cNvSpPr>
              <a:spLocks noChangeShapeType="1"/>
            </p:cNvSpPr>
            <p:nvPr/>
          </p:nvSpPr>
          <p:spPr bwMode="auto">
            <a:xfrm>
              <a:off x="3696" y="1830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88" name="Rectangle 68"/>
            <p:cNvSpPr>
              <a:spLocks noChangeArrowheads="1"/>
            </p:cNvSpPr>
            <p:nvPr/>
          </p:nvSpPr>
          <p:spPr bwMode="auto">
            <a:xfrm>
              <a:off x="3696" y="1830"/>
              <a:ext cx="7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89" name="Line 69"/>
            <p:cNvSpPr>
              <a:spLocks noChangeShapeType="1"/>
            </p:cNvSpPr>
            <p:nvPr/>
          </p:nvSpPr>
          <p:spPr bwMode="auto">
            <a:xfrm>
              <a:off x="3696" y="1892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90" name="Rectangle 70"/>
            <p:cNvSpPr>
              <a:spLocks noChangeArrowheads="1"/>
            </p:cNvSpPr>
            <p:nvPr/>
          </p:nvSpPr>
          <p:spPr bwMode="auto">
            <a:xfrm>
              <a:off x="3696" y="1892"/>
              <a:ext cx="7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91" name="Line 71"/>
            <p:cNvSpPr>
              <a:spLocks noChangeShapeType="1"/>
            </p:cNvSpPr>
            <p:nvPr/>
          </p:nvSpPr>
          <p:spPr bwMode="auto">
            <a:xfrm>
              <a:off x="3696" y="1954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92" name="Rectangle 72"/>
            <p:cNvSpPr>
              <a:spLocks noChangeArrowheads="1"/>
            </p:cNvSpPr>
            <p:nvPr/>
          </p:nvSpPr>
          <p:spPr bwMode="auto">
            <a:xfrm>
              <a:off x="3696" y="1954"/>
              <a:ext cx="7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93" name="Line 73"/>
            <p:cNvSpPr>
              <a:spLocks noChangeShapeType="1"/>
            </p:cNvSpPr>
            <p:nvPr/>
          </p:nvSpPr>
          <p:spPr bwMode="auto">
            <a:xfrm>
              <a:off x="3696" y="2016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94" name="Rectangle 74"/>
            <p:cNvSpPr>
              <a:spLocks noChangeArrowheads="1"/>
            </p:cNvSpPr>
            <p:nvPr/>
          </p:nvSpPr>
          <p:spPr bwMode="auto">
            <a:xfrm>
              <a:off x="3696" y="2016"/>
              <a:ext cx="7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95" name="Line 75"/>
            <p:cNvSpPr>
              <a:spLocks noChangeShapeType="1"/>
            </p:cNvSpPr>
            <p:nvPr/>
          </p:nvSpPr>
          <p:spPr bwMode="auto">
            <a:xfrm>
              <a:off x="3696" y="2078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96" name="Rectangle 76"/>
            <p:cNvSpPr>
              <a:spLocks noChangeArrowheads="1"/>
            </p:cNvSpPr>
            <p:nvPr/>
          </p:nvSpPr>
          <p:spPr bwMode="auto">
            <a:xfrm>
              <a:off x="3696" y="2078"/>
              <a:ext cx="7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97" name="Line 77"/>
            <p:cNvSpPr>
              <a:spLocks noChangeShapeType="1"/>
            </p:cNvSpPr>
            <p:nvPr/>
          </p:nvSpPr>
          <p:spPr bwMode="auto">
            <a:xfrm>
              <a:off x="3696" y="2140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98" name="Rectangle 78"/>
            <p:cNvSpPr>
              <a:spLocks noChangeArrowheads="1"/>
            </p:cNvSpPr>
            <p:nvPr/>
          </p:nvSpPr>
          <p:spPr bwMode="auto">
            <a:xfrm>
              <a:off x="3696" y="2140"/>
              <a:ext cx="7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99" name="Line 79"/>
            <p:cNvSpPr>
              <a:spLocks noChangeShapeType="1"/>
            </p:cNvSpPr>
            <p:nvPr/>
          </p:nvSpPr>
          <p:spPr bwMode="auto">
            <a:xfrm>
              <a:off x="3696" y="2203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00" name="Rectangle 80"/>
            <p:cNvSpPr>
              <a:spLocks noChangeArrowheads="1"/>
            </p:cNvSpPr>
            <p:nvPr/>
          </p:nvSpPr>
          <p:spPr bwMode="auto">
            <a:xfrm>
              <a:off x="3696" y="2203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01" name="Line 81"/>
            <p:cNvSpPr>
              <a:spLocks noChangeShapeType="1"/>
            </p:cNvSpPr>
            <p:nvPr/>
          </p:nvSpPr>
          <p:spPr bwMode="auto">
            <a:xfrm>
              <a:off x="3696" y="2265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02" name="Rectangle 82"/>
            <p:cNvSpPr>
              <a:spLocks noChangeArrowheads="1"/>
            </p:cNvSpPr>
            <p:nvPr/>
          </p:nvSpPr>
          <p:spPr bwMode="auto">
            <a:xfrm>
              <a:off x="3696" y="2265"/>
              <a:ext cx="7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03" name="Line 83"/>
            <p:cNvSpPr>
              <a:spLocks noChangeShapeType="1"/>
            </p:cNvSpPr>
            <p:nvPr/>
          </p:nvSpPr>
          <p:spPr bwMode="auto">
            <a:xfrm>
              <a:off x="3696" y="2327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04" name="Rectangle 84"/>
            <p:cNvSpPr>
              <a:spLocks noChangeArrowheads="1"/>
            </p:cNvSpPr>
            <p:nvPr/>
          </p:nvSpPr>
          <p:spPr bwMode="auto">
            <a:xfrm>
              <a:off x="3696" y="2327"/>
              <a:ext cx="7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05" name="Line 85"/>
            <p:cNvSpPr>
              <a:spLocks noChangeShapeType="1"/>
            </p:cNvSpPr>
            <p:nvPr/>
          </p:nvSpPr>
          <p:spPr bwMode="auto">
            <a:xfrm>
              <a:off x="3696" y="2389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06" name="Rectangle 86"/>
            <p:cNvSpPr>
              <a:spLocks noChangeArrowheads="1"/>
            </p:cNvSpPr>
            <p:nvPr/>
          </p:nvSpPr>
          <p:spPr bwMode="auto">
            <a:xfrm>
              <a:off x="3696" y="2389"/>
              <a:ext cx="7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07" name="Line 87"/>
            <p:cNvSpPr>
              <a:spLocks noChangeShapeType="1"/>
            </p:cNvSpPr>
            <p:nvPr/>
          </p:nvSpPr>
          <p:spPr bwMode="auto">
            <a:xfrm>
              <a:off x="3696" y="2451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08" name="Rectangle 88"/>
            <p:cNvSpPr>
              <a:spLocks noChangeArrowheads="1"/>
            </p:cNvSpPr>
            <p:nvPr/>
          </p:nvSpPr>
          <p:spPr bwMode="auto">
            <a:xfrm>
              <a:off x="3696" y="2451"/>
              <a:ext cx="7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09" name="Line 89"/>
            <p:cNvSpPr>
              <a:spLocks noChangeShapeType="1"/>
            </p:cNvSpPr>
            <p:nvPr/>
          </p:nvSpPr>
          <p:spPr bwMode="auto">
            <a:xfrm>
              <a:off x="3696" y="2513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10" name="Rectangle 90"/>
            <p:cNvSpPr>
              <a:spLocks noChangeArrowheads="1"/>
            </p:cNvSpPr>
            <p:nvPr/>
          </p:nvSpPr>
          <p:spPr bwMode="auto">
            <a:xfrm>
              <a:off x="3696" y="2513"/>
              <a:ext cx="7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11" name="Line 91"/>
            <p:cNvSpPr>
              <a:spLocks noChangeShapeType="1"/>
            </p:cNvSpPr>
            <p:nvPr/>
          </p:nvSpPr>
          <p:spPr bwMode="auto">
            <a:xfrm>
              <a:off x="3696" y="2575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12" name="Rectangle 92"/>
            <p:cNvSpPr>
              <a:spLocks noChangeArrowheads="1"/>
            </p:cNvSpPr>
            <p:nvPr/>
          </p:nvSpPr>
          <p:spPr bwMode="auto">
            <a:xfrm>
              <a:off x="3696" y="2575"/>
              <a:ext cx="7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13" name="Line 93"/>
            <p:cNvSpPr>
              <a:spLocks noChangeShapeType="1"/>
            </p:cNvSpPr>
            <p:nvPr/>
          </p:nvSpPr>
          <p:spPr bwMode="auto">
            <a:xfrm>
              <a:off x="3696" y="2638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14" name="Rectangle 94"/>
            <p:cNvSpPr>
              <a:spLocks noChangeArrowheads="1"/>
            </p:cNvSpPr>
            <p:nvPr/>
          </p:nvSpPr>
          <p:spPr bwMode="auto">
            <a:xfrm>
              <a:off x="3696" y="2638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15" name="Line 95"/>
            <p:cNvSpPr>
              <a:spLocks noChangeShapeType="1"/>
            </p:cNvSpPr>
            <p:nvPr/>
          </p:nvSpPr>
          <p:spPr bwMode="auto">
            <a:xfrm>
              <a:off x="3696" y="2700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16" name="Rectangle 96"/>
            <p:cNvSpPr>
              <a:spLocks noChangeArrowheads="1"/>
            </p:cNvSpPr>
            <p:nvPr/>
          </p:nvSpPr>
          <p:spPr bwMode="auto">
            <a:xfrm>
              <a:off x="3696" y="2700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17" name="Line 97"/>
            <p:cNvSpPr>
              <a:spLocks noChangeShapeType="1"/>
            </p:cNvSpPr>
            <p:nvPr/>
          </p:nvSpPr>
          <p:spPr bwMode="auto">
            <a:xfrm>
              <a:off x="3696" y="2762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18" name="Rectangle 98"/>
            <p:cNvSpPr>
              <a:spLocks noChangeArrowheads="1"/>
            </p:cNvSpPr>
            <p:nvPr/>
          </p:nvSpPr>
          <p:spPr bwMode="auto">
            <a:xfrm>
              <a:off x="3696" y="2762"/>
              <a:ext cx="7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19" name="Line 99"/>
            <p:cNvSpPr>
              <a:spLocks noChangeShapeType="1"/>
            </p:cNvSpPr>
            <p:nvPr/>
          </p:nvSpPr>
          <p:spPr bwMode="auto">
            <a:xfrm>
              <a:off x="3696" y="2824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20" name="Rectangle 100"/>
            <p:cNvSpPr>
              <a:spLocks noChangeArrowheads="1"/>
            </p:cNvSpPr>
            <p:nvPr/>
          </p:nvSpPr>
          <p:spPr bwMode="auto">
            <a:xfrm>
              <a:off x="3696" y="2824"/>
              <a:ext cx="7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21" name="Line 101"/>
            <p:cNvSpPr>
              <a:spLocks noChangeShapeType="1"/>
            </p:cNvSpPr>
            <p:nvPr/>
          </p:nvSpPr>
          <p:spPr bwMode="auto">
            <a:xfrm>
              <a:off x="3696" y="2886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22" name="Rectangle 102"/>
            <p:cNvSpPr>
              <a:spLocks noChangeArrowheads="1"/>
            </p:cNvSpPr>
            <p:nvPr/>
          </p:nvSpPr>
          <p:spPr bwMode="auto">
            <a:xfrm>
              <a:off x="3696" y="2886"/>
              <a:ext cx="7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23" name="Line 103"/>
            <p:cNvSpPr>
              <a:spLocks noChangeShapeType="1"/>
            </p:cNvSpPr>
            <p:nvPr/>
          </p:nvSpPr>
          <p:spPr bwMode="auto">
            <a:xfrm>
              <a:off x="3696" y="2948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24" name="Rectangle 104"/>
            <p:cNvSpPr>
              <a:spLocks noChangeArrowheads="1"/>
            </p:cNvSpPr>
            <p:nvPr/>
          </p:nvSpPr>
          <p:spPr bwMode="auto">
            <a:xfrm>
              <a:off x="3696" y="2948"/>
              <a:ext cx="7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25" name="Line 105"/>
            <p:cNvSpPr>
              <a:spLocks noChangeShapeType="1"/>
            </p:cNvSpPr>
            <p:nvPr/>
          </p:nvSpPr>
          <p:spPr bwMode="auto">
            <a:xfrm>
              <a:off x="3696" y="3010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26" name="Rectangle 106"/>
            <p:cNvSpPr>
              <a:spLocks noChangeArrowheads="1"/>
            </p:cNvSpPr>
            <p:nvPr/>
          </p:nvSpPr>
          <p:spPr bwMode="auto">
            <a:xfrm>
              <a:off x="3696" y="3010"/>
              <a:ext cx="7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27" name="Line 107"/>
            <p:cNvSpPr>
              <a:spLocks noChangeShapeType="1"/>
            </p:cNvSpPr>
            <p:nvPr/>
          </p:nvSpPr>
          <p:spPr bwMode="auto">
            <a:xfrm>
              <a:off x="3696" y="3073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28" name="Rectangle 108"/>
            <p:cNvSpPr>
              <a:spLocks noChangeArrowheads="1"/>
            </p:cNvSpPr>
            <p:nvPr/>
          </p:nvSpPr>
          <p:spPr bwMode="auto">
            <a:xfrm>
              <a:off x="3696" y="3073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29" name="Line 109"/>
            <p:cNvSpPr>
              <a:spLocks noChangeShapeType="1"/>
            </p:cNvSpPr>
            <p:nvPr/>
          </p:nvSpPr>
          <p:spPr bwMode="auto">
            <a:xfrm>
              <a:off x="3696" y="3135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30" name="Rectangle 110"/>
            <p:cNvSpPr>
              <a:spLocks noChangeArrowheads="1"/>
            </p:cNvSpPr>
            <p:nvPr/>
          </p:nvSpPr>
          <p:spPr bwMode="auto">
            <a:xfrm>
              <a:off x="3696" y="3135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31" name="Line 111"/>
            <p:cNvSpPr>
              <a:spLocks noChangeShapeType="1"/>
            </p:cNvSpPr>
            <p:nvPr/>
          </p:nvSpPr>
          <p:spPr bwMode="auto">
            <a:xfrm>
              <a:off x="3696" y="3197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32" name="Rectangle 112"/>
            <p:cNvSpPr>
              <a:spLocks noChangeArrowheads="1"/>
            </p:cNvSpPr>
            <p:nvPr/>
          </p:nvSpPr>
          <p:spPr bwMode="auto">
            <a:xfrm>
              <a:off x="3696" y="3197"/>
              <a:ext cx="7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33" name="Line 113"/>
            <p:cNvSpPr>
              <a:spLocks noChangeShapeType="1"/>
            </p:cNvSpPr>
            <p:nvPr/>
          </p:nvSpPr>
          <p:spPr bwMode="auto">
            <a:xfrm>
              <a:off x="3696" y="3259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34" name="Rectangle 114"/>
            <p:cNvSpPr>
              <a:spLocks noChangeArrowheads="1"/>
            </p:cNvSpPr>
            <p:nvPr/>
          </p:nvSpPr>
          <p:spPr bwMode="auto">
            <a:xfrm>
              <a:off x="3696" y="3259"/>
              <a:ext cx="7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35" name="Line 115"/>
            <p:cNvSpPr>
              <a:spLocks noChangeShapeType="1"/>
            </p:cNvSpPr>
            <p:nvPr/>
          </p:nvSpPr>
          <p:spPr bwMode="auto">
            <a:xfrm>
              <a:off x="3696" y="3321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36" name="Rectangle 116"/>
            <p:cNvSpPr>
              <a:spLocks noChangeArrowheads="1"/>
            </p:cNvSpPr>
            <p:nvPr/>
          </p:nvSpPr>
          <p:spPr bwMode="auto">
            <a:xfrm>
              <a:off x="3696" y="3321"/>
              <a:ext cx="7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37" name="Line 117"/>
            <p:cNvSpPr>
              <a:spLocks noChangeShapeType="1"/>
            </p:cNvSpPr>
            <p:nvPr/>
          </p:nvSpPr>
          <p:spPr bwMode="auto">
            <a:xfrm>
              <a:off x="3696" y="3383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38" name="Rectangle 118"/>
            <p:cNvSpPr>
              <a:spLocks noChangeArrowheads="1"/>
            </p:cNvSpPr>
            <p:nvPr/>
          </p:nvSpPr>
          <p:spPr bwMode="auto">
            <a:xfrm>
              <a:off x="3696" y="3383"/>
              <a:ext cx="7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39" name="Line 119"/>
            <p:cNvSpPr>
              <a:spLocks noChangeShapeType="1"/>
            </p:cNvSpPr>
            <p:nvPr/>
          </p:nvSpPr>
          <p:spPr bwMode="auto">
            <a:xfrm>
              <a:off x="3696" y="3445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40" name="Rectangle 120"/>
            <p:cNvSpPr>
              <a:spLocks noChangeArrowheads="1"/>
            </p:cNvSpPr>
            <p:nvPr/>
          </p:nvSpPr>
          <p:spPr bwMode="auto">
            <a:xfrm>
              <a:off x="3696" y="3445"/>
              <a:ext cx="7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41" name="Line 121"/>
            <p:cNvSpPr>
              <a:spLocks noChangeShapeType="1"/>
            </p:cNvSpPr>
            <p:nvPr/>
          </p:nvSpPr>
          <p:spPr bwMode="auto">
            <a:xfrm>
              <a:off x="3696" y="3507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42" name="Rectangle 122"/>
            <p:cNvSpPr>
              <a:spLocks noChangeArrowheads="1"/>
            </p:cNvSpPr>
            <p:nvPr/>
          </p:nvSpPr>
          <p:spPr bwMode="auto">
            <a:xfrm>
              <a:off x="3696" y="3507"/>
              <a:ext cx="7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43" name="Line 123"/>
            <p:cNvSpPr>
              <a:spLocks noChangeShapeType="1"/>
            </p:cNvSpPr>
            <p:nvPr/>
          </p:nvSpPr>
          <p:spPr bwMode="auto">
            <a:xfrm>
              <a:off x="3696" y="3570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44" name="Rectangle 124"/>
            <p:cNvSpPr>
              <a:spLocks noChangeArrowheads="1"/>
            </p:cNvSpPr>
            <p:nvPr/>
          </p:nvSpPr>
          <p:spPr bwMode="auto">
            <a:xfrm>
              <a:off x="3696" y="3570"/>
              <a:ext cx="7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45" name="Line 125"/>
            <p:cNvSpPr>
              <a:spLocks noChangeShapeType="1"/>
            </p:cNvSpPr>
            <p:nvPr/>
          </p:nvSpPr>
          <p:spPr bwMode="auto">
            <a:xfrm>
              <a:off x="3696" y="3632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46" name="Rectangle 126"/>
            <p:cNvSpPr>
              <a:spLocks noChangeArrowheads="1"/>
            </p:cNvSpPr>
            <p:nvPr/>
          </p:nvSpPr>
          <p:spPr bwMode="auto">
            <a:xfrm>
              <a:off x="3696" y="3632"/>
              <a:ext cx="7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47" name="Line 127"/>
            <p:cNvSpPr>
              <a:spLocks noChangeShapeType="1"/>
            </p:cNvSpPr>
            <p:nvPr/>
          </p:nvSpPr>
          <p:spPr bwMode="auto">
            <a:xfrm>
              <a:off x="3696" y="3694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48" name="Rectangle 128"/>
            <p:cNvSpPr>
              <a:spLocks noChangeArrowheads="1"/>
            </p:cNvSpPr>
            <p:nvPr/>
          </p:nvSpPr>
          <p:spPr bwMode="auto">
            <a:xfrm>
              <a:off x="3696" y="3694"/>
              <a:ext cx="7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49" name="Line 129"/>
            <p:cNvSpPr>
              <a:spLocks noChangeShapeType="1"/>
            </p:cNvSpPr>
            <p:nvPr/>
          </p:nvSpPr>
          <p:spPr bwMode="auto">
            <a:xfrm>
              <a:off x="3696" y="3756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50" name="Rectangle 130"/>
            <p:cNvSpPr>
              <a:spLocks noChangeArrowheads="1"/>
            </p:cNvSpPr>
            <p:nvPr/>
          </p:nvSpPr>
          <p:spPr bwMode="auto">
            <a:xfrm>
              <a:off x="3696" y="3756"/>
              <a:ext cx="7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51" name="Line 131"/>
            <p:cNvSpPr>
              <a:spLocks noChangeShapeType="1"/>
            </p:cNvSpPr>
            <p:nvPr/>
          </p:nvSpPr>
          <p:spPr bwMode="auto">
            <a:xfrm>
              <a:off x="3696" y="3818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52" name="Rectangle 132"/>
            <p:cNvSpPr>
              <a:spLocks noChangeArrowheads="1"/>
            </p:cNvSpPr>
            <p:nvPr/>
          </p:nvSpPr>
          <p:spPr bwMode="auto">
            <a:xfrm>
              <a:off x="3696" y="3818"/>
              <a:ext cx="7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53" name="Line 133"/>
            <p:cNvSpPr>
              <a:spLocks noChangeShapeType="1"/>
            </p:cNvSpPr>
            <p:nvPr/>
          </p:nvSpPr>
          <p:spPr bwMode="auto">
            <a:xfrm>
              <a:off x="3696" y="4012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54" name="Rectangle 134"/>
            <p:cNvSpPr>
              <a:spLocks noChangeArrowheads="1"/>
            </p:cNvSpPr>
            <p:nvPr/>
          </p:nvSpPr>
          <p:spPr bwMode="auto">
            <a:xfrm>
              <a:off x="3696" y="4012"/>
              <a:ext cx="7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6355" name="Group 137"/>
          <p:cNvGrpSpPr>
            <a:grpSpLocks noChangeAspect="1"/>
          </p:cNvGrpSpPr>
          <p:nvPr/>
        </p:nvGrpSpPr>
        <p:grpSpPr bwMode="auto">
          <a:xfrm>
            <a:off x="6019801" y="1412875"/>
            <a:ext cx="2805113" cy="4978400"/>
            <a:chOff x="3792" y="890"/>
            <a:chExt cx="1767" cy="3136"/>
          </a:xfrm>
        </p:grpSpPr>
        <p:sp>
          <p:nvSpPr>
            <p:cNvPr id="6356" name="AutoShape 136"/>
            <p:cNvSpPr>
              <a:spLocks noChangeAspect="1" noChangeArrowheads="1" noTextEdit="1"/>
            </p:cNvSpPr>
            <p:nvPr/>
          </p:nvSpPr>
          <p:spPr bwMode="auto">
            <a:xfrm>
              <a:off x="3792" y="890"/>
              <a:ext cx="1680" cy="3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57" name="Rectangle 138"/>
            <p:cNvSpPr>
              <a:spLocks noChangeArrowheads="1"/>
            </p:cNvSpPr>
            <p:nvPr/>
          </p:nvSpPr>
          <p:spPr bwMode="auto">
            <a:xfrm>
              <a:off x="3792" y="890"/>
              <a:ext cx="1680" cy="247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58" name="Rectangle 139"/>
            <p:cNvSpPr>
              <a:spLocks noChangeArrowheads="1"/>
            </p:cNvSpPr>
            <p:nvPr/>
          </p:nvSpPr>
          <p:spPr bwMode="auto">
            <a:xfrm>
              <a:off x="3792" y="1131"/>
              <a:ext cx="1680" cy="1462"/>
            </a:xfrm>
            <a:prstGeom prst="rect">
              <a:avLst/>
            </a:prstGeom>
            <a:solidFill>
              <a:srgbClr val="D7E4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59" name="Rectangle 140"/>
            <p:cNvSpPr>
              <a:spLocks noChangeArrowheads="1"/>
            </p:cNvSpPr>
            <p:nvPr/>
          </p:nvSpPr>
          <p:spPr bwMode="auto">
            <a:xfrm>
              <a:off x="3792" y="2587"/>
              <a:ext cx="1680" cy="441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60" name="Rectangle 141"/>
            <p:cNvSpPr>
              <a:spLocks noChangeArrowheads="1"/>
            </p:cNvSpPr>
            <p:nvPr/>
          </p:nvSpPr>
          <p:spPr bwMode="auto">
            <a:xfrm>
              <a:off x="3792" y="3022"/>
              <a:ext cx="1680" cy="258"/>
            </a:xfrm>
            <a:prstGeom prst="rect">
              <a:avLst/>
            </a:prstGeom>
            <a:solidFill>
              <a:srgbClr val="7592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61" name="Rectangle 142"/>
            <p:cNvSpPr>
              <a:spLocks noChangeArrowheads="1"/>
            </p:cNvSpPr>
            <p:nvPr/>
          </p:nvSpPr>
          <p:spPr bwMode="auto">
            <a:xfrm>
              <a:off x="3792" y="3274"/>
              <a:ext cx="775" cy="429"/>
            </a:xfrm>
            <a:prstGeom prst="rect">
              <a:avLst/>
            </a:prstGeom>
            <a:solidFill>
              <a:srgbClr val="8DB4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62" name="Rectangle 143"/>
            <p:cNvSpPr>
              <a:spLocks noChangeArrowheads="1"/>
            </p:cNvSpPr>
            <p:nvPr/>
          </p:nvSpPr>
          <p:spPr bwMode="auto">
            <a:xfrm>
              <a:off x="4558" y="3274"/>
              <a:ext cx="914" cy="429"/>
            </a:xfrm>
            <a:prstGeom prst="rect">
              <a:avLst/>
            </a:prstGeom>
            <a:solidFill>
              <a:srgbClr val="948B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63" name="Rectangle 144"/>
            <p:cNvSpPr>
              <a:spLocks noChangeArrowheads="1"/>
            </p:cNvSpPr>
            <p:nvPr/>
          </p:nvSpPr>
          <p:spPr bwMode="auto">
            <a:xfrm>
              <a:off x="3792" y="3697"/>
              <a:ext cx="775" cy="323"/>
            </a:xfrm>
            <a:prstGeom prst="rect">
              <a:avLst/>
            </a:prstGeom>
            <a:solidFill>
              <a:srgbClr val="8DB4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64" name="Rectangle 145"/>
            <p:cNvSpPr>
              <a:spLocks noChangeArrowheads="1"/>
            </p:cNvSpPr>
            <p:nvPr/>
          </p:nvSpPr>
          <p:spPr bwMode="auto">
            <a:xfrm>
              <a:off x="4558" y="3697"/>
              <a:ext cx="914" cy="323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65" name="Rectangle 146"/>
            <p:cNvSpPr>
              <a:spLocks noChangeArrowheads="1"/>
            </p:cNvSpPr>
            <p:nvPr/>
          </p:nvSpPr>
          <p:spPr bwMode="auto">
            <a:xfrm>
              <a:off x="3862" y="3521"/>
              <a:ext cx="74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RETENTION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66" name="Rectangle 147"/>
            <p:cNvSpPr>
              <a:spLocks noChangeArrowheads="1"/>
            </p:cNvSpPr>
            <p:nvPr/>
          </p:nvSpPr>
          <p:spPr bwMode="auto">
            <a:xfrm>
              <a:off x="3975" y="3644"/>
              <a:ext cx="28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$45,000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67" name="Rectangle 148"/>
            <p:cNvSpPr>
              <a:spLocks noChangeArrowheads="1"/>
            </p:cNvSpPr>
            <p:nvPr/>
          </p:nvSpPr>
          <p:spPr bwMode="auto">
            <a:xfrm>
              <a:off x="3966" y="3028"/>
              <a:ext cx="144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MOTOR QUOTA SHARE -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68" name="Rectangle 149"/>
            <p:cNvSpPr>
              <a:spLocks noChangeArrowheads="1"/>
            </p:cNvSpPr>
            <p:nvPr/>
          </p:nvSpPr>
          <p:spPr bwMode="auto">
            <a:xfrm>
              <a:off x="4462" y="3151"/>
              <a:ext cx="28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$15,000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69" name="Rectangle 150"/>
            <p:cNvSpPr>
              <a:spLocks noChangeArrowheads="1"/>
            </p:cNvSpPr>
            <p:nvPr/>
          </p:nvSpPr>
          <p:spPr bwMode="auto">
            <a:xfrm>
              <a:off x="3870" y="2747"/>
              <a:ext cx="15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MOTOR FAC BEYOND $60,000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74" name="Rectangle 155"/>
            <p:cNvSpPr>
              <a:spLocks noChangeArrowheads="1"/>
            </p:cNvSpPr>
            <p:nvPr/>
          </p:nvSpPr>
          <p:spPr bwMode="auto">
            <a:xfrm>
              <a:off x="4053" y="949"/>
              <a:ext cx="90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 smtClean="0">
                  <a:solidFill>
                    <a:srgbClr val="FF0000"/>
                  </a:solidFill>
                  <a:latin typeface="Arial Narrow" pitchFamily="34" charset="0"/>
                  <a:cs typeface="Arial" pitchFamily="34" charset="0"/>
                </a:rPr>
                <a:t>Motor Treaties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75" name="Rectangle 156"/>
            <p:cNvSpPr>
              <a:spLocks noChangeArrowheads="1"/>
            </p:cNvSpPr>
            <p:nvPr/>
          </p:nvSpPr>
          <p:spPr bwMode="auto">
            <a:xfrm>
              <a:off x="4697" y="3362"/>
              <a:ext cx="731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XL COVER -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76" name="Rectangle 157"/>
            <p:cNvSpPr>
              <a:spLocks noChangeArrowheads="1"/>
            </p:cNvSpPr>
            <p:nvPr/>
          </p:nvSpPr>
          <p:spPr bwMode="auto">
            <a:xfrm>
              <a:off x="4819" y="3486"/>
              <a:ext cx="28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$35,000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77" name="Rectangle 158"/>
            <p:cNvSpPr>
              <a:spLocks noChangeArrowheads="1"/>
            </p:cNvSpPr>
            <p:nvPr/>
          </p:nvSpPr>
          <p:spPr bwMode="auto">
            <a:xfrm>
              <a:off x="4584" y="3732"/>
              <a:ext cx="97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XL DEDUCTIBLE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78" name="Rectangle 159"/>
            <p:cNvSpPr>
              <a:spLocks noChangeArrowheads="1"/>
            </p:cNvSpPr>
            <p:nvPr/>
          </p:nvSpPr>
          <p:spPr bwMode="auto">
            <a:xfrm>
              <a:off x="4810" y="3856"/>
              <a:ext cx="33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- $10,000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79" name="Rectangle 160"/>
            <p:cNvSpPr>
              <a:spLocks noChangeArrowheads="1"/>
            </p:cNvSpPr>
            <p:nvPr/>
          </p:nvSpPr>
          <p:spPr bwMode="auto">
            <a:xfrm>
              <a:off x="3792" y="890"/>
              <a:ext cx="9" cy="1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80" name="Line 161"/>
            <p:cNvSpPr>
              <a:spLocks noChangeShapeType="1"/>
            </p:cNvSpPr>
            <p:nvPr/>
          </p:nvSpPr>
          <p:spPr bwMode="auto">
            <a:xfrm>
              <a:off x="3801" y="890"/>
              <a:ext cx="16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81" name="Rectangle 162"/>
            <p:cNvSpPr>
              <a:spLocks noChangeArrowheads="1"/>
            </p:cNvSpPr>
            <p:nvPr/>
          </p:nvSpPr>
          <p:spPr bwMode="auto">
            <a:xfrm>
              <a:off x="3801" y="890"/>
              <a:ext cx="167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82" name="Rectangle 163"/>
            <p:cNvSpPr>
              <a:spLocks noChangeArrowheads="1"/>
            </p:cNvSpPr>
            <p:nvPr/>
          </p:nvSpPr>
          <p:spPr bwMode="auto">
            <a:xfrm>
              <a:off x="5463" y="890"/>
              <a:ext cx="9" cy="1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83" name="Line 164"/>
            <p:cNvSpPr>
              <a:spLocks noChangeShapeType="1"/>
            </p:cNvSpPr>
            <p:nvPr/>
          </p:nvSpPr>
          <p:spPr bwMode="auto">
            <a:xfrm>
              <a:off x="3801" y="1131"/>
              <a:ext cx="16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84" name="Rectangle 165"/>
            <p:cNvSpPr>
              <a:spLocks noChangeArrowheads="1"/>
            </p:cNvSpPr>
            <p:nvPr/>
          </p:nvSpPr>
          <p:spPr bwMode="auto">
            <a:xfrm>
              <a:off x="3801" y="1131"/>
              <a:ext cx="167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85" name="Line 166"/>
            <p:cNvSpPr>
              <a:spLocks noChangeShapeType="1"/>
            </p:cNvSpPr>
            <p:nvPr/>
          </p:nvSpPr>
          <p:spPr bwMode="auto">
            <a:xfrm>
              <a:off x="3801" y="2587"/>
              <a:ext cx="16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86" name="Rectangle 167"/>
            <p:cNvSpPr>
              <a:spLocks noChangeArrowheads="1"/>
            </p:cNvSpPr>
            <p:nvPr/>
          </p:nvSpPr>
          <p:spPr bwMode="auto">
            <a:xfrm>
              <a:off x="3801" y="2587"/>
              <a:ext cx="167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87" name="Line 168"/>
            <p:cNvSpPr>
              <a:spLocks noChangeShapeType="1"/>
            </p:cNvSpPr>
            <p:nvPr/>
          </p:nvSpPr>
          <p:spPr bwMode="auto">
            <a:xfrm>
              <a:off x="3801" y="3022"/>
              <a:ext cx="16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88" name="Rectangle 169"/>
            <p:cNvSpPr>
              <a:spLocks noChangeArrowheads="1"/>
            </p:cNvSpPr>
            <p:nvPr/>
          </p:nvSpPr>
          <p:spPr bwMode="auto">
            <a:xfrm>
              <a:off x="3801" y="3022"/>
              <a:ext cx="167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89" name="Rectangle 170"/>
            <p:cNvSpPr>
              <a:spLocks noChangeArrowheads="1"/>
            </p:cNvSpPr>
            <p:nvPr/>
          </p:nvSpPr>
          <p:spPr bwMode="auto">
            <a:xfrm>
              <a:off x="4558" y="890"/>
              <a:ext cx="9" cy="1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90" name="Line 171"/>
            <p:cNvSpPr>
              <a:spLocks noChangeShapeType="1"/>
            </p:cNvSpPr>
            <p:nvPr/>
          </p:nvSpPr>
          <p:spPr bwMode="auto">
            <a:xfrm>
              <a:off x="3801" y="3274"/>
              <a:ext cx="16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91" name="Rectangle 172"/>
            <p:cNvSpPr>
              <a:spLocks noChangeArrowheads="1"/>
            </p:cNvSpPr>
            <p:nvPr/>
          </p:nvSpPr>
          <p:spPr bwMode="auto">
            <a:xfrm>
              <a:off x="3801" y="3274"/>
              <a:ext cx="167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92" name="Line 173"/>
            <p:cNvSpPr>
              <a:spLocks noChangeShapeType="1"/>
            </p:cNvSpPr>
            <p:nvPr/>
          </p:nvSpPr>
          <p:spPr bwMode="auto">
            <a:xfrm>
              <a:off x="3792" y="890"/>
              <a:ext cx="0" cy="31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93" name="Rectangle 174"/>
            <p:cNvSpPr>
              <a:spLocks noChangeArrowheads="1"/>
            </p:cNvSpPr>
            <p:nvPr/>
          </p:nvSpPr>
          <p:spPr bwMode="auto">
            <a:xfrm>
              <a:off x="3792" y="890"/>
              <a:ext cx="9" cy="3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94" name="Line 175"/>
            <p:cNvSpPr>
              <a:spLocks noChangeShapeType="1"/>
            </p:cNvSpPr>
            <p:nvPr/>
          </p:nvSpPr>
          <p:spPr bwMode="auto">
            <a:xfrm>
              <a:off x="3801" y="4014"/>
              <a:ext cx="16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95" name="Rectangle 176"/>
            <p:cNvSpPr>
              <a:spLocks noChangeArrowheads="1"/>
            </p:cNvSpPr>
            <p:nvPr/>
          </p:nvSpPr>
          <p:spPr bwMode="auto">
            <a:xfrm>
              <a:off x="3801" y="4014"/>
              <a:ext cx="167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96" name="Line 177"/>
            <p:cNvSpPr>
              <a:spLocks noChangeShapeType="1"/>
            </p:cNvSpPr>
            <p:nvPr/>
          </p:nvSpPr>
          <p:spPr bwMode="auto">
            <a:xfrm>
              <a:off x="5463" y="896"/>
              <a:ext cx="0" cy="31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97" name="Rectangle 178"/>
            <p:cNvSpPr>
              <a:spLocks noChangeArrowheads="1"/>
            </p:cNvSpPr>
            <p:nvPr/>
          </p:nvSpPr>
          <p:spPr bwMode="auto">
            <a:xfrm>
              <a:off x="5463" y="896"/>
              <a:ext cx="9" cy="312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98" name="Line 179"/>
            <p:cNvSpPr>
              <a:spLocks noChangeShapeType="1"/>
            </p:cNvSpPr>
            <p:nvPr/>
          </p:nvSpPr>
          <p:spPr bwMode="auto">
            <a:xfrm>
              <a:off x="3792" y="4020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99" name="Rectangle 180"/>
            <p:cNvSpPr>
              <a:spLocks noChangeArrowheads="1"/>
            </p:cNvSpPr>
            <p:nvPr/>
          </p:nvSpPr>
          <p:spPr bwMode="auto">
            <a:xfrm>
              <a:off x="3792" y="4020"/>
              <a:ext cx="9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00" name="Line 181"/>
            <p:cNvSpPr>
              <a:spLocks noChangeShapeType="1"/>
            </p:cNvSpPr>
            <p:nvPr/>
          </p:nvSpPr>
          <p:spPr bwMode="auto">
            <a:xfrm>
              <a:off x="4558" y="4020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01" name="Rectangle 182"/>
            <p:cNvSpPr>
              <a:spLocks noChangeArrowheads="1"/>
            </p:cNvSpPr>
            <p:nvPr/>
          </p:nvSpPr>
          <p:spPr bwMode="auto">
            <a:xfrm>
              <a:off x="4558" y="4020"/>
              <a:ext cx="9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02" name="Line 183"/>
            <p:cNvSpPr>
              <a:spLocks noChangeShapeType="1"/>
            </p:cNvSpPr>
            <p:nvPr/>
          </p:nvSpPr>
          <p:spPr bwMode="auto">
            <a:xfrm>
              <a:off x="5463" y="4020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03" name="Rectangle 184"/>
            <p:cNvSpPr>
              <a:spLocks noChangeArrowheads="1"/>
            </p:cNvSpPr>
            <p:nvPr/>
          </p:nvSpPr>
          <p:spPr bwMode="auto">
            <a:xfrm>
              <a:off x="5463" y="4020"/>
              <a:ext cx="9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04" name="Line 185"/>
            <p:cNvSpPr>
              <a:spLocks noChangeShapeType="1"/>
            </p:cNvSpPr>
            <p:nvPr/>
          </p:nvSpPr>
          <p:spPr bwMode="auto">
            <a:xfrm>
              <a:off x="5472" y="890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05" name="Rectangle 186"/>
            <p:cNvSpPr>
              <a:spLocks noChangeArrowheads="1"/>
            </p:cNvSpPr>
            <p:nvPr/>
          </p:nvSpPr>
          <p:spPr bwMode="auto">
            <a:xfrm>
              <a:off x="5472" y="890"/>
              <a:ext cx="9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06" name="Line 187"/>
            <p:cNvSpPr>
              <a:spLocks noChangeShapeType="1"/>
            </p:cNvSpPr>
            <p:nvPr/>
          </p:nvSpPr>
          <p:spPr bwMode="auto">
            <a:xfrm>
              <a:off x="5472" y="1007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07" name="Rectangle 188"/>
            <p:cNvSpPr>
              <a:spLocks noChangeArrowheads="1"/>
            </p:cNvSpPr>
            <p:nvPr/>
          </p:nvSpPr>
          <p:spPr bwMode="auto">
            <a:xfrm>
              <a:off x="5472" y="1007"/>
              <a:ext cx="9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08" name="Line 189"/>
            <p:cNvSpPr>
              <a:spLocks noChangeShapeType="1"/>
            </p:cNvSpPr>
            <p:nvPr/>
          </p:nvSpPr>
          <p:spPr bwMode="auto">
            <a:xfrm>
              <a:off x="5472" y="1131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09" name="Rectangle 190"/>
            <p:cNvSpPr>
              <a:spLocks noChangeArrowheads="1"/>
            </p:cNvSpPr>
            <p:nvPr/>
          </p:nvSpPr>
          <p:spPr bwMode="auto">
            <a:xfrm>
              <a:off x="5472" y="1131"/>
              <a:ext cx="9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10" name="Line 191"/>
            <p:cNvSpPr>
              <a:spLocks noChangeShapeType="1"/>
            </p:cNvSpPr>
            <p:nvPr/>
          </p:nvSpPr>
          <p:spPr bwMode="auto">
            <a:xfrm>
              <a:off x="5472" y="2587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11" name="Rectangle 192"/>
            <p:cNvSpPr>
              <a:spLocks noChangeArrowheads="1"/>
            </p:cNvSpPr>
            <p:nvPr/>
          </p:nvSpPr>
          <p:spPr bwMode="auto">
            <a:xfrm>
              <a:off x="5472" y="2587"/>
              <a:ext cx="9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12" name="Line 193"/>
            <p:cNvSpPr>
              <a:spLocks noChangeShapeType="1"/>
            </p:cNvSpPr>
            <p:nvPr/>
          </p:nvSpPr>
          <p:spPr bwMode="auto">
            <a:xfrm>
              <a:off x="5472" y="3022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13" name="Rectangle 194"/>
            <p:cNvSpPr>
              <a:spLocks noChangeArrowheads="1"/>
            </p:cNvSpPr>
            <p:nvPr/>
          </p:nvSpPr>
          <p:spPr bwMode="auto">
            <a:xfrm>
              <a:off x="5472" y="3022"/>
              <a:ext cx="9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14" name="Line 195"/>
            <p:cNvSpPr>
              <a:spLocks noChangeShapeType="1"/>
            </p:cNvSpPr>
            <p:nvPr/>
          </p:nvSpPr>
          <p:spPr bwMode="auto">
            <a:xfrm>
              <a:off x="5472" y="3274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15" name="Rectangle 196"/>
            <p:cNvSpPr>
              <a:spLocks noChangeArrowheads="1"/>
            </p:cNvSpPr>
            <p:nvPr/>
          </p:nvSpPr>
          <p:spPr bwMode="auto">
            <a:xfrm>
              <a:off x="5472" y="3274"/>
              <a:ext cx="9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16" name="Line 197"/>
            <p:cNvSpPr>
              <a:spLocks noChangeShapeType="1"/>
            </p:cNvSpPr>
            <p:nvPr/>
          </p:nvSpPr>
          <p:spPr bwMode="auto">
            <a:xfrm>
              <a:off x="5472" y="3697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17" name="Rectangle 198"/>
            <p:cNvSpPr>
              <a:spLocks noChangeArrowheads="1"/>
            </p:cNvSpPr>
            <p:nvPr/>
          </p:nvSpPr>
          <p:spPr bwMode="auto">
            <a:xfrm>
              <a:off x="5472" y="3697"/>
              <a:ext cx="9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18" name="Line 199"/>
            <p:cNvSpPr>
              <a:spLocks noChangeShapeType="1"/>
            </p:cNvSpPr>
            <p:nvPr/>
          </p:nvSpPr>
          <p:spPr bwMode="auto">
            <a:xfrm>
              <a:off x="5472" y="4014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19" name="Rectangle 200"/>
            <p:cNvSpPr>
              <a:spLocks noChangeArrowheads="1"/>
            </p:cNvSpPr>
            <p:nvPr/>
          </p:nvSpPr>
          <p:spPr bwMode="auto">
            <a:xfrm>
              <a:off x="5472" y="4014"/>
              <a:ext cx="9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40" name="Rectangle 13"/>
          <p:cNvSpPr>
            <a:spLocks noChangeArrowheads="1"/>
          </p:cNvSpPr>
          <p:nvPr/>
        </p:nvSpPr>
        <p:spPr bwMode="auto">
          <a:xfrm>
            <a:off x="3739056" y="2526610"/>
            <a:ext cx="18294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FAC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BEYOND $300,000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76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308859"/>
            <a:ext cx="7162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900" b="1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95000"/>
                  </a:schemeClr>
                </a:solidFill>
              </a:rPr>
              <a:t>PART </a:t>
            </a:r>
            <a:r>
              <a:rPr lang="en-US" sz="2400" b="1" dirty="0" smtClean="0">
                <a:solidFill>
                  <a:schemeClr val="tx1">
                    <a:lumMod val="95000"/>
                  </a:schemeClr>
                </a:solidFill>
              </a:rPr>
              <a:t>IV</a:t>
            </a:r>
            <a:endParaRPr lang="en-US" sz="2400" b="1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ctr"/>
            <a:endParaRPr lang="en-US" sz="2400" b="1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95000"/>
                  </a:schemeClr>
                </a:solidFill>
              </a:rPr>
              <a:t>WHAT ROLE HAS REINSURANCE PLAYED IN CURRENT ZIMBABWE?</a:t>
            </a:r>
            <a:endParaRPr lang="en-US" sz="2400" b="1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45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W" sz="2800" b="1" dirty="0" smtClean="0">
                <a:solidFill>
                  <a:srgbClr val="646B86"/>
                </a:solidFill>
              </a:rPr>
              <a:t>PRESENTATION OUTLINE </a:t>
            </a:r>
            <a:endParaRPr lang="en-ZW" sz="2800" b="1" dirty="0">
              <a:solidFill>
                <a:srgbClr val="646B86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20149499"/>
              </p:ext>
            </p:extLst>
          </p:nvPr>
        </p:nvGraphicFramePr>
        <p:xfrm>
          <a:off x="301625" y="1527174"/>
          <a:ext cx="8504238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646B86"/>
                </a:solidFill>
              </a:rPr>
              <a:t>WHY A DIRECT WRITER NEEDS </a:t>
            </a:r>
            <a:r>
              <a:rPr lang="en-US" sz="2800" b="1" dirty="0">
                <a:solidFill>
                  <a:srgbClr val="646B86"/>
                </a:solidFill>
              </a:rPr>
              <a:t>REINSURANCE </a:t>
            </a:r>
            <a:endParaRPr lang="en-ZW" sz="2800" b="1" dirty="0">
              <a:solidFill>
                <a:srgbClr val="646B8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71274191"/>
              </p:ext>
            </p:extLst>
          </p:nvPr>
        </p:nvGraphicFramePr>
        <p:xfrm>
          <a:off x="152400" y="1676400"/>
          <a:ext cx="8839200" cy="457199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839200"/>
              </a:tblGrid>
              <a:tr h="4571999">
                <a:tc>
                  <a:txBody>
                    <a:bodyPr/>
                    <a:lstStyle/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ZW" sz="2400" dirty="0" smtClean="0"/>
                        <a:t>Reinsurance gives the Direct Writer capacity to underwrite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risks which are too large, too complex or too risky for the Direct Writer to entirely retain to its own account</a:t>
                      </a:r>
                    </a:p>
                    <a:p>
                      <a:pPr marL="45720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2400" baseline="0" dirty="0" smtClean="0">
                        <a:solidFill>
                          <a:schemeClr val="tx1"/>
                        </a:solidFill>
                        <a:latin typeface="Agency FB" pitchFamily="34" charset="0"/>
                      </a:endParaRP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2400" dirty="0" smtClean="0"/>
                        <a:t>Reinsurance offers the Direct Writer protection on risks which it will have retained to its own account from the possibility of single “large” losses and an accumulation of losses on a number of risks, resulting from the same loss event</a:t>
                      </a:r>
                      <a:endParaRPr lang="en-ZW" sz="2400" baseline="0" dirty="0" smtClean="0">
                        <a:latin typeface="Agency FB" pitchFamily="34" charset="0"/>
                      </a:endParaRPr>
                    </a:p>
                    <a:p>
                      <a:pPr lvl="0" algn="just">
                        <a:buFont typeface="Wingdings" pitchFamily="2" charset="2"/>
                        <a:buNone/>
                      </a:pPr>
                      <a:endParaRPr lang="en-ZW" sz="2400" baseline="0" dirty="0" smtClean="0">
                        <a:latin typeface="Agency FB" pitchFamily="34" charset="0"/>
                      </a:endParaRPr>
                    </a:p>
                  </a:txBody>
                  <a:tcPr>
                    <a:solidFill>
                      <a:srgbClr val="646B8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400483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646B86"/>
                </a:solidFill>
              </a:rPr>
              <a:t>ZIMBABWE, A PROTECTED INSURANCE MARKET </a:t>
            </a:r>
            <a:endParaRPr lang="en-ZW" sz="2400" b="1" dirty="0">
              <a:solidFill>
                <a:srgbClr val="646B8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93211744"/>
              </p:ext>
            </p:extLst>
          </p:nvPr>
        </p:nvGraphicFramePr>
        <p:xfrm>
          <a:off x="152400" y="1600200"/>
          <a:ext cx="8839200" cy="52578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839200"/>
              </a:tblGrid>
              <a:tr h="5257801">
                <a:tc>
                  <a:txBody>
                    <a:bodyPr/>
                    <a:lstStyle/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ZW" sz="2100" dirty="0" smtClean="0"/>
                        <a:t>Reinsurance treaties are only placed with locally licenced</a:t>
                      </a:r>
                      <a:r>
                        <a:rPr lang="en-ZW" sz="2100" baseline="0" dirty="0" smtClean="0"/>
                        <a:t> players</a:t>
                      </a: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en-ZW" sz="1200" baseline="0" dirty="0" smtClean="0"/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ZW" sz="2100" dirty="0" smtClean="0"/>
                        <a:t>In 2000, the</a:t>
                      </a:r>
                      <a:r>
                        <a:rPr lang="en-ZW" sz="2100" baseline="0" dirty="0" smtClean="0"/>
                        <a:t> country had </a:t>
                      </a:r>
                      <a:r>
                        <a:rPr lang="en-ZW" sz="2100" dirty="0" smtClean="0"/>
                        <a:t>3 indigenous companies &amp; 1 foreign branch. Currently, there are </a:t>
                      </a:r>
                      <a:r>
                        <a:rPr lang="en-ZW" sz="2100" baseline="0" dirty="0" smtClean="0"/>
                        <a:t>7 local </a:t>
                      </a:r>
                      <a:r>
                        <a:rPr lang="en-ZW" sz="2100" dirty="0" smtClean="0"/>
                        <a:t>players &amp; 1 Regional branch.</a:t>
                      </a:r>
                    </a:p>
                    <a:p>
                      <a:pPr marL="45720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ZW" sz="1200" dirty="0" smtClean="0"/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ZW" sz="2100" dirty="0" smtClean="0"/>
                        <a:t>Though localised, competition has become more intense</a:t>
                      </a:r>
                      <a:r>
                        <a:rPr lang="en-ZW" sz="2100" baseline="0" dirty="0" smtClean="0"/>
                        <a:t> and price driven.</a:t>
                      </a: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en-ZW" sz="1200" baseline="0" dirty="0" smtClean="0"/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ZW" sz="2100" dirty="0" smtClean="0"/>
                        <a:t>There</a:t>
                      </a:r>
                      <a:r>
                        <a:rPr lang="en-ZW" sz="2100" baseline="0" dirty="0" smtClean="0"/>
                        <a:t> are cases of lack of depth &amp; compromises, in the absence of active international players</a:t>
                      </a: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en-ZW" sz="1200" baseline="0" dirty="0" smtClean="0"/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ZW" sz="2100" dirty="0" smtClean="0"/>
                        <a:t>There are cases of</a:t>
                      </a:r>
                      <a:r>
                        <a:rPr lang="en-ZW" sz="2100" baseline="0" dirty="0" smtClean="0"/>
                        <a:t> company shareholders and </a:t>
                      </a:r>
                      <a:r>
                        <a:rPr lang="en-ZW" sz="2100" dirty="0" smtClean="0"/>
                        <a:t>directors, being non-insurance people, may not be aware of the nature and cycles of reinsurance business.</a:t>
                      </a:r>
                      <a:endParaRPr lang="en-ZW" sz="2100" baseline="0" dirty="0" smtClean="0">
                        <a:latin typeface="Agency FB" pitchFamily="34" charset="0"/>
                      </a:endParaRPr>
                    </a:p>
                  </a:txBody>
                  <a:tcPr>
                    <a:solidFill>
                      <a:srgbClr val="646B8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17882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 smtClean="0">
                <a:solidFill>
                  <a:srgbClr val="646B86"/>
                </a:solidFill>
              </a:rPr>
              <a:t>WHAT ROLE HAS </a:t>
            </a:r>
            <a:r>
              <a:rPr lang="en-US" sz="2400" b="1" dirty="0" smtClean="0">
                <a:solidFill>
                  <a:srgbClr val="646B86"/>
                </a:solidFill>
              </a:rPr>
              <a:t>REINSURANCE </a:t>
            </a:r>
            <a:r>
              <a:rPr lang="en-US" sz="2400" b="1" dirty="0" smtClean="0">
                <a:solidFill>
                  <a:srgbClr val="646B86"/>
                </a:solidFill>
              </a:rPr>
              <a:t>BEEN ASSIGNED? </a:t>
            </a:r>
            <a:endParaRPr lang="en-ZW" sz="2400" b="1" dirty="0">
              <a:solidFill>
                <a:srgbClr val="646B8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28663986"/>
              </p:ext>
            </p:extLst>
          </p:nvPr>
        </p:nvGraphicFramePr>
        <p:xfrm>
          <a:off x="152400" y="1524001"/>
          <a:ext cx="8839200" cy="5303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839200"/>
              </a:tblGrid>
              <a:tr h="5303520">
                <a:tc>
                  <a:txBody>
                    <a:bodyPr/>
                    <a:lstStyle/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en-ZW" sz="1200" dirty="0" smtClean="0"/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ZW" sz="2400" dirty="0" smtClean="0"/>
                        <a:t>There has been considerable</a:t>
                      </a:r>
                      <a:r>
                        <a:rPr lang="en-ZW" sz="2400" baseline="0" dirty="0" smtClean="0"/>
                        <a:t> risk transfer, for capital substitution</a:t>
                      </a: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en-ZW" sz="1400" baseline="0" dirty="0" smtClean="0"/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ZW" sz="2400" dirty="0" smtClean="0"/>
                        <a:t>Skewed</a:t>
                      </a:r>
                      <a:r>
                        <a:rPr lang="en-ZW" sz="2400" baseline="0" dirty="0" smtClean="0"/>
                        <a:t> &amp; Favourable </a:t>
                      </a:r>
                      <a:r>
                        <a:rPr lang="en-ZW" sz="2400" dirty="0" smtClean="0"/>
                        <a:t>Reinsurance commissions have persuaded</a:t>
                      </a:r>
                      <a:r>
                        <a:rPr lang="en-ZW" sz="2400" baseline="0" dirty="0" smtClean="0"/>
                        <a:t> Direct Writers to maintain proportional programmes on portfolios which could be retained.</a:t>
                      </a:r>
                      <a:endParaRPr lang="en-ZW" sz="2400" dirty="0" smtClean="0"/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en-ZW" sz="1400" dirty="0" smtClean="0"/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ZW" sz="2400" dirty="0" smtClean="0"/>
                        <a:t>Reinsurance has been used a tool to accommodate / enable sub-standard pricing</a:t>
                      </a: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en-ZW" sz="1400" dirty="0" smtClean="0"/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ZW" sz="2400" dirty="0" smtClean="0"/>
                        <a:t> XL programmes have operated on considerably low deductibles</a:t>
                      </a: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en-ZW" sz="1400" dirty="0" smtClean="0"/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ZW" sz="2400" dirty="0" smtClean="0"/>
                        <a:t>Re</a:t>
                      </a:r>
                      <a:r>
                        <a:rPr lang="en-ZW" sz="2400" baseline="0" dirty="0" smtClean="0"/>
                        <a:t>insurance costs have become thinner &amp; </a:t>
                      </a:r>
                      <a:r>
                        <a:rPr lang="en-ZW" sz="2400" baseline="0" dirty="0" smtClean="0"/>
                        <a:t>thinner</a:t>
                      </a:r>
                      <a:endParaRPr lang="en-ZW" sz="2400" baseline="0" dirty="0" smtClean="0">
                        <a:latin typeface="Agency FB" pitchFamily="34" charset="0"/>
                      </a:endParaRPr>
                    </a:p>
                  </a:txBody>
                  <a:tcPr>
                    <a:solidFill>
                      <a:srgbClr val="646B8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32977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solidFill>
            <a:srgbClr val="646B86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r>
              <a:rPr lang="en-ZW" sz="2800" dirty="0" smtClean="0"/>
              <a:t> </a:t>
            </a:r>
            <a:r>
              <a:rPr lang="en-ZW" sz="1600" dirty="0" smtClean="0"/>
              <a:t>REINSURANCE - ZIMBABWE</a:t>
            </a:r>
            <a:endParaRPr lang="en-ZW" sz="16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3"/>
          </p:nvPr>
        </p:nvSpPr>
        <p:spPr>
          <a:solidFill>
            <a:srgbClr val="646B86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en-ZW" sz="1600" dirty="0"/>
              <a:t>REINSURANCE </a:t>
            </a:r>
            <a:r>
              <a:rPr lang="en-ZW" sz="1600" dirty="0" smtClean="0"/>
              <a:t>– GLOBAL TRENDS</a:t>
            </a:r>
            <a:endParaRPr lang="en-ZW" sz="1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035950446"/>
              </p:ext>
            </p:extLst>
          </p:nvPr>
        </p:nvGraphicFramePr>
        <p:xfrm>
          <a:off x="301625" y="2362200"/>
          <a:ext cx="4041775" cy="4343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41775"/>
              </a:tblGrid>
              <a:tr h="883920">
                <a:tc>
                  <a:txBody>
                    <a:bodyPr/>
                    <a:lstStyle/>
                    <a:p>
                      <a:r>
                        <a:rPr lang="en-ZW" sz="2200" baseline="0" dirty="0" smtClean="0">
                          <a:solidFill>
                            <a:srgbClr val="646B86"/>
                          </a:solidFill>
                          <a:latin typeface="Agency FB" pitchFamily="34" charset="0"/>
                        </a:rPr>
                        <a:t> - </a:t>
                      </a:r>
                      <a:r>
                        <a:rPr lang="en-ZW" sz="2000" baseline="0" dirty="0" smtClean="0">
                          <a:solidFill>
                            <a:srgbClr val="646B86"/>
                          </a:solidFill>
                          <a:latin typeface="+mn-lt"/>
                        </a:rPr>
                        <a:t>Capacity Plays A Major Role</a:t>
                      </a:r>
                    </a:p>
                    <a:p>
                      <a:r>
                        <a:rPr lang="en-ZW" sz="2000" baseline="0" dirty="0" smtClean="0">
                          <a:solidFill>
                            <a:srgbClr val="646B86"/>
                          </a:solidFill>
                          <a:latin typeface="+mn-lt"/>
                        </a:rPr>
                        <a:t>   In  Capital Substitution</a:t>
                      </a:r>
                    </a:p>
                  </a:txBody>
                  <a:tcPr marL="43458" marR="43458"/>
                </a:tc>
              </a:tr>
              <a:tr h="4816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W" sz="1800" baseline="0" dirty="0" smtClean="0">
                          <a:solidFill>
                            <a:srgbClr val="646B86"/>
                          </a:solidFill>
                          <a:latin typeface="+mn-lt"/>
                        </a:rPr>
                        <a:t> </a:t>
                      </a:r>
                      <a:r>
                        <a:rPr lang="en-ZW" sz="1800" b="1" baseline="0" dirty="0" smtClean="0">
                          <a:solidFill>
                            <a:srgbClr val="646B86"/>
                          </a:solidFill>
                          <a:latin typeface="+mn-lt"/>
                        </a:rPr>
                        <a:t>- Capacity Used To Accept Sub-standard &amp; Unfamiliar Risks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W" sz="800" b="1" baseline="0" dirty="0" smtClean="0">
                        <a:solidFill>
                          <a:srgbClr val="646B86"/>
                        </a:solidFill>
                        <a:latin typeface="+mn-lt"/>
                      </a:endParaRPr>
                    </a:p>
                  </a:txBody>
                  <a:tcPr marL="43458" marR="43458"/>
                </a:tc>
              </a:tr>
              <a:tr h="4816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W" sz="2000" b="1" baseline="0" dirty="0" smtClean="0">
                          <a:solidFill>
                            <a:srgbClr val="646B86"/>
                          </a:solidFill>
                          <a:latin typeface="+mn-lt"/>
                        </a:rPr>
                        <a:t> - Direct Writers Not Too Wary Of Counter-Party Risk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W" sz="800" b="1" baseline="0" dirty="0" smtClean="0">
                        <a:solidFill>
                          <a:srgbClr val="646B86"/>
                        </a:solidFill>
                        <a:latin typeface="+mn-lt"/>
                      </a:endParaRPr>
                    </a:p>
                  </a:txBody>
                  <a:tcPr marL="43458" marR="43458"/>
                </a:tc>
              </a:tr>
              <a:tr h="4816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W" sz="2000" baseline="0" dirty="0" smtClean="0">
                          <a:solidFill>
                            <a:srgbClr val="646B86"/>
                          </a:solidFill>
                          <a:latin typeface="+mn-lt"/>
                        </a:rPr>
                        <a:t> </a:t>
                      </a:r>
                      <a:r>
                        <a:rPr lang="en-ZW" sz="2000" b="1" baseline="0" dirty="0" smtClean="0">
                          <a:solidFill>
                            <a:srgbClr val="646B86"/>
                          </a:solidFill>
                          <a:latin typeface="+mn-lt"/>
                        </a:rPr>
                        <a:t>- Most XL Treaty Is On Exposure Rating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W" sz="800" b="1" baseline="0" dirty="0" smtClean="0">
                        <a:solidFill>
                          <a:srgbClr val="646B86"/>
                        </a:solidFill>
                        <a:latin typeface="+mn-lt"/>
                      </a:endParaRPr>
                    </a:p>
                  </a:txBody>
                  <a:tcPr marL="43458" marR="43458"/>
                </a:tc>
              </a:tr>
              <a:tr h="4816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W" sz="2000" baseline="0" dirty="0" smtClean="0">
                          <a:solidFill>
                            <a:srgbClr val="646B86"/>
                          </a:solidFill>
                          <a:latin typeface="+mn-lt"/>
                        </a:rPr>
                        <a:t> </a:t>
                      </a:r>
                      <a:r>
                        <a:rPr lang="en-ZW" sz="2000" b="1" baseline="0" dirty="0" smtClean="0">
                          <a:solidFill>
                            <a:srgbClr val="646B86"/>
                          </a:solidFill>
                          <a:latin typeface="+mn-lt"/>
                        </a:rPr>
                        <a:t>- Most Fac Reinsurance Is Proportional</a:t>
                      </a:r>
                    </a:p>
                  </a:txBody>
                  <a:tcPr marL="43458" marR="43458"/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W" sz="800" b="1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gency FB" pitchFamily="34" charset="0"/>
                      </a:endParaRPr>
                    </a:p>
                  </a:txBody>
                  <a:tcPr marL="43458" marR="43458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758952"/>
          </a:xfrm>
        </p:spPr>
        <p:txBody>
          <a:bodyPr>
            <a:normAutofit/>
          </a:bodyPr>
          <a:lstStyle/>
          <a:p>
            <a:r>
              <a:rPr lang="en-ZW" sz="2100" b="1" dirty="0" smtClean="0">
                <a:solidFill>
                  <a:srgbClr val="656B86"/>
                </a:solidFill>
              </a:rPr>
              <a:t>THE ROLE OF REINSURANCE – ZIM   VS  GLOBAL TRENDS</a:t>
            </a:r>
            <a:endParaRPr lang="en-ZW" sz="2100" b="1" dirty="0">
              <a:solidFill>
                <a:srgbClr val="656B86"/>
              </a:solidFill>
            </a:endParaRP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5518391"/>
              </p:ext>
            </p:extLst>
          </p:nvPr>
        </p:nvGraphicFramePr>
        <p:xfrm>
          <a:off x="4800600" y="2362201"/>
          <a:ext cx="4038600" cy="435609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38600"/>
              </a:tblGrid>
              <a:tr h="777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W" sz="2000" baseline="0" dirty="0" smtClean="0">
                          <a:solidFill>
                            <a:srgbClr val="656B86"/>
                          </a:solidFill>
                          <a:latin typeface="+mn-lt"/>
                        </a:rPr>
                        <a:t> </a:t>
                      </a:r>
                      <a:r>
                        <a:rPr lang="en-ZW" sz="2000" b="1" baseline="0" dirty="0" smtClean="0">
                          <a:solidFill>
                            <a:srgbClr val="656B86"/>
                          </a:solidFill>
                          <a:latin typeface="+mn-lt"/>
                        </a:rPr>
                        <a:t>- Risk Is Largely Retained – </a:t>
                      </a:r>
                      <a:r>
                        <a:rPr lang="en-ZW" sz="1800" b="1" baseline="0" dirty="0" smtClean="0">
                          <a:solidFill>
                            <a:srgbClr val="656B86"/>
                          </a:solidFill>
                          <a:latin typeface="+mn-lt"/>
                        </a:rPr>
                        <a:t>Backed By Sound Capitalisation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W" sz="1600" b="1" baseline="0" dirty="0" smtClean="0">
                        <a:solidFill>
                          <a:srgbClr val="656B86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5037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W" sz="1800" baseline="0" dirty="0" smtClean="0">
                          <a:solidFill>
                            <a:srgbClr val="656B86"/>
                          </a:solidFill>
                          <a:latin typeface="+mn-lt"/>
                        </a:rPr>
                        <a:t> </a:t>
                      </a:r>
                      <a:r>
                        <a:rPr lang="en-ZW" sz="1800" b="1" baseline="0" dirty="0" smtClean="0">
                          <a:solidFill>
                            <a:srgbClr val="656B86"/>
                          </a:solidFill>
                          <a:latin typeface="+mn-lt"/>
                        </a:rPr>
                        <a:t>- Underwriting Is Only Done In Areas Of Expertise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W" sz="800" b="1" baseline="0" dirty="0" smtClean="0">
                        <a:solidFill>
                          <a:srgbClr val="656B86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5037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W" sz="2000" b="1" baseline="0" dirty="0" smtClean="0">
                          <a:solidFill>
                            <a:srgbClr val="646B86"/>
                          </a:solidFill>
                          <a:latin typeface="+mn-lt"/>
                        </a:rPr>
                        <a:t> - Direct Writers Thoroughly Vet Counter-Parties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W" sz="800" b="1" baseline="0" dirty="0" smtClean="0">
                        <a:solidFill>
                          <a:srgbClr val="646B86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5037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W" sz="1800" baseline="0" dirty="0" smtClean="0">
                          <a:solidFill>
                            <a:srgbClr val="646B86"/>
                          </a:solidFill>
                          <a:latin typeface="+mn-lt"/>
                        </a:rPr>
                        <a:t> </a:t>
                      </a:r>
                      <a:r>
                        <a:rPr lang="en-ZW" sz="1800" b="1" baseline="0" dirty="0" smtClean="0">
                          <a:solidFill>
                            <a:srgbClr val="646B86"/>
                          </a:solidFill>
                          <a:latin typeface="+mn-lt"/>
                        </a:rPr>
                        <a:t>- Exposure Rating Is On Prop; Motor/Acc Is On Burning Cost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W" sz="800" b="1" baseline="0" dirty="0" smtClean="0">
                        <a:solidFill>
                          <a:srgbClr val="646B86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5037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W" sz="2000" baseline="0" dirty="0" smtClean="0">
                          <a:solidFill>
                            <a:srgbClr val="646B86"/>
                          </a:solidFill>
                          <a:latin typeface="+mn-lt"/>
                        </a:rPr>
                        <a:t> </a:t>
                      </a:r>
                      <a:r>
                        <a:rPr lang="en-ZW" sz="2000" b="1" baseline="0" dirty="0" smtClean="0">
                          <a:solidFill>
                            <a:srgbClr val="646B86"/>
                          </a:solidFill>
                          <a:latin typeface="+mn-lt"/>
                        </a:rPr>
                        <a:t>- Most Fac Reinsurance Is Proportional</a:t>
                      </a:r>
                    </a:p>
                  </a:txBody>
                  <a:tcPr/>
                </a:tc>
              </a:tr>
              <a:tr h="3936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W" sz="800" b="1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046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308859"/>
            <a:ext cx="8610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900" b="1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95000"/>
                  </a:schemeClr>
                </a:solidFill>
              </a:rPr>
              <a:t>PART </a:t>
            </a:r>
            <a:r>
              <a:rPr lang="en-US" sz="2400" b="1" dirty="0" smtClean="0">
                <a:solidFill>
                  <a:schemeClr val="tx1">
                    <a:lumMod val="95000"/>
                  </a:schemeClr>
                </a:solidFill>
              </a:rPr>
              <a:t>V</a:t>
            </a:r>
            <a:endParaRPr lang="en-US" sz="2400" b="1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ctr"/>
            <a:endParaRPr lang="en-US" b="1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ctr"/>
            <a:r>
              <a:rPr lang="en-US" sz="2100" b="1" dirty="0" smtClean="0">
                <a:solidFill>
                  <a:schemeClr val="tx1">
                    <a:lumMod val="95000"/>
                  </a:schemeClr>
                </a:solidFill>
              </a:rPr>
              <a:t>ZIMBABWE – INSURANCE  &amp;  REINSURANCE OUTLOOK</a:t>
            </a:r>
            <a:endParaRPr lang="en-US" sz="2100" b="1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87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646B86"/>
                </a:solidFill>
              </a:rPr>
              <a:t>THE FUTURE OF INSURANCE &amp; REINSURANCE . . . </a:t>
            </a:r>
            <a:endParaRPr lang="en-ZW" sz="2400" b="1" dirty="0">
              <a:solidFill>
                <a:srgbClr val="646B8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03695262"/>
              </p:ext>
            </p:extLst>
          </p:nvPr>
        </p:nvGraphicFramePr>
        <p:xfrm>
          <a:off x="152400" y="1524001"/>
          <a:ext cx="8839200" cy="5303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839200"/>
              </a:tblGrid>
              <a:tr h="5303520">
                <a:tc>
                  <a:txBody>
                    <a:bodyPr/>
                    <a:lstStyle/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en-ZW" sz="1200" dirty="0" smtClean="0"/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ZW" sz="2000" dirty="0" smtClean="0"/>
                        <a:t>Regulation of</a:t>
                      </a:r>
                      <a:r>
                        <a:rPr lang="en-ZW" sz="2000" baseline="0" dirty="0" smtClean="0"/>
                        <a:t> Underwriters </a:t>
                      </a:r>
                      <a:r>
                        <a:rPr lang="en-ZW" sz="2000" dirty="0" smtClean="0"/>
                        <a:t>will</a:t>
                      </a:r>
                      <a:r>
                        <a:rPr lang="en-ZW" sz="2000" baseline="0" dirty="0" smtClean="0"/>
                        <a:t> move towards a stricter “Solvency II” type model. Regulation will be stricter on both asset quality &amp; solvency margins</a:t>
                      </a: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en-ZW" sz="1400" baseline="0" dirty="0" smtClean="0"/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ZW" sz="2000" dirty="0" smtClean="0"/>
                        <a:t>This means shareholders will be dealing with true ROE figures</a:t>
                      </a:r>
                      <a:r>
                        <a:rPr lang="en-ZW" sz="2000" baseline="0" dirty="0" smtClean="0"/>
                        <a:t> &amp; will require better performance</a:t>
                      </a:r>
                      <a:endParaRPr lang="en-ZW" sz="2000" dirty="0" smtClean="0"/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en-ZW" sz="1400" dirty="0" smtClean="0"/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ZW" sz="2000" dirty="0" smtClean="0"/>
                        <a:t>As</a:t>
                      </a:r>
                      <a:r>
                        <a:rPr lang="en-ZW" sz="2000" baseline="0" dirty="0" smtClean="0"/>
                        <a:t> the country opens up to (more) international investments, </a:t>
                      </a:r>
                      <a:r>
                        <a:rPr lang="en-ZW" sz="2000" dirty="0" smtClean="0"/>
                        <a:t>Zimbabwe</a:t>
                      </a:r>
                      <a:r>
                        <a:rPr lang="en-ZW" sz="2000" baseline="0" dirty="0" smtClean="0"/>
                        <a:t> can not sustain a closed insurance market</a:t>
                      </a: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en-ZW" sz="1400" baseline="0" dirty="0" smtClean="0"/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ZW" sz="2000" dirty="0" smtClean="0"/>
                        <a:t>A number of local players will consolidate into</a:t>
                      </a:r>
                      <a:r>
                        <a:rPr lang="en-ZW" sz="2000" baseline="0" dirty="0" smtClean="0"/>
                        <a:t> strong Global groups to operate in accordance with international standards</a:t>
                      </a: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en-ZW" sz="1400" dirty="0" smtClean="0"/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ZW" sz="2000" dirty="0" smtClean="0"/>
                        <a:t>For Insurance,</a:t>
                      </a:r>
                      <a:r>
                        <a:rPr lang="en-ZW" sz="2000" baseline="0" dirty="0" smtClean="0"/>
                        <a:t> it is back to the Future and for </a:t>
                      </a:r>
                      <a:r>
                        <a:rPr lang="en-ZW" sz="2000" dirty="0" smtClean="0"/>
                        <a:t>Re</a:t>
                      </a:r>
                      <a:r>
                        <a:rPr lang="en-ZW" sz="2000" baseline="0" dirty="0" smtClean="0"/>
                        <a:t>insurance, the future is XL</a:t>
                      </a:r>
                      <a:endParaRPr lang="en-ZW" sz="2000" baseline="0" dirty="0" smtClean="0">
                        <a:latin typeface="Agency FB" pitchFamily="34" charset="0"/>
                      </a:endParaRPr>
                    </a:p>
                  </a:txBody>
                  <a:tcPr>
                    <a:solidFill>
                      <a:srgbClr val="646B8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49132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23" y="1091808"/>
            <a:ext cx="8839200" cy="5715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52400" y="4572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THANK YOU, TATENDA, SIYABONGA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77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308859"/>
            <a:ext cx="8763000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900" b="1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ctr"/>
            <a:r>
              <a:rPr lang="en-US" sz="2200" b="1" dirty="0" smtClean="0">
                <a:solidFill>
                  <a:schemeClr val="tx1">
                    <a:lumMod val="95000"/>
                  </a:schemeClr>
                </a:solidFill>
              </a:rPr>
              <a:t>PART I </a:t>
            </a:r>
          </a:p>
          <a:p>
            <a:pPr algn="ctr"/>
            <a:endParaRPr lang="en-US" sz="2200" b="1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ctr"/>
            <a:r>
              <a:rPr lang="en-US" sz="2200" b="1" dirty="0" smtClean="0">
                <a:solidFill>
                  <a:schemeClr val="tx1">
                    <a:lumMod val="95000"/>
                  </a:schemeClr>
                </a:solidFill>
              </a:rPr>
              <a:t>PREVAILING ZIMBABWE INSURANCE INDUSTRY PERFORMANCE - AN OVERVIEW</a:t>
            </a:r>
            <a:endParaRPr lang="en-US" sz="2200" b="1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05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144000" cy="678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446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solidFill>
                  <a:srgbClr val="646B86"/>
                </a:solidFill>
              </a:rPr>
              <a:t>ZIMBABWE’S </a:t>
            </a:r>
            <a:r>
              <a:rPr lang="en-US" sz="2000" b="1" dirty="0" smtClean="0">
                <a:solidFill>
                  <a:srgbClr val="646B86"/>
                </a:solidFill>
              </a:rPr>
              <a:t>PAST </a:t>
            </a:r>
            <a:r>
              <a:rPr lang="en-US" sz="2000" b="1" dirty="0">
                <a:solidFill>
                  <a:srgbClr val="646B86"/>
                </a:solidFill>
              </a:rPr>
              <a:t>5 YEARS </a:t>
            </a:r>
            <a:r>
              <a:rPr lang="en-US" sz="2000" b="1" dirty="0" smtClean="0">
                <a:solidFill>
                  <a:srgbClr val="646B86"/>
                </a:solidFill>
              </a:rPr>
              <a:t>FINANCIAL PERFORMANCE</a:t>
            </a:r>
            <a:endParaRPr lang="en-ZW" sz="2000" b="1" dirty="0">
              <a:solidFill>
                <a:srgbClr val="646B8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80837609"/>
              </p:ext>
            </p:extLst>
          </p:nvPr>
        </p:nvGraphicFramePr>
        <p:xfrm>
          <a:off x="152400" y="1600200"/>
          <a:ext cx="8839200" cy="52578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839200"/>
              </a:tblGrid>
              <a:tr h="5257801">
                <a:tc>
                  <a:txBody>
                    <a:bodyPr/>
                    <a:lstStyle/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ZW" sz="2100" dirty="0" smtClean="0"/>
                        <a:t>Progressive</a:t>
                      </a:r>
                      <a:r>
                        <a:rPr lang="en-ZW" sz="2100" baseline="0" dirty="0" smtClean="0"/>
                        <a:t> Growth In GPW, post Dollarisation</a:t>
                      </a: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en-ZW" sz="2100" baseline="0" dirty="0" smtClean="0"/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ZW" sz="2100" dirty="0" smtClean="0"/>
                        <a:t>Progressive, yet marginal increase in Retention Ratios</a:t>
                      </a: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en-ZW" sz="2100" dirty="0" smtClean="0"/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ZW" sz="2100" dirty="0" smtClean="0"/>
                        <a:t>Net Commissions Payable moved up in tandem with Risk Retention trends</a:t>
                      </a: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en-ZW" sz="2100" dirty="0" smtClean="0"/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ZW" sz="2100" dirty="0" smtClean="0"/>
                        <a:t>Claims to</a:t>
                      </a:r>
                      <a:r>
                        <a:rPr lang="en-ZW" sz="2100" baseline="0" dirty="0" smtClean="0"/>
                        <a:t> Premium ratios have remained constant, at around 45%</a:t>
                      </a: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en-ZW" sz="2100" baseline="0" dirty="0" smtClean="0"/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ZW" sz="2100" baseline="0" dirty="0" smtClean="0"/>
                        <a:t>Continually increasing Management Expenses putting pressure on performance</a:t>
                      </a: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en-ZW" sz="2100" baseline="0" dirty="0" smtClean="0"/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ZW" sz="2100" baseline="0" dirty="0" smtClean="0"/>
                        <a:t>After Tax Profits not getting help from Investment Income. A reflection of liquidity constraints and limited high yielding investment vehicles.</a:t>
                      </a:r>
                    </a:p>
                  </a:txBody>
                  <a:tcPr>
                    <a:solidFill>
                      <a:srgbClr val="646B8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00279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635"/>
            <a:ext cx="9144000" cy="6814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004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758952"/>
          </a:xfrm>
        </p:spPr>
        <p:txBody>
          <a:bodyPr>
            <a:normAutofit/>
          </a:bodyPr>
          <a:lstStyle/>
          <a:p>
            <a:r>
              <a:rPr lang="en-US" sz="1850" b="1" dirty="0" smtClean="0">
                <a:solidFill>
                  <a:srgbClr val="646B86"/>
                </a:solidFill>
              </a:rPr>
              <a:t>ANALYSIS OF PER CLASS FINANCIAL PERFORMANCE FOR 2014/5</a:t>
            </a:r>
            <a:endParaRPr lang="en-ZW" sz="1850" b="1" dirty="0">
              <a:solidFill>
                <a:srgbClr val="646B8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53448269"/>
              </p:ext>
            </p:extLst>
          </p:nvPr>
        </p:nvGraphicFramePr>
        <p:xfrm>
          <a:off x="152400" y="1600200"/>
          <a:ext cx="8839200" cy="52578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839200"/>
              </a:tblGrid>
              <a:tr h="5257801">
                <a:tc>
                  <a:txBody>
                    <a:bodyPr/>
                    <a:lstStyle/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ZW" sz="2100" dirty="0" smtClean="0"/>
                        <a:t>Fire &amp; Motor remain</a:t>
                      </a:r>
                      <a:r>
                        <a:rPr lang="en-ZW" sz="2100" baseline="0" dirty="0" smtClean="0"/>
                        <a:t> the market’s major sources of  GPW</a:t>
                      </a: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en-ZW" sz="2100" baseline="0" dirty="0" smtClean="0"/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ZW" sz="2100" dirty="0" smtClean="0"/>
                        <a:t>Retention Ratios are following the class risk spreads and the propensity to front risk in classes of high claims variance (Accident &amp; Agriculture)</a:t>
                      </a: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en-ZW" sz="2100" dirty="0" smtClean="0"/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ZW" sz="2100" dirty="0" smtClean="0"/>
                        <a:t>Favourable reinsurance commissions in a market where reinsurers are under pressure for GPW also encouraging risk transfer.</a:t>
                      </a: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en-ZW" sz="2100" dirty="0" smtClean="0"/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ZW" sz="2100" baseline="0" dirty="0" smtClean="0"/>
                        <a:t>Technical Results seemingly favourably, until one factors the Management Expenses associated with transacting that business</a:t>
                      </a:r>
                    </a:p>
                  </a:txBody>
                  <a:tcPr>
                    <a:solidFill>
                      <a:srgbClr val="646B8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329843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308859"/>
            <a:ext cx="7162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900" b="1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95000"/>
                  </a:schemeClr>
                </a:solidFill>
              </a:rPr>
              <a:t>PART II </a:t>
            </a:r>
          </a:p>
          <a:p>
            <a:pPr algn="ctr"/>
            <a:endParaRPr lang="en-US" sz="2400" b="1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95000"/>
                  </a:schemeClr>
                </a:solidFill>
              </a:rPr>
              <a:t>LOCATING ZIMBABWE </a:t>
            </a:r>
            <a:r>
              <a:rPr lang="en-US" sz="2400" b="1" dirty="0" smtClean="0">
                <a:solidFill>
                  <a:schemeClr val="tx1">
                    <a:lumMod val="95000"/>
                  </a:schemeClr>
                </a:solidFill>
              </a:rPr>
              <a:t>ON THE GLOBAL INSURANCE MAP</a:t>
            </a:r>
            <a:endParaRPr lang="en-US" sz="2400" b="1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 smtClean="0">
                <a:solidFill>
                  <a:srgbClr val="646B86"/>
                </a:solidFill>
              </a:rPr>
              <a:t>SWISS RE’S SIGMA REPORT ON GLOBAL INSURANCE  </a:t>
            </a:r>
            <a:endParaRPr lang="en-ZW" sz="2400" b="1" dirty="0">
              <a:solidFill>
                <a:srgbClr val="646B8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69088920"/>
              </p:ext>
            </p:extLst>
          </p:nvPr>
        </p:nvGraphicFramePr>
        <p:xfrm>
          <a:off x="152400" y="1600200"/>
          <a:ext cx="8839200" cy="52578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839200"/>
              </a:tblGrid>
              <a:tr h="5257801">
                <a:tc>
                  <a:txBody>
                    <a:bodyPr/>
                    <a:lstStyle/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en-ZW" sz="1000" dirty="0" smtClean="0"/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ZW" sz="2100" dirty="0" smtClean="0"/>
                        <a:t>Looks</a:t>
                      </a:r>
                      <a:r>
                        <a:rPr lang="en-ZW" sz="2100" baseline="0" dirty="0" smtClean="0"/>
                        <a:t> at the movements in the performance indicators for the I</a:t>
                      </a:r>
                      <a:r>
                        <a:rPr lang="en-ZW" sz="2100" dirty="0" smtClean="0"/>
                        <a:t>nsurance Industry in the context of  Global economic performance and the performance of the Global financial</a:t>
                      </a:r>
                      <a:r>
                        <a:rPr lang="en-ZW" sz="2100" baseline="0" dirty="0" smtClean="0"/>
                        <a:t> markets</a:t>
                      </a: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en-ZW" sz="1200" baseline="0" dirty="0" smtClean="0"/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ZW" sz="2100" dirty="0" smtClean="0"/>
                        <a:t>Looks at the movements</a:t>
                      </a:r>
                      <a:r>
                        <a:rPr lang="en-ZW" sz="2100" baseline="0" dirty="0" smtClean="0"/>
                        <a:t> in </a:t>
                      </a:r>
                      <a:r>
                        <a:rPr lang="en-ZW" sz="2100" dirty="0" smtClean="0"/>
                        <a:t>Life &amp; Non-Life premiums </a:t>
                      </a: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en-ZW" sz="2100" dirty="0" smtClean="0"/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ZW" sz="2100" dirty="0" smtClean="0"/>
                        <a:t>Looks at the movements</a:t>
                      </a:r>
                      <a:r>
                        <a:rPr lang="en-ZW" sz="2100" baseline="0" dirty="0" smtClean="0"/>
                        <a:t> in the Per Capita spending on insurance and Insurance penetration levels</a:t>
                      </a:r>
                      <a:r>
                        <a:rPr lang="en-ZW" sz="2100" dirty="0" smtClean="0"/>
                        <a:t> </a:t>
                      </a: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en-ZW" sz="2100" dirty="0" smtClean="0"/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ZW" sz="2100" dirty="0" smtClean="0"/>
                        <a:t>Gives</a:t>
                      </a:r>
                      <a:r>
                        <a:rPr lang="en-ZW" sz="2100" baseline="0" dirty="0" smtClean="0"/>
                        <a:t> a prediction of the direction which the industry is taking in a given outlook period.</a:t>
                      </a: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en-ZW" sz="2100" baseline="0" dirty="0" smtClean="0"/>
                    </a:p>
                  </a:txBody>
                  <a:tcPr>
                    <a:solidFill>
                      <a:srgbClr val="646B8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7743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2381</TotalTime>
  <Words>1164</Words>
  <Application>Microsoft Office PowerPoint</Application>
  <PresentationFormat>On-screen Show (4:3)</PresentationFormat>
  <Paragraphs>259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Civic</vt:lpstr>
      <vt:lpstr>PowerPoint Presentation</vt:lpstr>
      <vt:lpstr>PRESENTATION OUTLINE </vt:lpstr>
      <vt:lpstr>PowerPoint Presentation</vt:lpstr>
      <vt:lpstr>PowerPoint Presentation</vt:lpstr>
      <vt:lpstr>ZIMBABWE’S PAST 5 YEARS FINANCIAL PERFORMANCE</vt:lpstr>
      <vt:lpstr>PowerPoint Presentation</vt:lpstr>
      <vt:lpstr>ANALYSIS OF PER CLASS FINANCIAL PERFORMANCE FOR 2014/5</vt:lpstr>
      <vt:lpstr>PowerPoint Presentation</vt:lpstr>
      <vt:lpstr>SWISS RE’S SIGMA REPORT ON GLOBAL INSURANCE  </vt:lpstr>
      <vt:lpstr>PowerPoint Presentation</vt:lpstr>
      <vt:lpstr>PowerPoint Presentation</vt:lpstr>
      <vt:lpstr>WHY A DIRECT WRITER NEEDS REINSURANCE </vt:lpstr>
      <vt:lpstr>PROPORTIONAL REINSURANCE – THE CAPACITY GIVERS</vt:lpstr>
      <vt:lpstr>PowerPoint Presentation</vt:lpstr>
      <vt:lpstr>PowerPoint Presentation</vt:lpstr>
      <vt:lpstr>NON-PROPORTIONAL REINSURANCE – PROTECTING THE RETAINED RISKS</vt:lpstr>
      <vt:lpstr>PICTORIAL PRESENTATION - XL TREATY</vt:lpstr>
      <vt:lpstr>PowerPoint Presentation</vt:lpstr>
      <vt:lpstr>PowerPoint Presentation</vt:lpstr>
      <vt:lpstr>WHY A DIRECT WRITER NEEDS REINSURANCE </vt:lpstr>
      <vt:lpstr>ZIMBABWE, A PROTECTED INSURANCE MARKET </vt:lpstr>
      <vt:lpstr>WHAT ROLE HAS REINSURANCE BEEN ASSIGNED? </vt:lpstr>
      <vt:lpstr>THE ROLE OF REINSURANCE – ZIM   VS  GLOBAL TRENDS</vt:lpstr>
      <vt:lpstr>PowerPoint Presentation</vt:lpstr>
      <vt:lpstr>THE FUTURE OF INSURANCE &amp; REINSURANCE . . .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 AFRICAN REINSURANCE BROKERS</dc:title>
  <dc:creator>David Chinyemba</dc:creator>
  <cp:lastModifiedBy>chinyemba</cp:lastModifiedBy>
  <cp:revision>210</cp:revision>
  <dcterms:created xsi:type="dcterms:W3CDTF">2006-08-16T00:00:00Z</dcterms:created>
  <dcterms:modified xsi:type="dcterms:W3CDTF">2016-08-22T12:27:32Z</dcterms:modified>
</cp:coreProperties>
</file>