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9"/>
  </p:notesMasterIdLst>
  <p:handoutMasterIdLst>
    <p:handoutMasterId r:id="rId100"/>
  </p:handoutMasterIdLst>
  <p:sldIdLst>
    <p:sldId id="258" r:id="rId2"/>
    <p:sldId id="627" r:id="rId3"/>
    <p:sldId id="294" r:id="rId4"/>
    <p:sldId id="417" r:id="rId5"/>
    <p:sldId id="561" r:id="rId6"/>
    <p:sldId id="568" r:id="rId7"/>
    <p:sldId id="400" r:id="rId8"/>
    <p:sldId id="403" r:id="rId9"/>
    <p:sldId id="415" r:id="rId10"/>
    <p:sldId id="419" r:id="rId11"/>
    <p:sldId id="405" r:id="rId12"/>
    <p:sldId id="409" r:id="rId13"/>
    <p:sldId id="625" r:id="rId14"/>
    <p:sldId id="425" r:id="rId15"/>
    <p:sldId id="426" r:id="rId16"/>
    <p:sldId id="427" r:id="rId17"/>
    <p:sldId id="428" r:id="rId18"/>
    <p:sldId id="429" r:id="rId19"/>
    <p:sldId id="431" r:id="rId20"/>
    <p:sldId id="432" r:id="rId21"/>
    <p:sldId id="433" r:id="rId22"/>
    <p:sldId id="434" r:id="rId23"/>
    <p:sldId id="435" r:id="rId24"/>
    <p:sldId id="436" r:id="rId25"/>
    <p:sldId id="437" r:id="rId26"/>
    <p:sldId id="438" r:id="rId27"/>
    <p:sldId id="439" r:id="rId28"/>
    <p:sldId id="440" r:id="rId29"/>
    <p:sldId id="441" r:id="rId30"/>
    <p:sldId id="442" r:id="rId31"/>
    <p:sldId id="443" r:id="rId32"/>
    <p:sldId id="444" r:id="rId33"/>
    <p:sldId id="454" r:id="rId34"/>
    <p:sldId id="490" r:id="rId35"/>
    <p:sldId id="571" r:id="rId36"/>
    <p:sldId id="572" r:id="rId37"/>
    <p:sldId id="574" r:id="rId38"/>
    <p:sldId id="576" r:id="rId39"/>
    <p:sldId id="577" r:id="rId40"/>
    <p:sldId id="578" r:id="rId41"/>
    <p:sldId id="580" r:id="rId42"/>
    <p:sldId id="628" r:id="rId43"/>
    <p:sldId id="629" r:id="rId44"/>
    <p:sldId id="581" r:id="rId45"/>
    <p:sldId id="582" r:id="rId46"/>
    <p:sldId id="583" r:id="rId47"/>
    <p:sldId id="584" r:id="rId48"/>
    <p:sldId id="585" r:id="rId49"/>
    <p:sldId id="586" r:id="rId50"/>
    <p:sldId id="587" r:id="rId51"/>
    <p:sldId id="588" r:id="rId52"/>
    <p:sldId id="589" r:id="rId53"/>
    <p:sldId id="590" r:id="rId54"/>
    <p:sldId id="591" r:id="rId55"/>
    <p:sldId id="592" r:id="rId56"/>
    <p:sldId id="593" r:id="rId57"/>
    <p:sldId id="626" r:id="rId58"/>
    <p:sldId id="595" r:id="rId59"/>
    <p:sldId id="596" r:id="rId60"/>
    <p:sldId id="597" r:id="rId61"/>
    <p:sldId id="598" r:id="rId62"/>
    <p:sldId id="599" r:id="rId63"/>
    <p:sldId id="601" r:id="rId64"/>
    <p:sldId id="602" r:id="rId65"/>
    <p:sldId id="605" r:id="rId66"/>
    <p:sldId id="606" r:id="rId67"/>
    <p:sldId id="607" r:id="rId68"/>
    <p:sldId id="608" r:id="rId69"/>
    <p:sldId id="609" r:id="rId70"/>
    <p:sldId id="610" r:id="rId71"/>
    <p:sldId id="614" r:id="rId72"/>
    <p:sldId id="616" r:id="rId73"/>
    <p:sldId id="617" r:id="rId74"/>
    <p:sldId id="618" r:id="rId75"/>
    <p:sldId id="619" r:id="rId76"/>
    <p:sldId id="620" r:id="rId77"/>
    <p:sldId id="621" r:id="rId78"/>
    <p:sldId id="622" r:id="rId79"/>
    <p:sldId id="623" r:id="rId80"/>
    <p:sldId id="624" r:id="rId81"/>
    <p:sldId id="478" r:id="rId82"/>
    <p:sldId id="479" r:id="rId83"/>
    <p:sldId id="480" r:id="rId84"/>
    <p:sldId id="481" r:id="rId85"/>
    <p:sldId id="483" r:id="rId86"/>
    <p:sldId id="485" r:id="rId87"/>
    <p:sldId id="488" r:id="rId88"/>
    <p:sldId id="406" r:id="rId89"/>
    <p:sldId id="564" r:id="rId90"/>
    <p:sldId id="565" r:id="rId91"/>
    <p:sldId id="569" r:id="rId92"/>
    <p:sldId id="566" r:id="rId93"/>
    <p:sldId id="567" r:id="rId94"/>
    <p:sldId id="570" r:id="rId95"/>
    <p:sldId id="630" r:id="rId96"/>
    <p:sldId id="563" r:id="rId97"/>
    <p:sldId id="631" r:id="rId9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24" autoAdjust="0"/>
    <p:restoredTop sz="94660"/>
  </p:normalViewPr>
  <p:slideViewPr>
    <p:cSldViewPr>
      <p:cViewPr>
        <p:scale>
          <a:sx n="66" d="100"/>
          <a:sy n="66" d="100"/>
        </p:scale>
        <p:origin x="-642" y="-144"/>
      </p:cViewPr>
      <p:guideLst>
        <p:guide orient="horz" pos="2160"/>
        <p:guide pos="3840"/>
      </p:guideLst>
    </p:cSldViewPr>
  </p:slideViewPr>
  <p:notesTextViewPr>
    <p:cViewPr>
      <p:scale>
        <a:sx n="1" d="1"/>
        <a:sy n="1" d="1"/>
      </p:scale>
      <p:origin x="0" y="0"/>
    </p:cViewPr>
  </p:notesText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623838-5766-4E21-BE2E-C27EEB6AEB74}" type="doc">
      <dgm:prSet loTypeId="urn:microsoft.com/office/officeart/2005/8/layout/vList2" loCatId="list" qsTypeId="urn:microsoft.com/office/officeart/2005/8/quickstyle/simple1#2" qsCatId="simple" csTypeId="urn:microsoft.com/office/officeart/2005/8/colors/accent1_2#2" csCatId="accent1" phldr="1"/>
      <dgm:spPr/>
      <dgm:t>
        <a:bodyPr/>
        <a:lstStyle/>
        <a:p>
          <a:endParaRPr lang="en-GB"/>
        </a:p>
      </dgm:t>
    </dgm:pt>
    <dgm:pt modelId="{61EEF94A-3DAD-4AF1-89FF-A27586244EB8}">
      <dgm:prSet/>
      <dgm:spPr/>
      <dgm:t>
        <a:bodyPr/>
        <a:lstStyle/>
        <a:p>
          <a:pPr rtl="0"/>
          <a:r>
            <a:rPr lang="en-GB" dirty="0" smtClean="0"/>
            <a:t>Moral hazard</a:t>
          </a:r>
          <a:endParaRPr lang="en-GB" dirty="0"/>
        </a:p>
      </dgm:t>
    </dgm:pt>
    <dgm:pt modelId="{CCEE2C66-478F-4003-B9B2-2EFD0BDE997A}" type="parTrans" cxnId="{14C356C7-88C3-4C16-8C17-0D5F9F462674}">
      <dgm:prSet/>
      <dgm:spPr/>
      <dgm:t>
        <a:bodyPr/>
        <a:lstStyle/>
        <a:p>
          <a:endParaRPr lang="en-GB"/>
        </a:p>
      </dgm:t>
    </dgm:pt>
    <dgm:pt modelId="{34E86AB9-1365-4AD4-AD04-94073495E5DA}" type="sibTrans" cxnId="{14C356C7-88C3-4C16-8C17-0D5F9F462674}">
      <dgm:prSet/>
      <dgm:spPr/>
      <dgm:t>
        <a:bodyPr/>
        <a:lstStyle/>
        <a:p>
          <a:endParaRPr lang="en-GB"/>
        </a:p>
      </dgm:t>
    </dgm:pt>
    <dgm:pt modelId="{3915B5F1-47B2-4AC6-AD21-C969327568DD}">
      <dgm:prSet/>
      <dgm:spPr/>
      <dgm:t>
        <a:bodyPr/>
        <a:lstStyle/>
        <a:p>
          <a:pPr rtl="0"/>
          <a:r>
            <a:rPr lang="en-GB" dirty="0" smtClean="0"/>
            <a:t>spread risk reasonably across both parties in a program</a:t>
          </a:r>
          <a:endParaRPr lang="en-GB" dirty="0"/>
        </a:p>
      </dgm:t>
    </dgm:pt>
    <dgm:pt modelId="{6AD3070F-9867-4130-BFAD-65993E15E898}" type="parTrans" cxnId="{7AC2BC44-8DD3-4B82-BF66-168504244FBE}">
      <dgm:prSet/>
      <dgm:spPr/>
      <dgm:t>
        <a:bodyPr/>
        <a:lstStyle/>
        <a:p>
          <a:endParaRPr lang="en-GB"/>
        </a:p>
      </dgm:t>
    </dgm:pt>
    <dgm:pt modelId="{83D5BFFA-6884-4E8A-9166-EBA10829E414}" type="sibTrans" cxnId="{7AC2BC44-8DD3-4B82-BF66-168504244FBE}">
      <dgm:prSet/>
      <dgm:spPr/>
      <dgm:t>
        <a:bodyPr/>
        <a:lstStyle/>
        <a:p>
          <a:endParaRPr lang="en-GB"/>
        </a:p>
      </dgm:t>
    </dgm:pt>
    <dgm:pt modelId="{B12F51A7-3899-49E3-8300-641C66B34128}">
      <dgm:prSet/>
      <dgm:spPr/>
      <dgm:t>
        <a:bodyPr/>
        <a:lstStyle/>
        <a:p>
          <a:pPr rtl="0"/>
          <a:r>
            <a:rPr lang="en-GB" dirty="0" smtClean="0"/>
            <a:t>Admin expenses</a:t>
          </a:r>
          <a:endParaRPr lang="en-GB" dirty="0"/>
        </a:p>
      </dgm:t>
    </dgm:pt>
    <dgm:pt modelId="{80A2CA11-331E-4ABF-857E-1F93E08D85FC}" type="parTrans" cxnId="{D5B08011-9BFB-4989-AA4A-360B2797DFB3}">
      <dgm:prSet/>
      <dgm:spPr/>
      <dgm:t>
        <a:bodyPr/>
        <a:lstStyle/>
        <a:p>
          <a:endParaRPr lang="en-GB"/>
        </a:p>
      </dgm:t>
    </dgm:pt>
    <dgm:pt modelId="{3CFD66B9-3B50-4B10-9B2E-EC46C9CCAD00}" type="sibTrans" cxnId="{D5B08011-9BFB-4989-AA4A-360B2797DFB3}">
      <dgm:prSet/>
      <dgm:spPr/>
      <dgm:t>
        <a:bodyPr/>
        <a:lstStyle/>
        <a:p>
          <a:endParaRPr lang="en-GB"/>
        </a:p>
      </dgm:t>
    </dgm:pt>
    <dgm:pt modelId="{9AD53332-F329-4205-AC6B-746CF67AC5DA}">
      <dgm:prSet/>
      <dgm:spPr/>
      <dgm:t>
        <a:bodyPr/>
        <a:lstStyle/>
        <a:p>
          <a:pPr rtl="0"/>
          <a:r>
            <a:rPr lang="en-GB" dirty="0" smtClean="0"/>
            <a:t>program structures cede as much risk as necessary</a:t>
          </a:r>
          <a:endParaRPr lang="en-GB" dirty="0"/>
        </a:p>
      </dgm:t>
    </dgm:pt>
    <dgm:pt modelId="{AC807CFE-0024-4A92-AAC2-5E8E4B0F0F59}" type="parTrans" cxnId="{B9E97620-032A-4022-96A1-AE18B0280EA3}">
      <dgm:prSet/>
      <dgm:spPr/>
      <dgm:t>
        <a:bodyPr/>
        <a:lstStyle/>
        <a:p>
          <a:endParaRPr lang="en-GB"/>
        </a:p>
      </dgm:t>
    </dgm:pt>
    <dgm:pt modelId="{62BB4D81-C463-425D-AD7B-E2CB94C89368}" type="sibTrans" cxnId="{B9E97620-032A-4022-96A1-AE18B0280EA3}">
      <dgm:prSet/>
      <dgm:spPr/>
      <dgm:t>
        <a:bodyPr/>
        <a:lstStyle/>
        <a:p>
          <a:endParaRPr lang="en-GB"/>
        </a:p>
      </dgm:t>
    </dgm:pt>
    <dgm:pt modelId="{7ECA8B55-A054-44BA-A6F7-B5AD4E1089EC}">
      <dgm:prSet/>
      <dgm:spPr/>
      <dgm:t>
        <a:bodyPr/>
        <a:lstStyle/>
        <a:p>
          <a:pPr rtl="0"/>
          <a:r>
            <a:rPr lang="en-GB" dirty="0" smtClean="0"/>
            <a:t>Accumulation</a:t>
          </a:r>
          <a:endParaRPr lang="en-GB" dirty="0"/>
        </a:p>
      </dgm:t>
    </dgm:pt>
    <dgm:pt modelId="{82FD9117-1B1A-44AE-8EEA-FE39C5352B04}" type="parTrans" cxnId="{398ECE0B-E0D6-41C5-B407-46074F0AA81D}">
      <dgm:prSet/>
      <dgm:spPr/>
      <dgm:t>
        <a:bodyPr/>
        <a:lstStyle/>
        <a:p>
          <a:endParaRPr lang="en-GB"/>
        </a:p>
      </dgm:t>
    </dgm:pt>
    <dgm:pt modelId="{A3C89A44-AB6E-4411-981F-82E4417E9053}" type="sibTrans" cxnId="{398ECE0B-E0D6-41C5-B407-46074F0AA81D}">
      <dgm:prSet/>
      <dgm:spPr/>
      <dgm:t>
        <a:bodyPr/>
        <a:lstStyle/>
        <a:p>
          <a:endParaRPr lang="en-GB"/>
        </a:p>
      </dgm:t>
    </dgm:pt>
    <dgm:pt modelId="{A072B545-4EBD-42F7-B72C-19CE89F4C5A6}">
      <dgm:prSet/>
      <dgm:spPr/>
      <dgm:t>
        <a:bodyPr/>
        <a:lstStyle/>
        <a:p>
          <a:pPr rtl="0"/>
          <a:r>
            <a:rPr lang="en-GB" dirty="0" smtClean="0"/>
            <a:t>need for capital increase with additional business, </a:t>
          </a:r>
          <a:endParaRPr lang="en-GB" dirty="0"/>
        </a:p>
      </dgm:t>
    </dgm:pt>
    <dgm:pt modelId="{741FA3A4-B11D-4665-8C47-5BF0594CBBCD}" type="parTrans" cxnId="{C5BEE16B-194D-418E-99DC-62208A150DF0}">
      <dgm:prSet/>
      <dgm:spPr/>
      <dgm:t>
        <a:bodyPr/>
        <a:lstStyle/>
        <a:p>
          <a:endParaRPr lang="en-GB"/>
        </a:p>
      </dgm:t>
    </dgm:pt>
    <dgm:pt modelId="{C6923612-1F03-4829-8819-62B2C915E7AE}" type="sibTrans" cxnId="{C5BEE16B-194D-418E-99DC-62208A150DF0}">
      <dgm:prSet/>
      <dgm:spPr/>
      <dgm:t>
        <a:bodyPr/>
        <a:lstStyle/>
        <a:p>
          <a:endParaRPr lang="en-GB"/>
        </a:p>
      </dgm:t>
    </dgm:pt>
    <dgm:pt modelId="{1CDDE997-D03A-4DC6-870A-A1F4DCD91573}">
      <dgm:prSet/>
      <dgm:spPr/>
      <dgm:t>
        <a:bodyPr/>
        <a:lstStyle/>
        <a:p>
          <a:pPr rtl="0"/>
          <a:r>
            <a:rPr lang="en-GB" dirty="0" smtClean="0"/>
            <a:t>monitor and restrict exposure</a:t>
          </a:r>
          <a:endParaRPr lang="en-GB" dirty="0"/>
        </a:p>
      </dgm:t>
    </dgm:pt>
    <dgm:pt modelId="{C9FEE7F1-8982-494D-B70B-627C178FC057}" type="parTrans" cxnId="{B383C939-3925-4C4C-9E8A-78F993417941}">
      <dgm:prSet/>
      <dgm:spPr/>
      <dgm:t>
        <a:bodyPr/>
        <a:lstStyle/>
        <a:p>
          <a:endParaRPr lang="en-GB"/>
        </a:p>
      </dgm:t>
    </dgm:pt>
    <dgm:pt modelId="{BD0CE23C-0887-41E5-BE5C-82F39E614D06}" type="sibTrans" cxnId="{B383C939-3925-4C4C-9E8A-78F993417941}">
      <dgm:prSet/>
      <dgm:spPr/>
      <dgm:t>
        <a:bodyPr/>
        <a:lstStyle/>
        <a:p>
          <a:endParaRPr lang="en-GB"/>
        </a:p>
      </dgm:t>
    </dgm:pt>
    <dgm:pt modelId="{EFB5DF0D-41E3-4C03-90D8-DE3F99F61544}">
      <dgm:prSet/>
      <dgm:spPr/>
      <dgm:t>
        <a:bodyPr/>
        <a:lstStyle/>
        <a:p>
          <a:pPr rtl="0"/>
          <a:r>
            <a:rPr lang="en-GB" dirty="0" smtClean="0"/>
            <a:t>Price</a:t>
          </a:r>
          <a:endParaRPr lang="en-GB" dirty="0"/>
        </a:p>
      </dgm:t>
    </dgm:pt>
    <dgm:pt modelId="{3A4592FA-7AC5-492D-941B-E6FE63AEA5BF}" type="parTrans" cxnId="{08A443FF-510B-47C3-B2CB-54DCCCCFF8C0}">
      <dgm:prSet/>
      <dgm:spPr/>
      <dgm:t>
        <a:bodyPr/>
        <a:lstStyle/>
        <a:p>
          <a:endParaRPr lang="en-GB"/>
        </a:p>
      </dgm:t>
    </dgm:pt>
    <dgm:pt modelId="{364710DB-4B41-41B4-81BA-3AE075F489D2}" type="sibTrans" cxnId="{08A443FF-510B-47C3-B2CB-54DCCCCFF8C0}">
      <dgm:prSet/>
      <dgm:spPr/>
      <dgm:t>
        <a:bodyPr/>
        <a:lstStyle/>
        <a:p>
          <a:endParaRPr lang="en-GB"/>
        </a:p>
      </dgm:t>
    </dgm:pt>
    <dgm:pt modelId="{6D5F7BB4-EDD5-47BC-9114-C0FDF1242690}">
      <dgm:prSet/>
      <dgm:spPr/>
      <dgm:t>
        <a:bodyPr/>
        <a:lstStyle/>
        <a:p>
          <a:pPr rtl="0"/>
          <a:r>
            <a:rPr lang="en-GB" dirty="0" smtClean="0"/>
            <a:t>adequate</a:t>
          </a:r>
          <a:endParaRPr lang="en-GB" dirty="0"/>
        </a:p>
      </dgm:t>
    </dgm:pt>
    <dgm:pt modelId="{6BF03389-BE70-4FCC-98E8-27FFD5B9006E}" type="parTrans" cxnId="{289D64FF-B3F3-40ED-BF13-06EF4EABC85C}">
      <dgm:prSet/>
      <dgm:spPr/>
      <dgm:t>
        <a:bodyPr/>
        <a:lstStyle/>
        <a:p>
          <a:endParaRPr lang="en-GB"/>
        </a:p>
      </dgm:t>
    </dgm:pt>
    <dgm:pt modelId="{20212496-8D22-42F1-8A58-56F781658D4B}" type="sibTrans" cxnId="{289D64FF-B3F3-40ED-BF13-06EF4EABC85C}">
      <dgm:prSet/>
      <dgm:spPr/>
      <dgm:t>
        <a:bodyPr/>
        <a:lstStyle/>
        <a:p>
          <a:endParaRPr lang="en-GB"/>
        </a:p>
      </dgm:t>
    </dgm:pt>
    <dgm:pt modelId="{702920D7-15BC-4905-86D6-2E243DD68829}">
      <dgm:prSet/>
      <dgm:spPr/>
      <dgm:t>
        <a:bodyPr/>
        <a:lstStyle/>
        <a:p>
          <a:pPr rtl="0"/>
          <a:r>
            <a:rPr lang="en-GB" dirty="0" smtClean="0"/>
            <a:t>Market practice</a:t>
          </a:r>
          <a:endParaRPr lang="en-GB" dirty="0"/>
        </a:p>
      </dgm:t>
    </dgm:pt>
    <dgm:pt modelId="{40B689E6-DBB7-4230-AA0E-2937D862017B}" type="parTrans" cxnId="{FF506A66-F98F-4586-940A-25F018E68D99}">
      <dgm:prSet/>
      <dgm:spPr/>
      <dgm:t>
        <a:bodyPr/>
        <a:lstStyle/>
        <a:p>
          <a:endParaRPr lang="en-GB"/>
        </a:p>
      </dgm:t>
    </dgm:pt>
    <dgm:pt modelId="{0EA9177F-4DB8-4F4B-A698-F4008FAF2266}" type="sibTrans" cxnId="{FF506A66-F98F-4586-940A-25F018E68D99}">
      <dgm:prSet/>
      <dgm:spPr/>
      <dgm:t>
        <a:bodyPr/>
        <a:lstStyle/>
        <a:p>
          <a:endParaRPr lang="en-GB"/>
        </a:p>
      </dgm:t>
    </dgm:pt>
    <dgm:pt modelId="{C2CE9355-60DB-4CEF-85C1-DFB52D7C730D}">
      <dgm:prSet/>
      <dgm:spPr/>
      <dgm:t>
        <a:bodyPr/>
        <a:lstStyle/>
        <a:p>
          <a:pPr rtl="0"/>
          <a:r>
            <a:rPr lang="en-GB" dirty="0" smtClean="0"/>
            <a:t>e.g. War and civil war exclusion agreement in 1937</a:t>
          </a:r>
          <a:endParaRPr lang="en-GB" dirty="0"/>
        </a:p>
      </dgm:t>
    </dgm:pt>
    <dgm:pt modelId="{81C27296-7F45-4576-8B04-58A79FC32313}" type="parTrans" cxnId="{B247D16A-3A4E-4FA0-9B21-A7C5E6293B7C}">
      <dgm:prSet/>
      <dgm:spPr/>
      <dgm:t>
        <a:bodyPr/>
        <a:lstStyle/>
        <a:p>
          <a:endParaRPr lang="en-GB"/>
        </a:p>
      </dgm:t>
    </dgm:pt>
    <dgm:pt modelId="{0FA915DB-410E-408D-8313-8864F78A91FE}" type="sibTrans" cxnId="{B247D16A-3A4E-4FA0-9B21-A7C5E6293B7C}">
      <dgm:prSet/>
      <dgm:spPr/>
      <dgm:t>
        <a:bodyPr/>
        <a:lstStyle/>
        <a:p>
          <a:endParaRPr lang="en-GB"/>
        </a:p>
      </dgm:t>
    </dgm:pt>
    <dgm:pt modelId="{081AD411-54C1-4F60-BF7E-0A0728B9D11C}" type="pres">
      <dgm:prSet presAssocID="{9A623838-5766-4E21-BE2E-C27EEB6AEB74}" presName="linear" presStyleCnt="0">
        <dgm:presLayoutVars>
          <dgm:animLvl val="lvl"/>
          <dgm:resizeHandles val="exact"/>
        </dgm:presLayoutVars>
      </dgm:prSet>
      <dgm:spPr/>
      <dgm:t>
        <a:bodyPr/>
        <a:lstStyle/>
        <a:p>
          <a:endParaRPr lang="en-GB"/>
        </a:p>
      </dgm:t>
    </dgm:pt>
    <dgm:pt modelId="{6248FA1E-A678-407B-9264-2A836AE27548}" type="pres">
      <dgm:prSet presAssocID="{61EEF94A-3DAD-4AF1-89FF-A27586244EB8}" presName="parentText" presStyleLbl="node1" presStyleIdx="0" presStyleCnt="5">
        <dgm:presLayoutVars>
          <dgm:chMax val="0"/>
          <dgm:bulletEnabled val="1"/>
        </dgm:presLayoutVars>
      </dgm:prSet>
      <dgm:spPr/>
      <dgm:t>
        <a:bodyPr/>
        <a:lstStyle/>
        <a:p>
          <a:endParaRPr lang="en-GB"/>
        </a:p>
      </dgm:t>
    </dgm:pt>
    <dgm:pt modelId="{047093E7-AFC2-4666-A366-A5BF61F42626}" type="pres">
      <dgm:prSet presAssocID="{61EEF94A-3DAD-4AF1-89FF-A27586244EB8}" presName="childText" presStyleLbl="revTx" presStyleIdx="0" presStyleCnt="5">
        <dgm:presLayoutVars>
          <dgm:bulletEnabled val="1"/>
        </dgm:presLayoutVars>
      </dgm:prSet>
      <dgm:spPr/>
      <dgm:t>
        <a:bodyPr/>
        <a:lstStyle/>
        <a:p>
          <a:endParaRPr lang="en-GB"/>
        </a:p>
      </dgm:t>
    </dgm:pt>
    <dgm:pt modelId="{337C19DD-0C53-41F1-8A30-889BB791FDC9}" type="pres">
      <dgm:prSet presAssocID="{B12F51A7-3899-49E3-8300-641C66B34128}" presName="parentText" presStyleLbl="node1" presStyleIdx="1" presStyleCnt="5">
        <dgm:presLayoutVars>
          <dgm:chMax val="0"/>
          <dgm:bulletEnabled val="1"/>
        </dgm:presLayoutVars>
      </dgm:prSet>
      <dgm:spPr/>
      <dgm:t>
        <a:bodyPr/>
        <a:lstStyle/>
        <a:p>
          <a:endParaRPr lang="en-GB"/>
        </a:p>
      </dgm:t>
    </dgm:pt>
    <dgm:pt modelId="{EFA7F682-02CE-4107-9B1F-D7F02CADF524}" type="pres">
      <dgm:prSet presAssocID="{B12F51A7-3899-49E3-8300-641C66B34128}" presName="childText" presStyleLbl="revTx" presStyleIdx="1" presStyleCnt="5">
        <dgm:presLayoutVars>
          <dgm:bulletEnabled val="1"/>
        </dgm:presLayoutVars>
      </dgm:prSet>
      <dgm:spPr/>
      <dgm:t>
        <a:bodyPr/>
        <a:lstStyle/>
        <a:p>
          <a:endParaRPr lang="en-GB"/>
        </a:p>
      </dgm:t>
    </dgm:pt>
    <dgm:pt modelId="{A32B4A15-5D21-4121-A871-EEA5039F69F3}" type="pres">
      <dgm:prSet presAssocID="{7ECA8B55-A054-44BA-A6F7-B5AD4E1089EC}" presName="parentText" presStyleLbl="node1" presStyleIdx="2" presStyleCnt="5">
        <dgm:presLayoutVars>
          <dgm:chMax val="0"/>
          <dgm:bulletEnabled val="1"/>
        </dgm:presLayoutVars>
      </dgm:prSet>
      <dgm:spPr/>
      <dgm:t>
        <a:bodyPr/>
        <a:lstStyle/>
        <a:p>
          <a:endParaRPr lang="en-GB"/>
        </a:p>
      </dgm:t>
    </dgm:pt>
    <dgm:pt modelId="{FF282151-C4E9-475F-B57D-AF873CE0F8E5}" type="pres">
      <dgm:prSet presAssocID="{7ECA8B55-A054-44BA-A6F7-B5AD4E1089EC}" presName="childText" presStyleLbl="revTx" presStyleIdx="2" presStyleCnt="5">
        <dgm:presLayoutVars>
          <dgm:bulletEnabled val="1"/>
        </dgm:presLayoutVars>
      </dgm:prSet>
      <dgm:spPr/>
      <dgm:t>
        <a:bodyPr/>
        <a:lstStyle/>
        <a:p>
          <a:endParaRPr lang="en-GB"/>
        </a:p>
      </dgm:t>
    </dgm:pt>
    <dgm:pt modelId="{99C9E2E4-6C3A-478E-B1BC-85F6668A5498}" type="pres">
      <dgm:prSet presAssocID="{EFB5DF0D-41E3-4C03-90D8-DE3F99F61544}" presName="parentText" presStyleLbl="node1" presStyleIdx="3" presStyleCnt="5">
        <dgm:presLayoutVars>
          <dgm:chMax val="0"/>
          <dgm:bulletEnabled val="1"/>
        </dgm:presLayoutVars>
      </dgm:prSet>
      <dgm:spPr/>
      <dgm:t>
        <a:bodyPr/>
        <a:lstStyle/>
        <a:p>
          <a:endParaRPr lang="en-GB"/>
        </a:p>
      </dgm:t>
    </dgm:pt>
    <dgm:pt modelId="{305D81BD-6189-49F6-8D99-AE15BA73AF1F}" type="pres">
      <dgm:prSet presAssocID="{EFB5DF0D-41E3-4C03-90D8-DE3F99F61544}" presName="childText" presStyleLbl="revTx" presStyleIdx="3" presStyleCnt="5">
        <dgm:presLayoutVars>
          <dgm:bulletEnabled val="1"/>
        </dgm:presLayoutVars>
      </dgm:prSet>
      <dgm:spPr/>
      <dgm:t>
        <a:bodyPr/>
        <a:lstStyle/>
        <a:p>
          <a:endParaRPr lang="en-GB"/>
        </a:p>
      </dgm:t>
    </dgm:pt>
    <dgm:pt modelId="{61B927AF-6140-4846-B7CF-6270DB39A3E6}" type="pres">
      <dgm:prSet presAssocID="{702920D7-15BC-4905-86D6-2E243DD68829}" presName="parentText" presStyleLbl="node1" presStyleIdx="4" presStyleCnt="5">
        <dgm:presLayoutVars>
          <dgm:chMax val="0"/>
          <dgm:bulletEnabled val="1"/>
        </dgm:presLayoutVars>
      </dgm:prSet>
      <dgm:spPr/>
      <dgm:t>
        <a:bodyPr/>
        <a:lstStyle/>
        <a:p>
          <a:endParaRPr lang="en-GB"/>
        </a:p>
      </dgm:t>
    </dgm:pt>
    <dgm:pt modelId="{C0B38B93-49B9-43FC-94DB-A1EAF48CF5BE}" type="pres">
      <dgm:prSet presAssocID="{702920D7-15BC-4905-86D6-2E243DD68829}" presName="childText" presStyleLbl="revTx" presStyleIdx="4" presStyleCnt="5">
        <dgm:presLayoutVars>
          <dgm:bulletEnabled val="1"/>
        </dgm:presLayoutVars>
      </dgm:prSet>
      <dgm:spPr/>
      <dgm:t>
        <a:bodyPr/>
        <a:lstStyle/>
        <a:p>
          <a:endParaRPr lang="en-GB"/>
        </a:p>
      </dgm:t>
    </dgm:pt>
  </dgm:ptLst>
  <dgm:cxnLst>
    <dgm:cxn modelId="{10125FCD-1D70-4F02-83BE-0A36A8D4DBC0}" type="presOf" srcId="{B12F51A7-3899-49E3-8300-641C66B34128}" destId="{337C19DD-0C53-41F1-8A30-889BB791FDC9}" srcOrd="0" destOrd="0" presId="urn:microsoft.com/office/officeart/2005/8/layout/vList2"/>
    <dgm:cxn modelId="{C5BEE16B-194D-418E-99DC-62208A150DF0}" srcId="{7ECA8B55-A054-44BA-A6F7-B5AD4E1089EC}" destId="{A072B545-4EBD-42F7-B72C-19CE89F4C5A6}" srcOrd="0" destOrd="0" parTransId="{741FA3A4-B11D-4665-8C47-5BF0594CBBCD}" sibTransId="{C6923612-1F03-4829-8819-62B2C915E7AE}"/>
    <dgm:cxn modelId="{14C356C7-88C3-4C16-8C17-0D5F9F462674}" srcId="{9A623838-5766-4E21-BE2E-C27EEB6AEB74}" destId="{61EEF94A-3DAD-4AF1-89FF-A27586244EB8}" srcOrd="0" destOrd="0" parTransId="{CCEE2C66-478F-4003-B9B2-2EFD0BDE997A}" sibTransId="{34E86AB9-1365-4AD4-AD04-94073495E5DA}"/>
    <dgm:cxn modelId="{D5B08011-9BFB-4989-AA4A-360B2797DFB3}" srcId="{9A623838-5766-4E21-BE2E-C27EEB6AEB74}" destId="{B12F51A7-3899-49E3-8300-641C66B34128}" srcOrd="1" destOrd="0" parTransId="{80A2CA11-331E-4ABF-857E-1F93E08D85FC}" sibTransId="{3CFD66B9-3B50-4B10-9B2E-EC46C9CCAD00}"/>
    <dgm:cxn modelId="{7AC2BC44-8DD3-4B82-BF66-168504244FBE}" srcId="{61EEF94A-3DAD-4AF1-89FF-A27586244EB8}" destId="{3915B5F1-47B2-4AC6-AD21-C969327568DD}" srcOrd="0" destOrd="0" parTransId="{6AD3070F-9867-4130-BFAD-65993E15E898}" sibTransId="{83D5BFFA-6884-4E8A-9166-EBA10829E414}"/>
    <dgm:cxn modelId="{B247D16A-3A4E-4FA0-9B21-A7C5E6293B7C}" srcId="{702920D7-15BC-4905-86D6-2E243DD68829}" destId="{C2CE9355-60DB-4CEF-85C1-DFB52D7C730D}" srcOrd="0" destOrd="0" parTransId="{81C27296-7F45-4576-8B04-58A79FC32313}" sibTransId="{0FA915DB-410E-408D-8313-8864F78A91FE}"/>
    <dgm:cxn modelId="{398ECE0B-E0D6-41C5-B407-46074F0AA81D}" srcId="{9A623838-5766-4E21-BE2E-C27EEB6AEB74}" destId="{7ECA8B55-A054-44BA-A6F7-B5AD4E1089EC}" srcOrd="2" destOrd="0" parTransId="{82FD9117-1B1A-44AE-8EEA-FE39C5352B04}" sibTransId="{A3C89A44-AB6E-4411-981F-82E4417E9053}"/>
    <dgm:cxn modelId="{92757502-E713-4ADA-A3ED-CE45F2611C8D}" type="presOf" srcId="{A072B545-4EBD-42F7-B72C-19CE89F4C5A6}" destId="{FF282151-C4E9-475F-B57D-AF873CE0F8E5}" srcOrd="0" destOrd="0" presId="urn:microsoft.com/office/officeart/2005/8/layout/vList2"/>
    <dgm:cxn modelId="{4CA217C3-CAA7-4FA7-8296-D565876ECFF7}" type="presOf" srcId="{7ECA8B55-A054-44BA-A6F7-B5AD4E1089EC}" destId="{A32B4A15-5D21-4121-A871-EEA5039F69F3}" srcOrd="0" destOrd="0" presId="urn:microsoft.com/office/officeart/2005/8/layout/vList2"/>
    <dgm:cxn modelId="{289D64FF-B3F3-40ED-BF13-06EF4EABC85C}" srcId="{EFB5DF0D-41E3-4C03-90D8-DE3F99F61544}" destId="{6D5F7BB4-EDD5-47BC-9114-C0FDF1242690}" srcOrd="0" destOrd="0" parTransId="{6BF03389-BE70-4FCC-98E8-27FFD5B9006E}" sibTransId="{20212496-8D22-42F1-8A58-56F781658D4B}"/>
    <dgm:cxn modelId="{FF506A66-F98F-4586-940A-25F018E68D99}" srcId="{9A623838-5766-4E21-BE2E-C27EEB6AEB74}" destId="{702920D7-15BC-4905-86D6-2E243DD68829}" srcOrd="4" destOrd="0" parTransId="{40B689E6-DBB7-4230-AA0E-2937D862017B}" sibTransId="{0EA9177F-4DB8-4F4B-A698-F4008FAF2266}"/>
    <dgm:cxn modelId="{805A3897-CE5E-4E30-B7A9-29C21B077BDF}" type="presOf" srcId="{9AD53332-F329-4205-AC6B-746CF67AC5DA}" destId="{EFA7F682-02CE-4107-9B1F-D7F02CADF524}" srcOrd="0" destOrd="0" presId="urn:microsoft.com/office/officeart/2005/8/layout/vList2"/>
    <dgm:cxn modelId="{B9E97620-032A-4022-96A1-AE18B0280EA3}" srcId="{B12F51A7-3899-49E3-8300-641C66B34128}" destId="{9AD53332-F329-4205-AC6B-746CF67AC5DA}" srcOrd="0" destOrd="0" parTransId="{AC807CFE-0024-4A92-AAC2-5E8E4B0F0F59}" sibTransId="{62BB4D81-C463-425D-AD7B-E2CB94C89368}"/>
    <dgm:cxn modelId="{5328C1B5-797F-4D5B-9E8A-72B6F979CCF9}" type="presOf" srcId="{EFB5DF0D-41E3-4C03-90D8-DE3F99F61544}" destId="{99C9E2E4-6C3A-478E-B1BC-85F6668A5498}" srcOrd="0" destOrd="0" presId="urn:microsoft.com/office/officeart/2005/8/layout/vList2"/>
    <dgm:cxn modelId="{7254A36B-C42C-4F8B-BE0F-693B9428D1C9}" type="presOf" srcId="{702920D7-15BC-4905-86D6-2E243DD68829}" destId="{61B927AF-6140-4846-B7CF-6270DB39A3E6}" srcOrd="0" destOrd="0" presId="urn:microsoft.com/office/officeart/2005/8/layout/vList2"/>
    <dgm:cxn modelId="{6D9FB467-574C-4AD6-8F5D-812D72E681C0}" type="presOf" srcId="{3915B5F1-47B2-4AC6-AD21-C969327568DD}" destId="{047093E7-AFC2-4666-A366-A5BF61F42626}" srcOrd="0" destOrd="0" presId="urn:microsoft.com/office/officeart/2005/8/layout/vList2"/>
    <dgm:cxn modelId="{08A443FF-510B-47C3-B2CB-54DCCCCFF8C0}" srcId="{9A623838-5766-4E21-BE2E-C27EEB6AEB74}" destId="{EFB5DF0D-41E3-4C03-90D8-DE3F99F61544}" srcOrd="3" destOrd="0" parTransId="{3A4592FA-7AC5-492D-941B-E6FE63AEA5BF}" sibTransId="{364710DB-4B41-41B4-81BA-3AE075F489D2}"/>
    <dgm:cxn modelId="{95D7CACD-A1C4-459D-8E5C-BA7A5D7F275D}" type="presOf" srcId="{6D5F7BB4-EDD5-47BC-9114-C0FDF1242690}" destId="{305D81BD-6189-49F6-8D99-AE15BA73AF1F}" srcOrd="0" destOrd="0" presId="urn:microsoft.com/office/officeart/2005/8/layout/vList2"/>
    <dgm:cxn modelId="{A8FA7F19-FBE1-4BD6-B5A9-04BF9E1E01AA}" type="presOf" srcId="{61EEF94A-3DAD-4AF1-89FF-A27586244EB8}" destId="{6248FA1E-A678-407B-9264-2A836AE27548}" srcOrd="0" destOrd="0" presId="urn:microsoft.com/office/officeart/2005/8/layout/vList2"/>
    <dgm:cxn modelId="{CE130FDA-5FC6-4548-AD0A-4FF15EAB2FA2}" type="presOf" srcId="{1CDDE997-D03A-4DC6-870A-A1F4DCD91573}" destId="{FF282151-C4E9-475F-B57D-AF873CE0F8E5}" srcOrd="0" destOrd="1" presId="urn:microsoft.com/office/officeart/2005/8/layout/vList2"/>
    <dgm:cxn modelId="{B383C939-3925-4C4C-9E8A-78F993417941}" srcId="{7ECA8B55-A054-44BA-A6F7-B5AD4E1089EC}" destId="{1CDDE997-D03A-4DC6-870A-A1F4DCD91573}" srcOrd="1" destOrd="0" parTransId="{C9FEE7F1-8982-494D-B70B-627C178FC057}" sibTransId="{BD0CE23C-0887-41E5-BE5C-82F39E614D06}"/>
    <dgm:cxn modelId="{FACF52D7-EFC5-495D-8231-D836794AF2A4}" type="presOf" srcId="{9A623838-5766-4E21-BE2E-C27EEB6AEB74}" destId="{081AD411-54C1-4F60-BF7E-0A0728B9D11C}" srcOrd="0" destOrd="0" presId="urn:microsoft.com/office/officeart/2005/8/layout/vList2"/>
    <dgm:cxn modelId="{3291C4D1-349C-481F-ABC3-61BCC631DCE0}" type="presOf" srcId="{C2CE9355-60DB-4CEF-85C1-DFB52D7C730D}" destId="{C0B38B93-49B9-43FC-94DB-A1EAF48CF5BE}" srcOrd="0" destOrd="0" presId="urn:microsoft.com/office/officeart/2005/8/layout/vList2"/>
    <dgm:cxn modelId="{DD82B152-D162-4E4C-939C-CD593A585AD8}" type="presParOf" srcId="{081AD411-54C1-4F60-BF7E-0A0728B9D11C}" destId="{6248FA1E-A678-407B-9264-2A836AE27548}" srcOrd="0" destOrd="0" presId="urn:microsoft.com/office/officeart/2005/8/layout/vList2"/>
    <dgm:cxn modelId="{962DF114-E1A4-408E-9F66-4BACAE4086DD}" type="presParOf" srcId="{081AD411-54C1-4F60-BF7E-0A0728B9D11C}" destId="{047093E7-AFC2-4666-A366-A5BF61F42626}" srcOrd="1" destOrd="0" presId="urn:microsoft.com/office/officeart/2005/8/layout/vList2"/>
    <dgm:cxn modelId="{48ABAFF8-F36E-4884-81C2-17AA5E7A0488}" type="presParOf" srcId="{081AD411-54C1-4F60-BF7E-0A0728B9D11C}" destId="{337C19DD-0C53-41F1-8A30-889BB791FDC9}" srcOrd="2" destOrd="0" presId="urn:microsoft.com/office/officeart/2005/8/layout/vList2"/>
    <dgm:cxn modelId="{1662BE51-51CA-427C-9C3B-F52310C25973}" type="presParOf" srcId="{081AD411-54C1-4F60-BF7E-0A0728B9D11C}" destId="{EFA7F682-02CE-4107-9B1F-D7F02CADF524}" srcOrd="3" destOrd="0" presId="urn:microsoft.com/office/officeart/2005/8/layout/vList2"/>
    <dgm:cxn modelId="{4830FF48-CE18-4688-8EBC-83C25F4AFF31}" type="presParOf" srcId="{081AD411-54C1-4F60-BF7E-0A0728B9D11C}" destId="{A32B4A15-5D21-4121-A871-EEA5039F69F3}" srcOrd="4" destOrd="0" presId="urn:microsoft.com/office/officeart/2005/8/layout/vList2"/>
    <dgm:cxn modelId="{3A36BA49-FD23-4913-B19F-38AB3D079EA8}" type="presParOf" srcId="{081AD411-54C1-4F60-BF7E-0A0728B9D11C}" destId="{FF282151-C4E9-475F-B57D-AF873CE0F8E5}" srcOrd="5" destOrd="0" presId="urn:microsoft.com/office/officeart/2005/8/layout/vList2"/>
    <dgm:cxn modelId="{1E44D081-8AF7-463C-A975-3A4073C82D95}" type="presParOf" srcId="{081AD411-54C1-4F60-BF7E-0A0728B9D11C}" destId="{99C9E2E4-6C3A-478E-B1BC-85F6668A5498}" srcOrd="6" destOrd="0" presId="urn:microsoft.com/office/officeart/2005/8/layout/vList2"/>
    <dgm:cxn modelId="{F4A5D760-D127-484A-A2E5-3B97EC89C7CA}" type="presParOf" srcId="{081AD411-54C1-4F60-BF7E-0A0728B9D11C}" destId="{305D81BD-6189-49F6-8D99-AE15BA73AF1F}" srcOrd="7" destOrd="0" presId="urn:microsoft.com/office/officeart/2005/8/layout/vList2"/>
    <dgm:cxn modelId="{C572C5C6-443C-4EA8-8CBF-1B040C32AA86}" type="presParOf" srcId="{081AD411-54C1-4F60-BF7E-0A0728B9D11C}" destId="{61B927AF-6140-4846-B7CF-6270DB39A3E6}" srcOrd="8" destOrd="0" presId="urn:microsoft.com/office/officeart/2005/8/layout/vList2"/>
    <dgm:cxn modelId="{90CFC862-9F14-4864-B959-ADC5C116401E}" type="presParOf" srcId="{081AD411-54C1-4F60-BF7E-0A0728B9D11C}" destId="{C0B38B93-49B9-43FC-94DB-A1EAF48CF5BE}" srcOrd="9"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490216C-F6C6-4C6B-A885-A60D067ECC87}" type="doc">
      <dgm:prSet loTypeId="urn:microsoft.com/office/officeart/2005/8/layout/hierarchy4" loCatId="list" qsTypeId="urn:microsoft.com/office/officeart/2005/8/quickstyle/simple1#12" qsCatId="simple" csTypeId="urn:microsoft.com/office/officeart/2005/8/colors/colorful3" csCatId="colorful" phldr="1"/>
      <dgm:spPr/>
      <dgm:t>
        <a:bodyPr/>
        <a:lstStyle/>
        <a:p>
          <a:endParaRPr lang="en-GB"/>
        </a:p>
      </dgm:t>
    </dgm:pt>
    <dgm:pt modelId="{620026E5-B636-4B97-8DA6-51EFAF003856}">
      <dgm:prSet/>
      <dgm:spPr/>
      <dgm:t>
        <a:bodyPr/>
        <a:lstStyle/>
        <a:p>
          <a:pPr rtl="0"/>
          <a:r>
            <a:rPr lang="en-GB" dirty="0" smtClean="0"/>
            <a:t>Rule 1: Gross premium volume/Capital plus loss reserves </a:t>
          </a:r>
          <a:r>
            <a:rPr lang="en-GB" dirty="0" smtClean="0">
              <a:latin typeface="Calibri"/>
            </a:rPr>
            <a:t>≈ 200%</a:t>
          </a:r>
          <a:endParaRPr lang="en-GB" dirty="0"/>
        </a:p>
      </dgm:t>
    </dgm:pt>
    <dgm:pt modelId="{52A49B37-E5AE-4F0E-AA96-FE5E88E4FEA1}" type="parTrans" cxnId="{94947DCF-429A-4117-BF8D-9A06AD1BF5AF}">
      <dgm:prSet/>
      <dgm:spPr/>
      <dgm:t>
        <a:bodyPr/>
        <a:lstStyle/>
        <a:p>
          <a:endParaRPr lang="en-GB"/>
        </a:p>
      </dgm:t>
    </dgm:pt>
    <dgm:pt modelId="{35C31E55-87C0-45DD-9998-5274D5895EF3}" type="sibTrans" cxnId="{94947DCF-429A-4117-BF8D-9A06AD1BF5AF}">
      <dgm:prSet/>
      <dgm:spPr/>
      <dgm:t>
        <a:bodyPr/>
        <a:lstStyle/>
        <a:p>
          <a:endParaRPr lang="en-GB"/>
        </a:p>
      </dgm:t>
    </dgm:pt>
    <dgm:pt modelId="{1A5C01EB-E774-4217-8AAE-AFB41445526F}">
      <dgm:prSet/>
      <dgm:spPr/>
      <dgm:t>
        <a:bodyPr/>
        <a:lstStyle/>
        <a:p>
          <a:pPr rtl="0"/>
          <a:r>
            <a:rPr lang="en-GB" dirty="0" smtClean="0"/>
            <a:t>The financial security of an insurer must not be heavily dependent on reinsurers</a:t>
          </a:r>
          <a:endParaRPr lang="en-GB" dirty="0"/>
        </a:p>
      </dgm:t>
    </dgm:pt>
    <dgm:pt modelId="{A7C1BEE0-CF57-4AD9-9222-2D9863B00CA1}" type="parTrans" cxnId="{58885082-BED5-4BF5-8094-E16714E6AFB2}">
      <dgm:prSet/>
      <dgm:spPr/>
      <dgm:t>
        <a:bodyPr/>
        <a:lstStyle/>
        <a:p>
          <a:endParaRPr lang="en-GB"/>
        </a:p>
      </dgm:t>
    </dgm:pt>
    <dgm:pt modelId="{FC0006B8-233E-4726-A0E6-C3EAC9155EFB}" type="sibTrans" cxnId="{58885082-BED5-4BF5-8094-E16714E6AFB2}">
      <dgm:prSet/>
      <dgm:spPr/>
      <dgm:t>
        <a:bodyPr/>
        <a:lstStyle/>
        <a:p>
          <a:endParaRPr lang="en-GB"/>
        </a:p>
      </dgm:t>
    </dgm:pt>
    <dgm:pt modelId="{DAFF6E6A-B844-444E-8A62-05064DC76D4C}">
      <dgm:prSet/>
      <dgm:spPr/>
      <dgm:t>
        <a:bodyPr/>
        <a:lstStyle/>
        <a:p>
          <a:pPr rtl="0"/>
          <a:r>
            <a:rPr lang="en-GB" dirty="0" smtClean="0"/>
            <a:t>Possible measures if the rule is not complied with:</a:t>
          </a:r>
          <a:endParaRPr lang="en-GB" dirty="0"/>
        </a:p>
      </dgm:t>
    </dgm:pt>
    <dgm:pt modelId="{DB46D3A6-A048-4572-B483-7A2EE4FC3456}" type="parTrans" cxnId="{4BA8104F-24AB-4386-9FCB-356FCBD53377}">
      <dgm:prSet/>
      <dgm:spPr/>
      <dgm:t>
        <a:bodyPr/>
        <a:lstStyle/>
        <a:p>
          <a:endParaRPr lang="en-GB"/>
        </a:p>
      </dgm:t>
    </dgm:pt>
    <dgm:pt modelId="{3693A1CF-F76A-41CB-A32C-DA5CFB2AEB68}" type="sibTrans" cxnId="{4BA8104F-24AB-4386-9FCB-356FCBD53377}">
      <dgm:prSet/>
      <dgm:spPr/>
      <dgm:t>
        <a:bodyPr/>
        <a:lstStyle/>
        <a:p>
          <a:endParaRPr lang="en-GB"/>
        </a:p>
      </dgm:t>
    </dgm:pt>
    <dgm:pt modelId="{06A5311B-885B-4A1B-B65F-9AE245902521}">
      <dgm:prSet/>
      <dgm:spPr/>
      <dgm:t>
        <a:bodyPr/>
        <a:lstStyle/>
        <a:p>
          <a:pPr rtl="0"/>
          <a:r>
            <a:rPr lang="en-GB" dirty="0" smtClean="0"/>
            <a:t>Write more/less business</a:t>
          </a:r>
          <a:endParaRPr lang="en-GB" dirty="0"/>
        </a:p>
      </dgm:t>
    </dgm:pt>
    <dgm:pt modelId="{44F92B99-9782-4821-A616-239AAD61CCDC}" type="parTrans" cxnId="{92E27B88-CE2F-4E37-860D-6C5A768C3F5D}">
      <dgm:prSet/>
      <dgm:spPr/>
      <dgm:t>
        <a:bodyPr/>
        <a:lstStyle/>
        <a:p>
          <a:endParaRPr lang="en-GB"/>
        </a:p>
      </dgm:t>
    </dgm:pt>
    <dgm:pt modelId="{3F9CEAFA-C58D-413A-9E6B-29D7A735E711}" type="sibTrans" cxnId="{92E27B88-CE2F-4E37-860D-6C5A768C3F5D}">
      <dgm:prSet/>
      <dgm:spPr/>
      <dgm:t>
        <a:bodyPr/>
        <a:lstStyle/>
        <a:p>
          <a:endParaRPr lang="en-GB"/>
        </a:p>
      </dgm:t>
    </dgm:pt>
    <dgm:pt modelId="{97A2E648-FF51-4811-98D6-A12CCA50D4F5}">
      <dgm:prSet/>
      <dgm:spPr/>
      <dgm:t>
        <a:bodyPr/>
        <a:lstStyle/>
        <a:p>
          <a:pPr rtl="0"/>
          <a:r>
            <a:rPr lang="en-GB" dirty="0" smtClean="0"/>
            <a:t>Adjust premium level</a:t>
          </a:r>
          <a:endParaRPr lang="en-GB" dirty="0"/>
        </a:p>
      </dgm:t>
    </dgm:pt>
    <dgm:pt modelId="{7281F432-6BE8-4020-B4C3-3E150F77566D}" type="parTrans" cxnId="{43D57090-109E-4854-B535-D3E7307FF08A}">
      <dgm:prSet/>
      <dgm:spPr/>
      <dgm:t>
        <a:bodyPr/>
        <a:lstStyle/>
        <a:p>
          <a:endParaRPr lang="en-GB"/>
        </a:p>
      </dgm:t>
    </dgm:pt>
    <dgm:pt modelId="{0615D098-08C2-46C6-9D12-8CEAEBA21AC7}" type="sibTrans" cxnId="{43D57090-109E-4854-B535-D3E7307FF08A}">
      <dgm:prSet/>
      <dgm:spPr/>
      <dgm:t>
        <a:bodyPr/>
        <a:lstStyle/>
        <a:p>
          <a:endParaRPr lang="en-GB"/>
        </a:p>
      </dgm:t>
    </dgm:pt>
    <dgm:pt modelId="{35DED822-E47D-40F4-A8B7-BE0CF507562B}">
      <dgm:prSet/>
      <dgm:spPr/>
      <dgm:t>
        <a:bodyPr/>
        <a:lstStyle/>
        <a:p>
          <a:pPr rtl="0"/>
          <a:r>
            <a:rPr lang="en-GB" dirty="0" smtClean="0"/>
            <a:t>Adjust capital resources</a:t>
          </a:r>
          <a:endParaRPr lang="en-GB" dirty="0"/>
        </a:p>
      </dgm:t>
    </dgm:pt>
    <dgm:pt modelId="{F62CB4E7-DA57-48F5-BE7A-44AF9C591A83}" type="parTrans" cxnId="{24F3C12E-C81B-450A-A5A6-13581D79F7EA}">
      <dgm:prSet/>
      <dgm:spPr/>
      <dgm:t>
        <a:bodyPr/>
        <a:lstStyle/>
        <a:p>
          <a:endParaRPr lang="en-GB"/>
        </a:p>
      </dgm:t>
    </dgm:pt>
    <dgm:pt modelId="{CD086866-0D05-4B72-8044-B27770149424}" type="sibTrans" cxnId="{24F3C12E-C81B-450A-A5A6-13581D79F7EA}">
      <dgm:prSet/>
      <dgm:spPr/>
      <dgm:t>
        <a:bodyPr/>
        <a:lstStyle/>
        <a:p>
          <a:endParaRPr lang="en-GB"/>
        </a:p>
      </dgm:t>
    </dgm:pt>
    <dgm:pt modelId="{A2A013F6-BE76-4B39-BECB-CF86B7642DBB}" type="pres">
      <dgm:prSet presAssocID="{C490216C-F6C6-4C6B-A885-A60D067ECC87}" presName="Name0" presStyleCnt="0">
        <dgm:presLayoutVars>
          <dgm:chPref val="1"/>
          <dgm:dir/>
          <dgm:animOne val="branch"/>
          <dgm:animLvl val="lvl"/>
          <dgm:resizeHandles/>
        </dgm:presLayoutVars>
      </dgm:prSet>
      <dgm:spPr/>
      <dgm:t>
        <a:bodyPr/>
        <a:lstStyle/>
        <a:p>
          <a:endParaRPr lang="en-GB"/>
        </a:p>
      </dgm:t>
    </dgm:pt>
    <dgm:pt modelId="{5126D795-8FA9-4C9A-B43C-8795D853DB44}" type="pres">
      <dgm:prSet presAssocID="{620026E5-B636-4B97-8DA6-51EFAF003856}" presName="vertOne" presStyleCnt="0"/>
      <dgm:spPr/>
      <dgm:t>
        <a:bodyPr/>
        <a:lstStyle/>
        <a:p>
          <a:endParaRPr lang="en-GB"/>
        </a:p>
      </dgm:t>
    </dgm:pt>
    <dgm:pt modelId="{088C2B48-100B-4BC9-829F-4D26836AB5D1}" type="pres">
      <dgm:prSet presAssocID="{620026E5-B636-4B97-8DA6-51EFAF003856}" presName="txOne" presStyleLbl="node0" presStyleIdx="0" presStyleCnt="1">
        <dgm:presLayoutVars>
          <dgm:chPref val="3"/>
        </dgm:presLayoutVars>
      </dgm:prSet>
      <dgm:spPr/>
      <dgm:t>
        <a:bodyPr/>
        <a:lstStyle/>
        <a:p>
          <a:endParaRPr lang="en-GB"/>
        </a:p>
      </dgm:t>
    </dgm:pt>
    <dgm:pt modelId="{6C88FFDA-9119-408D-A31E-DA3FA5A1EEA7}" type="pres">
      <dgm:prSet presAssocID="{620026E5-B636-4B97-8DA6-51EFAF003856}" presName="parTransOne" presStyleCnt="0"/>
      <dgm:spPr/>
      <dgm:t>
        <a:bodyPr/>
        <a:lstStyle/>
        <a:p>
          <a:endParaRPr lang="en-GB"/>
        </a:p>
      </dgm:t>
    </dgm:pt>
    <dgm:pt modelId="{C981578E-76FB-4BAD-850B-3E85490A5A77}" type="pres">
      <dgm:prSet presAssocID="{620026E5-B636-4B97-8DA6-51EFAF003856}" presName="horzOne" presStyleCnt="0"/>
      <dgm:spPr/>
      <dgm:t>
        <a:bodyPr/>
        <a:lstStyle/>
        <a:p>
          <a:endParaRPr lang="en-GB"/>
        </a:p>
      </dgm:t>
    </dgm:pt>
    <dgm:pt modelId="{207D1AEE-9B5C-43B3-99DD-D8DE3EA02B85}" type="pres">
      <dgm:prSet presAssocID="{1A5C01EB-E774-4217-8AAE-AFB41445526F}" presName="vertTwo" presStyleCnt="0"/>
      <dgm:spPr/>
      <dgm:t>
        <a:bodyPr/>
        <a:lstStyle/>
        <a:p>
          <a:endParaRPr lang="en-GB"/>
        </a:p>
      </dgm:t>
    </dgm:pt>
    <dgm:pt modelId="{260CE2EC-20B5-49AD-B87E-5867C9DE2DF6}" type="pres">
      <dgm:prSet presAssocID="{1A5C01EB-E774-4217-8AAE-AFB41445526F}" presName="txTwo" presStyleLbl="node2" presStyleIdx="0" presStyleCnt="2" custScaleY="216636">
        <dgm:presLayoutVars>
          <dgm:chPref val="3"/>
        </dgm:presLayoutVars>
      </dgm:prSet>
      <dgm:spPr/>
      <dgm:t>
        <a:bodyPr/>
        <a:lstStyle/>
        <a:p>
          <a:endParaRPr lang="en-GB"/>
        </a:p>
      </dgm:t>
    </dgm:pt>
    <dgm:pt modelId="{B0406FD4-3171-44D8-9D8D-587A9EDEA524}" type="pres">
      <dgm:prSet presAssocID="{1A5C01EB-E774-4217-8AAE-AFB41445526F}" presName="horzTwo" presStyleCnt="0"/>
      <dgm:spPr/>
      <dgm:t>
        <a:bodyPr/>
        <a:lstStyle/>
        <a:p>
          <a:endParaRPr lang="en-GB"/>
        </a:p>
      </dgm:t>
    </dgm:pt>
    <dgm:pt modelId="{8331E152-2CAC-41E4-B09B-FC29C994D0F3}" type="pres">
      <dgm:prSet presAssocID="{FC0006B8-233E-4726-A0E6-C3EAC9155EFB}" presName="sibSpaceTwo" presStyleCnt="0"/>
      <dgm:spPr/>
      <dgm:t>
        <a:bodyPr/>
        <a:lstStyle/>
        <a:p>
          <a:endParaRPr lang="en-GB"/>
        </a:p>
      </dgm:t>
    </dgm:pt>
    <dgm:pt modelId="{0E973535-F09C-47D0-9828-B4BF6DFA9940}" type="pres">
      <dgm:prSet presAssocID="{DAFF6E6A-B844-444E-8A62-05064DC76D4C}" presName="vertTwo" presStyleCnt="0"/>
      <dgm:spPr/>
      <dgm:t>
        <a:bodyPr/>
        <a:lstStyle/>
        <a:p>
          <a:endParaRPr lang="en-GB"/>
        </a:p>
      </dgm:t>
    </dgm:pt>
    <dgm:pt modelId="{78D9CB71-2211-416C-8936-AACD192E6C50}" type="pres">
      <dgm:prSet presAssocID="{DAFF6E6A-B844-444E-8A62-05064DC76D4C}" presName="txTwo" presStyleLbl="node2" presStyleIdx="1" presStyleCnt="2">
        <dgm:presLayoutVars>
          <dgm:chPref val="3"/>
        </dgm:presLayoutVars>
      </dgm:prSet>
      <dgm:spPr/>
      <dgm:t>
        <a:bodyPr/>
        <a:lstStyle/>
        <a:p>
          <a:endParaRPr lang="en-GB"/>
        </a:p>
      </dgm:t>
    </dgm:pt>
    <dgm:pt modelId="{9123E581-2B66-4123-941A-8F4C0776009F}" type="pres">
      <dgm:prSet presAssocID="{DAFF6E6A-B844-444E-8A62-05064DC76D4C}" presName="parTransTwo" presStyleCnt="0"/>
      <dgm:spPr/>
      <dgm:t>
        <a:bodyPr/>
        <a:lstStyle/>
        <a:p>
          <a:endParaRPr lang="en-GB"/>
        </a:p>
      </dgm:t>
    </dgm:pt>
    <dgm:pt modelId="{591BFE73-2045-459B-AB9C-16186E5B4FAB}" type="pres">
      <dgm:prSet presAssocID="{DAFF6E6A-B844-444E-8A62-05064DC76D4C}" presName="horzTwo" presStyleCnt="0"/>
      <dgm:spPr/>
      <dgm:t>
        <a:bodyPr/>
        <a:lstStyle/>
        <a:p>
          <a:endParaRPr lang="en-GB"/>
        </a:p>
      </dgm:t>
    </dgm:pt>
    <dgm:pt modelId="{4C80CFD2-49F9-432B-BEBB-B7E99A63B8BE}" type="pres">
      <dgm:prSet presAssocID="{06A5311B-885B-4A1B-B65F-9AE245902521}" presName="vertThree" presStyleCnt="0"/>
      <dgm:spPr/>
      <dgm:t>
        <a:bodyPr/>
        <a:lstStyle/>
        <a:p>
          <a:endParaRPr lang="en-GB"/>
        </a:p>
      </dgm:t>
    </dgm:pt>
    <dgm:pt modelId="{1521A029-C795-4E90-9AE4-782E09AE35BF}" type="pres">
      <dgm:prSet presAssocID="{06A5311B-885B-4A1B-B65F-9AE245902521}" presName="txThree" presStyleLbl="node3" presStyleIdx="0" presStyleCnt="3">
        <dgm:presLayoutVars>
          <dgm:chPref val="3"/>
        </dgm:presLayoutVars>
      </dgm:prSet>
      <dgm:spPr/>
      <dgm:t>
        <a:bodyPr/>
        <a:lstStyle/>
        <a:p>
          <a:endParaRPr lang="en-GB"/>
        </a:p>
      </dgm:t>
    </dgm:pt>
    <dgm:pt modelId="{6BD639C5-2697-4D7A-B887-F28E14B84E04}" type="pres">
      <dgm:prSet presAssocID="{06A5311B-885B-4A1B-B65F-9AE245902521}" presName="horzThree" presStyleCnt="0"/>
      <dgm:spPr/>
      <dgm:t>
        <a:bodyPr/>
        <a:lstStyle/>
        <a:p>
          <a:endParaRPr lang="en-GB"/>
        </a:p>
      </dgm:t>
    </dgm:pt>
    <dgm:pt modelId="{52EB79BF-BF17-46FD-9727-AF95F6E462E7}" type="pres">
      <dgm:prSet presAssocID="{3F9CEAFA-C58D-413A-9E6B-29D7A735E711}" presName="sibSpaceThree" presStyleCnt="0"/>
      <dgm:spPr/>
      <dgm:t>
        <a:bodyPr/>
        <a:lstStyle/>
        <a:p>
          <a:endParaRPr lang="en-GB"/>
        </a:p>
      </dgm:t>
    </dgm:pt>
    <dgm:pt modelId="{72C26625-B411-478C-A381-32E0B8B6B116}" type="pres">
      <dgm:prSet presAssocID="{97A2E648-FF51-4811-98D6-A12CCA50D4F5}" presName="vertThree" presStyleCnt="0"/>
      <dgm:spPr/>
      <dgm:t>
        <a:bodyPr/>
        <a:lstStyle/>
        <a:p>
          <a:endParaRPr lang="en-GB"/>
        </a:p>
      </dgm:t>
    </dgm:pt>
    <dgm:pt modelId="{80BBBE19-79D0-45FC-8047-53DCC859EDA3}" type="pres">
      <dgm:prSet presAssocID="{97A2E648-FF51-4811-98D6-A12CCA50D4F5}" presName="txThree" presStyleLbl="node3" presStyleIdx="1" presStyleCnt="3">
        <dgm:presLayoutVars>
          <dgm:chPref val="3"/>
        </dgm:presLayoutVars>
      </dgm:prSet>
      <dgm:spPr/>
      <dgm:t>
        <a:bodyPr/>
        <a:lstStyle/>
        <a:p>
          <a:endParaRPr lang="en-GB"/>
        </a:p>
      </dgm:t>
    </dgm:pt>
    <dgm:pt modelId="{D61432C2-696A-4BA8-ABDB-C642F1B36235}" type="pres">
      <dgm:prSet presAssocID="{97A2E648-FF51-4811-98D6-A12CCA50D4F5}" presName="horzThree" presStyleCnt="0"/>
      <dgm:spPr/>
      <dgm:t>
        <a:bodyPr/>
        <a:lstStyle/>
        <a:p>
          <a:endParaRPr lang="en-GB"/>
        </a:p>
      </dgm:t>
    </dgm:pt>
    <dgm:pt modelId="{EB7749F3-F757-490C-9A82-1C778BBE6546}" type="pres">
      <dgm:prSet presAssocID="{0615D098-08C2-46C6-9D12-8CEAEBA21AC7}" presName="sibSpaceThree" presStyleCnt="0"/>
      <dgm:spPr/>
      <dgm:t>
        <a:bodyPr/>
        <a:lstStyle/>
        <a:p>
          <a:endParaRPr lang="en-GB"/>
        </a:p>
      </dgm:t>
    </dgm:pt>
    <dgm:pt modelId="{9CCD226A-A2FF-43D7-9F30-1AAD9E85EF48}" type="pres">
      <dgm:prSet presAssocID="{35DED822-E47D-40F4-A8B7-BE0CF507562B}" presName="vertThree" presStyleCnt="0"/>
      <dgm:spPr/>
      <dgm:t>
        <a:bodyPr/>
        <a:lstStyle/>
        <a:p>
          <a:endParaRPr lang="en-GB"/>
        </a:p>
      </dgm:t>
    </dgm:pt>
    <dgm:pt modelId="{97B07491-E18E-4223-BB21-0CBA9D6B9936}" type="pres">
      <dgm:prSet presAssocID="{35DED822-E47D-40F4-A8B7-BE0CF507562B}" presName="txThree" presStyleLbl="node3" presStyleIdx="2" presStyleCnt="3">
        <dgm:presLayoutVars>
          <dgm:chPref val="3"/>
        </dgm:presLayoutVars>
      </dgm:prSet>
      <dgm:spPr/>
      <dgm:t>
        <a:bodyPr/>
        <a:lstStyle/>
        <a:p>
          <a:endParaRPr lang="en-GB"/>
        </a:p>
      </dgm:t>
    </dgm:pt>
    <dgm:pt modelId="{2F1D7620-02AC-4C6D-93AA-4C3207F22394}" type="pres">
      <dgm:prSet presAssocID="{35DED822-E47D-40F4-A8B7-BE0CF507562B}" presName="horzThree" presStyleCnt="0"/>
      <dgm:spPr/>
      <dgm:t>
        <a:bodyPr/>
        <a:lstStyle/>
        <a:p>
          <a:endParaRPr lang="en-GB"/>
        </a:p>
      </dgm:t>
    </dgm:pt>
  </dgm:ptLst>
  <dgm:cxnLst>
    <dgm:cxn modelId="{6C80EDAE-8001-4218-AA07-D71C4FBE391F}" type="presOf" srcId="{06A5311B-885B-4A1B-B65F-9AE245902521}" destId="{1521A029-C795-4E90-9AE4-782E09AE35BF}" srcOrd="0" destOrd="0" presId="urn:microsoft.com/office/officeart/2005/8/layout/hierarchy4"/>
    <dgm:cxn modelId="{94947DCF-429A-4117-BF8D-9A06AD1BF5AF}" srcId="{C490216C-F6C6-4C6B-A885-A60D067ECC87}" destId="{620026E5-B636-4B97-8DA6-51EFAF003856}" srcOrd="0" destOrd="0" parTransId="{52A49B37-E5AE-4F0E-AA96-FE5E88E4FEA1}" sibTransId="{35C31E55-87C0-45DD-9998-5274D5895EF3}"/>
    <dgm:cxn modelId="{A6D5AFC5-8940-413B-839A-0A8DD810E680}" type="presOf" srcId="{1A5C01EB-E774-4217-8AAE-AFB41445526F}" destId="{260CE2EC-20B5-49AD-B87E-5867C9DE2DF6}" srcOrd="0" destOrd="0" presId="urn:microsoft.com/office/officeart/2005/8/layout/hierarchy4"/>
    <dgm:cxn modelId="{58885082-BED5-4BF5-8094-E16714E6AFB2}" srcId="{620026E5-B636-4B97-8DA6-51EFAF003856}" destId="{1A5C01EB-E774-4217-8AAE-AFB41445526F}" srcOrd="0" destOrd="0" parTransId="{A7C1BEE0-CF57-4AD9-9222-2D9863B00CA1}" sibTransId="{FC0006B8-233E-4726-A0E6-C3EAC9155EFB}"/>
    <dgm:cxn modelId="{24F3C12E-C81B-450A-A5A6-13581D79F7EA}" srcId="{DAFF6E6A-B844-444E-8A62-05064DC76D4C}" destId="{35DED822-E47D-40F4-A8B7-BE0CF507562B}" srcOrd="2" destOrd="0" parTransId="{F62CB4E7-DA57-48F5-BE7A-44AF9C591A83}" sibTransId="{CD086866-0D05-4B72-8044-B27770149424}"/>
    <dgm:cxn modelId="{49DD840D-8DD3-4E24-8B46-2FA4ADDD5264}" type="presOf" srcId="{C490216C-F6C6-4C6B-A885-A60D067ECC87}" destId="{A2A013F6-BE76-4B39-BECB-CF86B7642DBB}" srcOrd="0" destOrd="0" presId="urn:microsoft.com/office/officeart/2005/8/layout/hierarchy4"/>
    <dgm:cxn modelId="{58755341-D66D-42E2-BD9B-0BBC3453B265}" type="presOf" srcId="{DAFF6E6A-B844-444E-8A62-05064DC76D4C}" destId="{78D9CB71-2211-416C-8936-AACD192E6C50}" srcOrd="0" destOrd="0" presId="urn:microsoft.com/office/officeart/2005/8/layout/hierarchy4"/>
    <dgm:cxn modelId="{43D57090-109E-4854-B535-D3E7307FF08A}" srcId="{DAFF6E6A-B844-444E-8A62-05064DC76D4C}" destId="{97A2E648-FF51-4811-98D6-A12CCA50D4F5}" srcOrd="1" destOrd="0" parTransId="{7281F432-6BE8-4020-B4C3-3E150F77566D}" sibTransId="{0615D098-08C2-46C6-9D12-8CEAEBA21AC7}"/>
    <dgm:cxn modelId="{AB2F2228-0790-467B-9EDA-805D12B8FF86}" type="presOf" srcId="{620026E5-B636-4B97-8DA6-51EFAF003856}" destId="{088C2B48-100B-4BC9-829F-4D26836AB5D1}" srcOrd="0" destOrd="0" presId="urn:microsoft.com/office/officeart/2005/8/layout/hierarchy4"/>
    <dgm:cxn modelId="{2DB4D3BB-2701-4E81-8597-BCBCF7E17EC8}" type="presOf" srcId="{97A2E648-FF51-4811-98D6-A12CCA50D4F5}" destId="{80BBBE19-79D0-45FC-8047-53DCC859EDA3}" srcOrd="0" destOrd="0" presId="urn:microsoft.com/office/officeart/2005/8/layout/hierarchy4"/>
    <dgm:cxn modelId="{92E27B88-CE2F-4E37-860D-6C5A768C3F5D}" srcId="{DAFF6E6A-B844-444E-8A62-05064DC76D4C}" destId="{06A5311B-885B-4A1B-B65F-9AE245902521}" srcOrd="0" destOrd="0" parTransId="{44F92B99-9782-4821-A616-239AAD61CCDC}" sibTransId="{3F9CEAFA-C58D-413A-9E6B-29D7A735E711}"/>
    <dgm:cxn modelId="{4BA8104F-24AB-4386-9FCB-356FCBD53377}" srcId="{620026E5-B636-4B97-8DA6-51EFAF003856}" destId="{DAFF6E6A-B844-444E-8A62-05064DC76D4C}" srcOrd="1" destOrd="0" parTransId="{DB46D3A6-A048-4572-B483-7A2EE4FC3456}" sibTransId="{3693A1CF-F76A-41CB-A32C-DA5CFB2AEB68}"/>
    <dgm:cxn modelId="{56B5148C-48FE-407A-83CC-A983838111A5}" type="presOf" srcId="{35DED822-E47D-40F4-A8B7-BE0CF507562B}" destId="{97B07491-E18E-4223-BB21-0CBA9D6B9936}" srcOrd="0" destOrd="0" presId="urn:microsoft.com/office/officeart/2005/8/layout/hierarchy4"/>
    <dgm:cxn modelId="{A4B68F4F-CA5D-477C-9B8F-D10172733C43}" type="presParOf" srcId="{A2A013F6-BE76-4B39-BECB-CF86B7642DBB}" destId="{5126D795-8FA9-4C9A-B43C-8795D853DB44}" srcOrd="0" destOrd="0" presId="urn:microsoft.com/office/officeart/2005/8/layout/hierarchy4"/>
    <dgm:cxn modelId="{872C421C-55CE-41A0-B7C6-89D5B0341C47}" type="presParOf" srcId="{5126D795-8FA9-4C9A-B43C-8795D853DB44}" destId="{088C2B48-100B-4BC9-829F-4D26836AB5D1}" srcOrd="0" destOrd="0" presId="urn:microsoft.com/office/officeart/2005/8/layout/hierarchy4"/>
    <dgm:cxn modelId="{E2D92F11-71E6-49A5-853D-B5BB85125ADA}" type="presParOf" srcId="{5126D795-8FA9-4C9A-B43C-8795D853DB44}" destId="{6C88FFDA-9119-408D-A31E-DA3FA5A1EEA7}" srcOrd="1" destOrd="0" presId="urn:microsoft.com/office/officeart/2005/8/layout/hierarchy4"/>
    <dgm:cxn modelId="{43CE26AA-9BB9-4CB9-9411-165D6E69E121}" type="presParOf" srcId="{5126D795-8FA9-4C9A-B43C-8795D853DB44}" destId="{C981578E-76FB-4BAD-850B-3E85490A5A77}" srcOrd="2" destOrd="0" presId="urn:microsoft.com/office/officeart/2005/8/layout/hierarchy4"/>
    <dgm:cxn modelId="{6F1E2084-2325-4D7B-B72E-1E794A4EF8CD}" type="presParOf" srcId="{C981578E-76FB-4BAD-850B-3E85490A5A77}" destId="{207D1AEE-9B5C-43B3-99DD-D8DE3EA02B85}" srcOrd="0" destOrd="0" presId="urn:microsoft.com/office/officeart/2005/8/layout/hierarchy4"/>
    <dgm:cxn modelId="{84BCE85F-7BDA-4F03-AA90-9F2BD0ED3867}" type="presParOf" srcId="{207D1AEE-9B5C-43B3-99DD-D8DE3EA02B85}" destId="{260CE2EC-20B5-49AD-B87E-5867C9DE2DF6}" srcOrd="0" destOrd="0" presId="urn:microsoft.com/office/officeart/2005/8/layout/hierarchy4"/>
    <dgm:cxn modelId="{16E76752-7108-4E41-B7CB-1FD2D388F0C9}" type="presParOf" srcId="{207D1AEE-9B5C-43B3-99DD-D8DE3EA02B85}" destId="{B0406FD4-3171-44D8-9D8D-587A9EDEA524}" srcOrd="1" destOrd="0" presId="urn:microsoft.com/office/officeart/2005/8/layout/hierarchy4"/>
    <dgm:cxn modelId="{7610321F-93FD-4225-9982-C473CB3732D3}" type="presParOf" srcId="{C981578E-76FB-4BAD-850B-3E85490A5A77}" destId="{8331E152-2CAC-41E4-B09B-FC29C994D0F3}" srcOrd="1" destOrd="0" presId="urn:microsoft.com/office/officeart/2005/8/layout/hierarchy4"/>
    <dgm:cxn modelId="{8B864D6A-4686-41C3-9738-411063B6F901}" type="presParOf" srcId="{C981578E-76FB-4BAD-850B-3E85490A5A77}" destId="{0E973535-F09C-47D0-9828-B4BF6DFA9940}" srcOrd="2" destOrd="0" presId="urn:microsoft.com/office/officeart/2005/8/layout/hierarchy4"/>
    <dgm:cxn modelId="{5708F850-C806-443C-8D07-8280C4D7E632}" type="presParOf" srcId="{0E973535-F09C-47D0-9828-B4BF6DFA9940}" destId="{78D9CB71-2211-416C-8936-AACD192E6C50}" srcOrd="0" destOrd="0" presId="urn:microsoft.com/office/officeart/2005/8/layout/hierarchy4"/>
    <dgm:cxn modelId="{BBB7129A-2225-4C2F-A962-24544A8B427D}" type="presParOf" srcId="{0E973535-F09C-47D0-9828-B4BF6DFA9940}" destId="{9123E581-2B66-4123-941A-8F4C0776009F}" srcOrd="1" destOrd="0" presId="urn:microsoft.com/office/officeart/2005/8/layout/hierarchy4"/>
    <dgm:cxn modelId="{E924729E-518A-461D-8946-B4348D465A5D}" type="presParOf" srcId="{0E973535-F09C-47D0-9828-B4BF6DFA9940}" destId="{591BFE73-2045-459B-AB9C-16186E5B4FAB}" srcOrd="2" destOrd="0" presId="urn:microsoft.com/office/officeart/2005/8/layout/hierarchy4"/>
    <dgm:cxn modelId="{497DC423-9CD0-47AB-BAE0-D09272948E84}" type="presParOf" srcId="{591BFE73-2045-459B-AB9C-16186E5B4FAB}" destId="{4C80CFD2-49F9-432B-BEBB-B7E99A63B8BE}" srcOrd="0" destOrd="0" presId="urn:microsoft.com/office/officeart/2005/8/layout/hierarchy4"/>
    <dgm:cxn modelId="{80A87436-3F32-457F-A1BE-33B108F9F605}" type="presParOf" srcId="{4C80CFD2-49F9-432B-BEBB-B7E99A63B8BE}" destId="{1521A029-C795-4E90-9AE4-782E09AE35BF}" srcOrd="0" destOrd="0" presId="urn:microsoft.com/office/officeart/2005/8/layout/hierarchy4"/>
    <dgm:cxn modelId="{DD1441CE-F213-4A90-BA0A-216A6DD382D6}" type="presParOf" srcId="{4C80CFD2-49F9-432B-BEBB-B7E99A63B8BE}" destId="{6BD639C5-2697-4D7A-B887-F28E14B84E04}" srcOrd="1" destOrd="0" presId="urn:microsoft.com/office/officeart/2005/8/layout/hierarchy4"/>
    <dgm:cxn modelId="{08FD81B2-678E-4F4D-9784-F36136D9DE4F}" type="presParOf" srcId="{591BFE73-2045-459B-AB9C-16186E5B4FAB}" destId="{52EB79BF-BF17-46FD-9727-AF95F6E462E7}" srcOrd="1" destOrd="0" presId="urn:microsoft.com/office/officeart/2005/8/layout/hierarchy4"/>
    <dgm:cxn modelId="{42D51CC2-1270-4B84-B67E-9118CC2C3F6E}" type="presParOf" srcId="{591BFE73-2045-459B-AB9C-16186E5B4FAB}" destId="{72C26625-B411-478C-A381-32E0B8B6B116}" srcOrd="2" destOrd="0" presId="urn:microsoft.com/office/officeart/2005/8/layout/hierarchy4"/>
    <dgm:cxn modelId="{B53295DB-3A7E-437D-9E93-7C982A65BB73}" type="presParOf" srcId="{72C26625-B411-478C-A381-32E0B8B6B116}" destId="{80BBBE19-79D0-45FC-8047-53DCC859EDA3}" srcOrd="0" destOrd="0" presId="urn:microsoft.com/office/officeart/2005/8/layout/hierarchy4"/>
    <dgm:cxn modelId="{55EE256C-02C8-46BD-B9D4-CD65E5BA6BBB}" type="presParOf" srcId="{72C26625-B411-478C-A381-32E0B8B6B116}" destId="{D61432C2-696A-4BA8-ABDB-C642F1B36235}" srcOrd="1" destOrd="0" presId="urn:microsoft.com/office/officeart/2005/8/layout/hierarchy4"/>
    <dgm:cxn modelId="{D758D702-4227-4267-B9C2-F38796ECF825}" type="presParOf" srcId="{591BFE73-2045-459B-AB9C-16186E5B4FAB}" destId="{EB7749F3-F757-490C-9A82-1C778BBE6546}" srcOrd="3" destOrd="0" presId="urn:microsoft.com/office/officeart/2005/8/layout/hierarchy4"/>
    <dgm:cxn modelId="{EA9A0891-CC74-4304-B5F9-3ED7B39F9A8C}" type="presParOf" srcId="{591BFE73-2045-459B-AB9C-16186E5B4FAB}" destId="{9CCD226A-A2FF-43D7-9F30-1AAD9E85EF48}" srcOrd="4" destOrd="0" presId="urn:microsoft.com/office/officeart/2005/8/layout/hierarchy4"/>
    <dgm:cxn modelId="{BA8A4889-8407-448A-852A-4F97941A6E49}" type="presParOf" srcId="{9CCD226A-A2FF-43D7-9F30-1AAD9E85EF48}" destId="{97B07491-E18E-4223-BB21-0CBA9D6B9936}" srcOrd="0" destOrd="0" presId="urn:microsoft.com/office/officeart/2005/8/layout/hierarchy4"/>
    <dgm:cxn modelId="{066CF087-55BB-4304-829D-74AD5370D639}" type="presParOf" srcId="{9CCD226A-A2FF-43D7-9F30-1AAD9E85EF48}" destId="{2F1D7620-02AC-4C6D-93AA-4C3207F22394}"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A273169-B058-42BC-815C-E6AAC9AFC589}" type="doc">
      <dgm:prSet loTypeId="urn:microsoft.com/office/officeart/2005/8/layout/hList3" loCatId="list" qsTypeId="urn:microsoft.com/office/officeart/2005/8/quickstyle/simple1#13" qsCatId="simple" csTypeId="urn:microsoft.com/office/officeart/2005/8/colors/accent1_4" csCatId="accent1" phldr="1"/>
      <dgm:spPr/>
      <dgm:t>
        <a:bodyPr/>
        <a:lstStyle/>
        <a:p>
          <a:endParaRPr lang="en-GB"/>
        </a:p>
      </dgm:t>
    </dgm:pt>
    <dgm:pt modelId="{0F085878-9AE6-4461-AB38-7ACDE67E7990}">
      <dgm:prSet/>
      <dgm:spPr/>
      <dgm:t>
        <a:bodyPr/>
        <a:lstStyle/>
        <a:p>
          <a:pPr rtl="0"/>
          <a:r>
            <a:rPr lang="en-GB" dirty="0" smtClean="0"/>
            <a:t>Rule 2: GNPI/capital plus loss reserves </a:t>
          </a:r>
          <a:r>
            <a:rPr lang="en-GB" dirty="0" smtClean="0">
              <a:latin typeface="Calibri"/>
            </a:rPr>
            <a:t>≈ 50%</a:t>
          </a:r>
          <a:r>
            <a:rPr lang="en-GB" dirty="0" smtClean="0"/>
            <a:t> </a:t>
          </a:r>
          <a:endParaRPr lang="en-GB" dirty="0"/>
        </a:p>
      </dgm:t>
    </dgm:pt>
    <dgm:pt modelId="{59CF0AA2-2E14-41B0-9490-0F64E9550EC7}" type="parTrans" cxnId="{ACA50B77-A1EA-4A2B-9667-48256732FC7C}">
      <dgm:prSet/>
      <dgm:spPr/>
      <dgm:t>
        <a:bodyPr/>
        <a:lstStyle/>
        <a:p>
          <a:endParaRPr lang="en-GB"/>
        </a:p>
      </dgm:t>
    </dgm:pt>
    <dgm:pt modelId="{9B33BD52-408D-4D7E-B832-4D2DDADE9874}" type="sibTrans" cxnId="{ACA50B77-A1EA-4A2B-9667-48256732FC7C}">
      <dgm:prSet/>
      <dgm:spPr/>
      <dgm:t>
        <a:bodyPr/>
        <a:lstStyle/>
        <a:p>
          <a:endParaRPr lang="en-GB"/>
        </a:p>
      </dgm:t>
    </dgm:pt>
    <dgm:pt modelId="{67C86295-9DAE-47AD-8F3F-DB333077A5C6}">
      <dgm:prSet/>
      <dgm:spPr/>
      <dgm:t>
        <a:bodyPr/>
        <a:lstStyle/>
        <a:p>
          <a:pPr rtl="0"/>
          <a:r>
            <a:rPr lang="en-GB" dirty="0" smtClean="0"/>
            <a:t>This measures a company’s solvency position.</a:t>
          </a:r>
          <a:endParaRPr lang="en-GB" dirty="0"/>
        </a:p>
      </dgm:t>
    </dgm:pt>
    <dgm:pt modelId="{7453EA5E-37AE-4B85-A91C-A713932A245A}" type="parTrans" cxnId="{C158F741-B116-4ED6-875E-DFD3458995BA}">
      <dgm:prSet/>
      <dgm:spPr/>
      <dgm:t>
        <a:bodyPr/>
        <a:lstStyle/>
        <a:p>
          <a:endParaRPr lang="en-GB"/>
        </a:p>
      </dgm:t>
    </dgm:pt>
    <dgm:pt modelId="{E710F113-1FBD-435A-9D9F-94175040D8AB}" type="sibTrans" cxnId="{C158F741-B116-4ED6-875E-DFD3458995BA}">
      <dgm:prSet/>
      <dgm:spPr/>
      <dgm:t>
        <a:bodyPr/>
        <a:lstStyle/>
        <a:p>
          <a:endParaRPr lang="en-GB"/>
        </a:p>
      </dgm:t>
    </dgm:pt>
    <dgm:pt modelId="{E78C4064-86B0-4D40-9115-6117625651CE}">
      <dgm:prSet/>
      <dgm:spPr/>
      <dgm:t>
        <a:bodyPr/>
        <a:lstStyle/>
        <a:p>
          <a:pPr rtl="0"/>
          <a:r>
            <a:rPr lang="en-GB" dirty="0" smtClean="0"/>
            <a:t>Possible measures if not complied with:</a:t>
          </a:r>
          <a:endParaRPr lang="en-GB" dirty="0"/>
        </a:p>
      </dgm:t>
    </dgm:pt>
    <dgm:pt modelId="{9E26D76B-44A9-4C5D-A9B3-248D8E792692}" type="parTrans" cxnId="{760F05EE-26A1-46C1-B63F-DA6F1D73F3A6}">
      <dgm:prSet/>
      <dgm:spPr/>
      <dgm:t>
        <a:bodyPr/>
        <a:lstStyle/>
        <a:p>
          <a:endParaRPr lang="en-GB"/>
        </a:p>
      </dgm:t>
    </dgm:pt>
    <dgm:pt modelId="{E61BE51D-A33A-49D2-B5D2-25F2D03602B5}" type="sibTrans" cxnId="{760F05EE-26A1-46C1-B63F-DA6F1D73F3A6}">
      <dgm:prSet/>
      <dgm:spPr/>
      <dgm:t>
        <a:bodyPr/>
        <a:lstStyle/>
        <a:p>
          <a:endParaRPr lang="en-GB"/>
        </a:p>
      </dgm:t>
    </dgm:pt>
    <dgm:pt modelId="{9E874436-0EC7-4810-A2C6-2FE6C0647C29}">
      <dgm:prSet/>
      <dgm:spPr/>
      <dgm:t>
        <a:bodyPr/>
        <a:lstStyle/>
        <a:p>
          <a:pPr rtl="0"/>
          <a:r>
            <a:rPr lang="en-GB" dirty="0" smtClean="0"/>
            <a:t>Adjust retention and/or reinsurance program</a:t>
          </a:r>
          <a:endParaRPr lang="en-GB" dirty="0"/>
        </a:p>
      </dgm:t>
    </dgm:pt>
    <dgm:pt modelId="{B323C1DE-6CC1-400B-920E-6A6C55BFB441}" type="parTrans" cxnId="{E20D3588-6E23-495E-8F69-F9C5A52142D4}">
      <dgm:prSet/>
      <dgm:spPr/>
      <dgm:t>
        <a:bodyPr/>
        <a:lstStyle/>
        <a:p>
          <a:endParaRPr lang="en-GB"/>
        </a:p>
      </dgm:t>
    </dgm:pt>
    <dgm:pt modelId="{D9A31871-AE1B-49A6-BF09-AFCA0B6860FA}" type="sibTrans" cxnId="{E20D3588-6E23-495E-8F69-F9C5A52142D4}">
      <dgm:prSet/>
      <dgm:spPr/>
      <dgm:t>
        <a:bodyPr/>
        <a:lstStyle/>
        <a:p>
          <a:endParaRPr lang="en-GB"/>
        </a:p>
      </dgm:t>
    </dgm:pt>
    <dgm:pt modelId="{E438936E-621B-4A17-A760-382546453EEC}">
      <dgm:prSet/>
      <dgm:spPr/>
      <dgm:t>
        <a:bodyPr/>
        <a:lstStyle/>
        <a:p>
          <a:pPr rtl="0"/>
          <a:r>
            <a:rPr lang="en-GB" dirty="0" smtClean="0"/>
            <a:t>Adjust premium level</a:t>
          </a:r>
          <a:endParaRPr lang="en-GB" dirty="0"/>
        </a:p>
      </dgm:t>
    </dgm:pt>
    <dgm:pt modelId="{63EF2586-074A-4F3C-8DE0-F4E26BD7ABD2}" type="parTrans" cxnId="{4D2E2B2E-08A0-4A5E-82C6-298CF66B6FC4}">
      <dgm:prSet/>
      <dgm:spPr/>
      <dgm:t>
        <a:bodyPr/>
        <a:lstStyle/>
        <a:p>
          <a:endParaRPr lang="en-GB"/>
        </a:p>
      </dgm:t>
    </dgm:pt>
    <dgm:pt modelId="{2FDD3DEE-8BD8-4CD1-B2A7-911DB98E6BE9}" type="sibTrans" cxnId="{4D2E2B2E-08A0-4A5E-82C6-298CF66B6FC4}">
      <dgm:prSet/>
      <dgm:spPr/>
      <dgm:t>
        <a:bodyPr/>
        <a:lstStyle/>
        <a:p>
          <a:endParaRPr lang="en-GB"/>
        </a:p>
      </dgm:t>
    </dgm:pt>
    <dgm:pt modelId="{C098E10E-8B97-42F6-8481-6F456D36ED87}">
      <dgm:prSet/>
      <dgm:spPr/>
      <dgm:t>
        <a:bodyPr/>
        <a:lstStyle/>
        <a:p>
          <a:pPr rtl="0"/>
          <a:r>
            <a:rPr lang="en-GB" dirty="0" smtClean="0"/>
            <a:t>Write more/less business</a:t>
          </a:r>
          <a:endParaRPr lang="en-GB" dirty="0"/>
        </a:p>
      </dgm:t>
    </dgm:pt>
    <dgm:pt modelId="{3340EFA4-C75A-4F67-B977-02821F9822D9}" type="parTrans" cxnId="{438E27F7-6C62-4F8A-8208-B9961E83916F}">
      <dgm:prSet/>
      <dgm:spPr/>
      <dgm:t>
        <a:bodyPr/>
        <a:lstStyle/>
        <a:p>
          <a:endParaRPr lang="en-GB"/>
        </a:p>
      </dgm:t>
    </dgm:pt>
    <dgm:pt modelId="{6FDCB965-D1F2-4450-8A94-CDA1CAD75B55}" type="sibTrans" cxnId="{438E27F7-6C62-4F8A-8208-B9961E83916F}">
      <dgm:prSet/>
      <dgm:spPr/>
      <dgm:t>
        <a:bodyPr/>
        <a:lstStyle/>
        <a:p>
          <a:endParaRPr lang="en-GB"/>
        </a:p>
      </dgm:t>
    </dgm:pt>
    <dgm:pt modelId="{7F0C1B84-8F85-479B-B0AB-BBF66A68F866}">
      <dgm:prSet/>
      <dgm:spPr/>
      <dgm:t>
        <a:bodyPr/>
        <a:lstStyle/>
        <a:p>
          <a:pPr rtl="0"/>
          <a:r>
            <a:rPr lang="en-GB" dirty="0" smtClean="0"/>
            <a:t>Adjust capital resources </a:t>
          </a:r>
          <a:endParaRPr lang="en-GB" dirty="0"/>
        </a:p>
      </dgm:t>
    </dgm:pt>
    <dgm:pt modelId="{A9B090B4-B2CC-4947-8418-7495CAD5158B}" type="parTrans" cxnId="{4849B57D-9E40-4463-9C1B-A08A8CFAE6F6}">
      <dgm:prSet/>
      <dgm:spPr/>
      <dgm:t>
        <a:bodyPr/>
        <a:lstStyle/>
        <a:p>
          <a:endParaRPr lang="en-GB"/>
        </a:p>
      </dgm:t>
    </dgm:pt>
    <dgm:pt modelId="{D0751299-CF41-4339-B76D-4AC24B047326}" type="sibTrans" cxnId="{4849B57D-9E40-4463-9C1B-A08A8CFAE6F6}">
      <dgm:prSet/>
      <dgm:spPr/>
      <dgm:t>
        <a:bodyPr/>
        <a:lstStyle/>
        <a:p>
          <a:endParaRPr lang="en-GB"/>
        </a:p>
      </dgm:t>
    </dgm:pt>
    <dgm:pt modelId="{05D02871-E3BA-4F8C-83EF-37AD14F8B062}" type="pres">
      <dgm:prSet presAssocID="{9A273169-B058-42BC-815C-E6AAC9AFC589}" presName="composite" presStyleCnt="0">
        <dgm:presLayoutVars>
          <dgm:chMax val="1"/>
          <dgm:dir/>
          <dgm:resizeHandles val="exact"/>
        </dgm:presLayoutVars>
      </dgm:prSet>
      <dgm:spPr/>
      <dgm:t>
        <a:bodyPr/>
        <a:lstStyle/>
        <a:p>
          <a:endParaRPr lang="en-GB"/>
        </a:p>
      </dgm:t>
    </dgm:pt>
    <dgm:pt modelId="{FCB656E0-582D-4F55-A8AB-9ACC7E02FC73}" type="pres">
      <dgm:prSet presAssocID="{0F085878-9AE6-4461-AB38-7ACDE67E7990}" presName="roof" presStyleLbl="dkBgShp" presStyleIdx="0" presStyleCnt="2"/>
      <dgm:spPr/>
      <dgm:t>
        <a:bodyPr/>
        <a:lstStyle/>
        <a:p>
          <a:endParaRPr lang="en-GB"/>
        </a:p>
      </dgm:t>
    </dgm:pt>
    <dgm:pt modelId="{58C9AD66-45D0-428B-B987-89ACFD9E0F51}" type="pres">
      <dgm:prSet presAssocID="{0F085878-9AE6-4461-AB38-7ACDE67E7990}" presName="pillars" presStyleCnt="0"/>
      <dgm:spPr/>
      <dgm:t>
        <a:bodyPr/>
        <a:lstStyle/>
        <a:p>
          <a:endParaRPr lang="en-GB"/>
        </a:p>
      </dgm:t>
    </dgm:pt>
    <dgm:pt modelId="{98DFAFCA-FF8C-4F91-BE40-CA12C595E193}" type="pres">
      <dgm:prSet presAssocID="{0F085878-9AE6-4461-AB38-7ACDE67E7990}" presName="pillar1" presStyleLbl="node1" presStyleIdx="0" presStyleCnt="2">
        <dgm:presLayoutVars>
          <dgm:bulletEnabled val="1"/>
        </dgm:presLayoutVars>
      </dgm:prSet>
      <dgm:spPr/>
      <dgm:t>
        <a:bodyPr/>
        <a:lstStyle/>
        <a:p>
          <a:endParaRPr lang="en-GB"/>
        </a:p>
      </dgm:t>
    </dgm:pt>
    <dgm:pt modelId="{585EAA6D-6E59-4D20-92FD-EFDB9BD768C8}" type="pres">
      <dgm:prSet presAssocID="{E78C4064-86B0-4D40-9115-6117625651CE}" presName="pillarX" presStyleLbl="node1" presStyleIdx="1" presStyleCnt="2">
        <dgm:presLayoutVars>
          <dgm:bulletEnabled val="1"/>
        </dgm:presLayoutVars>
      </dgm:prSet>
      <dgm:spPr/>
      <dgm:t>
        <a:bodyPr/>
        <a:lstStyle/>
        <a:p>
          <a:endParaRPr lang="en-GB"/>
        </a:p>
      </dgm:t>
    </dgm:pt>
    <dgm:pt modelId="{DFA94E7F-0A46-46F8-91CB-35489D271552}" type="pres">
      <dgm:prSet presAssocID="{0F085878-9AE6-4461-AB38-7ACDE67E7990}" presName="base" presStyleLbl="dkBgShp" presStyleIdx="1" presStyleCnt="2"/>
      <dgm:spPr/>
      <dgm:t>
        <a:bodyPr/>
        <a:lstStyle/>
        <a:p>
          <a:endParaRPr lang="en-GB"/>
        </a:p>
      </dgm:t>
    </dgm:pt>
  </dgm:ptLst>
  <dgm:cxnLst>
    <dgm:cxn modelId="{BA9A331C-6B47-48CA-9A44-DB77A2526920}" type="presOf" srcId="{9E874436-0EC7-4810-A2C6-2FE6C0647C29}" destId="{585EAA6D-6E59-4D20-92FD-EFDB9BD768C8}" srcOrd="0" destOrd="1" presId="urn:microsoft.com/office/officeart/2005/8/layout/hList3"/>
    <dgm:cxn modelId="{4D2E2B2E-08A0-4A5E-82C6-298CF66B6FC4}" srcId="{E78C4064-86B0-4D40-9115-6117625651CE}" destId="{E438936E-621B-4A17-A760-382546453EEC}" srcOrd="1" destOrd="0" parTransId="{63EF2586-074A-4F3C-8DE0-F4E26BD7ABD2}" sibTransId="{2FDD3DEE-8BD8-4CD1-B2A7-911DB98E6BE9}"/>
    <dgm:cxn modelId="{D22AEF8F-2328-4AA3-BDC5-1F77493D4F08}" type="presOf" srcId="{C098E10E-8B97-42F6-8481-6F456D36ED87}" destId="{585EAA6D-6E59-4D20-92FD-EFDB9BD768C8}" srcOrd="0" destOrd="3" presId="urn:microsoft.com/office/officeart/2005/8/layout/hList3"/>
    <dgm:cxn modelId="{1E769C80-1B55-4853-AA8B-D5FC4363F06E}" type="presOf" srcId="{9A273169-B058-42BC-815C-E6AAC9AFC589}" destId="{05D02871-E3BA-4F8C-83EF-37AD14F8B062}" srcOrd="0" destOrd="0" presId="urn:microsoft.com/office/officeart/2005/8/layout/hList3"/>
    <dgm:cxn modelId="{C158F741-B116-4ED6-875E-DFD3458995BA}" srcId="{0F085878-9AE6-4461-AB38-7ACDE67E7990}" destId="{67C86295-9DAE-47AD-8F3F-DB333077A5C6}" srcOrd="0" destOrd="0" parTransId="{7453EA5E-37AE-4B85-A91C-A713932A245A}" sibTransId="{E710F113-1FBD-435A-9D9F-94175040D8AB}"/>
    <dgm:cxn modelId="{CB16A19D-AEDB-4564-8956-0DF5562D6C10}" type="presOf" srcId="{0F085878-9AE6-4461-AB38-7ACDE67E7990}" destId="{FCB656E0-582D-4F55-A8AB-9ACC7E02FC73}" srcOrd="0" destOrd="0" presId="urn:microsoft.com/office/officeart/2005/8/layout/hList3"/>
    <dgm:cxn modelId="{54B05EB5-E692-4F1A-9931-1052A1224E49}" type="presOf" srcId="{7F0C1B84-8F85-479B-B0AB-BBF66A68F866}" destId="{585EAA6D-6E59-4D20-92FD-EFDB9BD768C8}" srcOrd="0" destOrd="4" presId="urn:microsoft.com/office/officeart/2005/8/layout/hList3"/>
    <dgm:cxn modelId="{ACA50B77-A1EA-4A2B-9667-48256732FC7C}" srcId="{9A273169-B058-42BC-815C-E6AAC9AFC589}" destId="{0F085878-9AE6-4461-AB38-7ACDE67E7990}" srcOrd="0" destOrd="0" parTransId="{59CF0AA2-2E14-41B0-9490-0F64E9550EC7}" sibTransId="{9B33BD52-408D-4D7E-B832-4D2DDADE9874}"/>
    <dgm:cxn modelId="{438E27F7-6C62-4F8A-8208-B9961E83916F}" srcId="{E78C4064-86B0-4D40-9115-6117625651CE}" destId="{C098E10E-8B97-42F6-8481-6F456D36ED87}" srcOrd="2" destOrd="0" parTransId="{3340EFA4-C75A-4F67-B977-02821F9822D9}" sibTransId="{6FDCB965-D1F2-4450-8A94-CDA1CAD75B55}"/>
    <dgm:cxn modelId="{760F05EE-26A1-46C1-B63F-DA6F1D73F3A6}" srcId="{0F085878-9AE6-4461-AB38-7ACDE67E7990}" destId="{E78C4064-86B0-4D40-9115-6117625651CE}" srcOrd="1" destOrd="0" parTransId="{9E26D76B-44A9-4C5D-A9B3-248D8E792692}" sibTransId="{E61BE51D-A33A-49D2-B5D2-25F2D03602B5}"/>
    <dgm:cxn modelId="{B8C72D19-798E-456E-8880-CB23F0321879}" type="presOf" srcId="{E78C4064-86B0-4D40-9115-6117625651CE}" destId="{585EAA6D-6E59-4D20-92FD-EFDB9BD768C8}" srcOrd="0" destOrd="0" presId="urn:microsoft.com/office/officeart/2005/8/layout/hList3"/>
    <dgm:cxn modelId="{E20D3588-6E23-495E-8F69-F9C5A52142D4}" srcId="{E78C4064-86B0-4D40-9115-6117625651CE}" destId="{9E874436-0EC7-4810-A2C6-2FE6C0647C29}" srcOrd="0" destOrd="0" parTransId="{B323C1DE-6CC1-400B-920E-6A6C55BFB441}" sibTransId="{D9A31871-AE1B-49A6-BF09-AFCA0B6860FA}"/>
    <dgm:cxn modelId="{4849B57D-9E40-4463-9C1B-A08A8CFAE6F6}" srcId="{E78C4064-86B0-4D40-9115-6117625651CE}" destId="{7F0C1B84-8F85-479B-B0AB-BBF66A68F866}" srcOrd="3" destOrd="0" parTransId="{A9B090B4-B2CC-4947-8418-7495CAD5158B}" sibTransId="{D0751299-CF41-4339-B76D-4AC24B047326}"/>
    <dgm:cxn modelId="{0361CFAF-1E9A-4DFF-9ED3-FE3225F4E229}" type="presOf" srcId="{67C86295-9DAE-47AD-8F3F-DB333077A5C6}" destId="{98DFAFCA-FF8C-4F91-BE40-CA12C595E193}" srcOrd="0" destOrd="0" presId="urn:microsoft.com/office/officeart/2005/8/layout/hList3"/>
    <dgm:cxn modelId="{B7260F5B-0420-41F6-A1C9-783D43B970E0}" type="presOf" srcId="{E438936E-621B-4A17-A760-382546453EEC}" destId="{585EAA6D-6E59-4D20-92FD-EFDB9BD768C8}" srcOrd="0" destOrd="2" presId="urn:microsoft.com/office/officeart/2005/8/layout/hList3"/>
    <dgm:cxn modelId="{086D3DC0-8C16-46CF-85EF-6458EA0EE495}" type="presParOf" srcId="{05D02871-E3BA-4F8C-83EF-37AD14F8B062}" destId="{FCB656E0-582D-4F55-A8AB-9ACC7E02FC73}" srcOrd="0" destOrd="0" presId="urn:microsoft.com/office/officeart/2005/8/layout/hList3"/>
    <dgm:cxn modelId="{591CEBF7-4CE6-4200-8E28-B82F470154B6}" type="presParOf" srcId="{05D02871-E3BA-4F8C-83EF-37AD14F8B062}" destId="{58C9AD66-45D0-428B-B987-89ACFD9E0F51}" srcOrd="1" destOrd="0" presId="urn:microsoft.com/office/officeart/2005/8/layout/hList3"/>
    <dgm:cxn modelId="{AD4BB486-4B6E-442D-92AB-D3C47F7C5F8B}" type="presParOf" srcId="{58C9AD66-45D0-428B-B987-89ACFD9E0F51}" destId="{98DFAFCA-FF8C-4F91-BE40-CA12C595E193}" srcOrd="0" destOrd="0" presId="urn:microsoft.com/office/officeart/2005/8/layout/hList3"/>
    <dgm:cxn modelId="{5199CFA2-4350-4554-851C-6D2DE1271188}" type="presParOf" srcId="{58C9AD66-45D0-428B-B987-89ACFD9E0F51}" destId="{585EAA6D-6E59-4D20-92FD-EFDB9BD768C8}" srcOrd="1" destOrd="0" presId="urn:microsoft.com/office/officeart/2005/8/layout/hList3"/>
    <dgm:cxn modelId="{6E9BDC0B-E2B3-42AE-94C9-2656925FF845}" type="presParOf" srcId="{05D02871-E3BA-4F8C-83EF-37AD14F8B062}" destId="{DFA94E7F-0A46-46F8-91CB-35489D271552}"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91274FA-BCA3-4E04-8572-A3F38424E0D3}" type="doc">
      <dgm:prSet loTypeId="urn:microsoft.com/office/officeart/2005/8/layout/hierarchy4" loCatId="relationship" qsTypeId="urn:microsoft.com/office/officeart/2005/8/quickstyle/simple1#14" qsCatId="simple" csTypeId="urn:microsoft.com/office/officeart/2005/8/colors/colorful4" csCatId="colorful" phldr="1"/>
      <dgm:spPr/>
      <dgm:t>
        <a:bodyPr/>
        <a:lstStyle/>
        <a:p>
          <a:endParaRPr lang="en-GB"/>
        </a:p>
      </dgm:t>
    </dgm:pt>
    <dgm:pt modelId="{384F59B9-81DD-48AD-898C-F2D89E9A2B66}">
      <dgm:prSet/>
      <dgm:spPr/>
      <dgm:t>
        <a:bodyPr/>
        <a:lstStyle/>
        <a:p>
          <a:pPr rtl="0"/>
          <a:r>
            <a:rPr lang="en-GB" dirty="0" smtClean="0"/>
            <a:t>Rule 3: Net Premiums/Gross premiums &gt; 15%</a:t>
          </a:r>
          <a:endParaRPr lang="en-GB" dirty="0"/>
        </a:p>
      </dgm:t>
    </dgm:pt>
    <dgm:pt modelId="{AA2E7727-25FA-47EC-976C-1030879D84A9}" type="parTrans" cxnId="{9D8DE9A8-6325-4F55-81E2-71BD47B1EA05}">
      <dgm:prSet/>
      <dgm:spPr/>
      <dgm:t>
        <a:bodyPr/>
        <a:lstStyle/>
        <a:p>
          <a:endParaRPr lang="en-GB"/>
        </a:p>
      </dgm:t>
    </dgm:pt>
    <dgm:pt modelId="{67E03ED9-CDD4-4685-861A-E9604F0BA214}" type="sibTrans" cxnId="{9D8DE9A8-6325-4F55-81E2-71BD47B1EA05}">
      <dgm:prSet/>
      <dgm:spPr/>
      <dgm:t>
        <a:bodyPr/>
        <a:lstStyle/>
        <a:p>
          <a:endParaRPr lang="en-GB"/>
        </a:p>
      </dgm:t>
    </dgm:pt>
    <dgm:pt modelId="{518D46E6-7A70-4E3B-AAD1-11CEA7D1B6D7}">
      <dgm:prSet/>
      <dgm:spPr/>
      <dgm:t>
        <a:bodyPr/>
        <a:lstStyle/>
        <a:p>
          <a:pPr rtl="0"/>
          <a:r>
            <a:rPr lang="en-GB" dirty="0" smtClean="0"/>
            <a:t>Aim: insurer must keep a certain minimum involvement in its own business</a:t>
          </a:r>
          <a:endParaRPr lang="en-GB" dirty="0"/>
        </a:p>
      </dgm:t>
    </dgm:pt>
    <dgm:pt modelId="{4B731451-DF55-4288-B439-A4DC71215454}" type="parTrans" cxnId="{30F75168-A9C3-4F18-8FF1-92D124A6EC4A}">
      <dgm:prSet/>
      <dgm:spPr/>
      <dgm:t>
        <a:bodyPr/>
        <a:lstStyle/>
        <a:p>
          <a:endParaRPr lang="en-GB"/>
        </a:p>
      </dgm:t>
    </dgm:pt>
    <dgm:pt modelId="{5DA66167-1AF6-484B-AB37-C329533B4C0B}" type="sibTrans" cxnId="{30F75168-A9C3-4F18-8FF1-92D124A6EC4A}">
      <dgm:prSet/>
      <dgm:spPr/>
      <dgm:t>
        <a:bodyPr/>
        <a:lstStyle/>
        <a:p>
          <a:endParaRPr lang="en-GB"/>
        </a:p>
      </dgm:t>
    </dgm:pt>
    <dgm:pt modelId="{CDEB5730-9A60-423F-A662-9D6D0E993CF9}">
      <dgm:prSet/>
      <dgm:spPr/>
      <dgm:t>
        <a:bodyPr/>
        <a:lstStyle/>
        <a:p>
          <a:pPr rtl="0"/>
          <a:r>
            <a:rPr lang="en-GB" dirty="0" smtClean="0"/>
            <a:t>Measures:</a:t>
          </a:r>
          <a:endParaRPr lang="en-GB" dirty="0"/>
        </a:p>
      </dgm:t>
    </dgm:pt>
    <dgm:pt modelId="{41EF8162-A58F-478B-B922-E8E51347E12E}" type="parTrans" cxnId="{45E60C0D-AF34-48D1-9450-9D517E50B8BC}">
      <dgm:prSet/>
      <dgm:spPr/>
      <dgm:t>
        <a:bodyPr/>
        <a:lstStyle/>
        <a:p>
          <a:endParaRPr lang="en-GB"/>
        </a:p>
      </dgm:t>
    </dgm:pt>
    <dgm:pt modelId="{B3A2C2E4-1DFE-4638-BFF9-1DC4A1F9A904}" type="sibTrans" cxnId="{45E60C0D-AF34-48D1-9450-9D517E50B8BC}">
      <dgm:prSet/>
      <dgm:spPr/>
      <dgm:t>
        <a:bodyPr/>
        <a:lstStyle/>
        <a:p>
          <a:endParaRPr lang="en-GB"/>
        </a:p>
      </dgm:t>
    </dgm:pt>
    <dgm:pt modelId="{369E868E-7B2A-41A5-A324-23C088FE6EEE}">
      <dgm:prSet/>
      <dgm:spPr/>
      <dgm:t>
        <a:bodyPr/>
        <a:lstStyle/>
        <a:p>
          <a:pPr rtl="0"/>
          <a:r>
            <a:rPr lang="en-GB" dirty="0" smtClean="0"/>
            <a:t>Increase retention</a:t>
          </a:r>
          <a:endParaRPr lang="en-GB" dirty="0"/>
        </a:p>
      </dgm:t>
    </dgm:pt>
    <dgm:pt modelId="{86EE755C-3894-4B5A-A08C-E08653F16D72}" type="parTrans" cxnId="{98DF42E4-7C01-4F57-A813-844DA68C777E}">
      <dgm:prSet/>
      <dgm:spPr/>
      <dgm:t>
        <a:bodyPr/>
        <a:lstStyle/>
        <a:p>
          <a:endParaRPr lang="en-GB"/>
        </a:p>
      </dgm:t>
    </dgm:pt>
    <dgm:pt modelId="{DC620AEC-E639-4CFA-ADC7-BD928AC7B6E3}" type="sibTrans" cxnId="{98DF42E4-7C01-4F57-A813-844DA68C777E}">
      <dgm:prSet/>
      <dgm:spPr/>
      <dgm:t>
        <a:bodyPr/>
        <a:lstStyle/>
        <a:p>
          <a:endParaRPr lang="en-GB"/>
        </a:p>
      </dgm:t>
    </dgm:pt>
    <dgm:pt modelId="{837CD5CB-53FE-4E26-B08A-E46269D8A86C}">
      <dgm:prSet/>
      <dgm:spPr/>
      <dgm:t>
        <a:bodyPr/>
        <a:lstStyle/>
        <a:p>
          <a:pPr rtl="0"/>
          <a:r>
            <a:rPr lang="en-GB" dirty="0" smtClean="0"/>
            <a:t>Introduce or extend co-reinsurance</a:t>
          </a:r>
          <a:endParaRPr lang="en-GB" dirty="0"/>
        </a:p>
      </dgm:t>
    </dgm:pt>
    <dgm:pt modelId="{1866FC3B-7B12-43FC-B133-881FE50E466B}" type="parTrans" cxnId="{F854E4A1-6CA3-49BC-AE87-564B61739AB8}">
      <dgm:prSet/>
      <dgm:spPr/>
      <dgm:t>
        <a:bodyPr/>
        <a:lstStyle/>
        <a:p>
          <a:endParaRPr lang="en-GB"/>
        </a:p>
      </dgm:t>
    </dgm:pt>
    <dgm:pt modelId="{F3E05F9B-6591-4CAF-B4AA-84B2303AA55A}" type="sibTrans" cxnId="{F854E4A1-6CA3-49BC-AE87-564B61739AB8}">
      <dgm:prSet/>
      <dgm:spPr/>
      <dgm:t>
        <a:bodyPr/>
        <a:lstStyle/>
        <a:p>
          <a:endParaRPr lang="en-GB"/>
        </a:p>
      </dgm:t>
    </dgm:pt>
    <dgm:pt modelId="{919332BF-5407-4412-A6F7-C6CE7E644CB1}">
      <dgm:prSet/>
      <dgm:spPr/>
      <dgm:t>
        <a:bodyPr/>
        <a:lstStyle/>
        <a:p>
          <a:pPr rtl="0"/>
          <a:r>
            <a:rPr lang="en-GB" dirty="0" smtClean="0"/>
            <a:t>Switch to XL reinsurance</a:t>
          </a:r>
          <a:endParaRPr lang="en-GB" dirty="0"/>
        </a:p>
      </dgm:t>
    </dgm:pt>
    <dgm:pt modelId="{383A4F6A-E1CA-4EAB-9728-59F4DE7CC058}" type="parTrans" cxnId="{A45CAC50-0BED-4275-992B-8F7BF7937032}">
      <dgm:prSet/>
      <dgm:spPr/>
      <dgm:t>
        <a:bodyPr/>
        <a:lstStyle/>
        <a:p>
          <a:endParaRPr lang="en-GB"/>
        </a:p>
      </dgm:t>
    </dgm:pt>
    <dgm:pt modelId="{484FB88A-9A03-4404-8D56-E3DFA550C3DA}" type="sibTrans" cxnId="{A45CAC50-0BED-4275-992B-8F7BF7937032}">
      <dgm:prSet/>
      <dgm:spPr/>
      <dgm:t>
        <a:bodyPr/>
        <a:lstStyle/>
        <a:p>
          <a:endParaRPr lang="en-GB"/>
        </a:p>
      </dgm:t>
    </dgm:pt>
    <dgm:pt modelId="{5E9082CD-F7BE-4020-961B-4778A31F5F57}" type="pres">
      <dgm:prSet presAssocID="{491274FA-BCA3-4E04-8572-A3F38424E0D3}" presName="Name0" presStyleCnt="0">
        <dgm:presLayoutVars>
          <dgm:chPref val="1"/>
          <dgm:dir/>
          <dgm:animOne val="branch"/>
          <dgm:animLvl val="lvl"/>
          <dgm:resizeHandles/>
        </dgm:presLayoutVars>
      </dgm:prSet>
      <dgm:spPr/>
      <dgm:t>
        <a:bodyPr/>
        <a:lstStyle/>
        <a:p>
          <a:endParaRPr lang="en-GB"/>
        </a:p>
      </dgm:t>
    </dgm:pt>
    <dgm:pt modelId="{FF9E08F8-B5B4-400E-9B6C-68D6010BC5F2}" type="pres">
      <dgm:prSet presAssocID="{384F59B9-81DD-48AD-898C-F2D89E9A2B66}" presName="vertOne" presStyleCnt="0"/>
      <dgm:spPr/>
    </dgm:pt>
    <dgm:pt modelId="{3B3531B6-AF4E-461D-A54A-495FA492A80F}" type="pres">
      <dgm:prSet presAssocID="{384F59B9-81DD-48AD-898C-F2D89E9A2B66}" presName="txOne" presStyleLbl="node0" presStyleIdx="0" presStyleCnt="1" custScaleY="73737">
        <dgm:presLayoutVars>
          <dgm:chPref val="3"/>
        </dgm:presLayoutVars>
      </dgm:prSet>
      <dgm:spPr/>
      <dgm:t>
        <a:bodyPr/>
        <a:lstStyle/>
        <a:p>
          <a:endParaRPr lang="en-GB"/>
        </a:p>
      </dgm:t>
    </dgm:pt>
    <dgm:pt modelId="{87FEF41D-1D8E-4BAB-B480-1B96C48EAB20}" type="pres">
      <dgm:prSet presAssocID="{384F59B9-81DD-48AD-898C-F2D89E9A2B66}" presName="parTransOne" presStyleCnt="0"/>
      <dgm:spPr/>
    </dgm:pt>
    <dgm:pt modelId="{DACA6947-8AB8-4DDF-8249-6DC2BFED9F02}" type="pres">
      <dgm:prSet presAssocID="{384F59B9-81DD-48AD-898C-F2D89E9A2B66}" presName="horzOne" presStyleCnt="0"/>
      <dgm:spPr/>
    </dgm:pt>
    <dgm:pt modelId="{77E2807B-4072-4BFC-8BA8-E2D4EB8CF1E1}" type="pres">
      <dgm:prSet presAssocID="{518D46E6-7A70-4E3B-AAD1-11CEA7D1B6D7}" presName="vertTwo" presStyleCnt="0"/>
      <dgm:spPr/>
    </dgm:pt>
    <dgm:pt modelId="{F5D14ACE-5074-475E-B7C4-0171A670EE5C}" type="pres">
      <dgm:prSet presAssocID="{518D46E6-7A70-4E3B-AAD1-11CEA7D1B6D7}" presName="txTwo" presStyleLbl="node2" presStyleIdx="0" presStyleCnt="2" custScaleY="221801">
        <dgm:presLayoutVars>
          <dgm:chPref val="3"/>
        </dgm:presLayoutVars>
      </dgm:prSet>
      <dgm:spPr/>
      <dgm:t>
        <a:bodyPr/>
        <a:lstStyle/>
        <a:p>
          <a:endParaRPr lang="en-GB"/>
        </a:p>
      </dgm:t>
    </dgm:pt>
    <dgm:pt modelId="{9A77CCC9-C1E6-447A-9510-E6B5A8D36540}" type="pres">
      <dgm:prSet presAssocID="{518D46E6-7A70-4E3B-AAD1-11CEA7D1B6D7}" presName="horzTwo" presStyleCnt="0"/>
      <dgm:spPr/>
    </dgm:pt>
    <dgm:pt modelId="{ED33A8AD-54A0-4867-A945-B076CFCDFB0D}" type="pres">
      <dgm:prSet presAssocID="{5DA66167-1AF6-484B-AB37-C329533B4C0B}" presName="sibSpaceTwo" presStyleCnt="0"/>
      <dgm:spPr/>
    </dgm:pt>
    <dgm:pt modelId="{8734AA3A-AA1E-494F-A2A1-F808C331A22B}" type="pres">
      <dgm:prSet presAssocID="{CDEB5730-9A60-423F-A662-9D6D0E993CF9}" presName="vertTwo" presStyleCnt="0"/>
      <dgm:spPr/>
    </dgm:pt>
    <dgm:pt modelId="{FECD8CC8-F242-44E0-895E-2C48E034F501}" type="pres">
      <dgm:prSet presAssocID="{CDEB5730-9A60-423F-A662-9D6D0E993CF9}" presName="txTwo" presStyleLbl="node2" presStyleIdx="1" presStyleCnt="2" custScaleY="75786">
        <dgm:presLayoutVars>
          <dgm:chPref val="3"/>
        </dgm:presLayoutVars>
      </dgm:prSet>
      <dgm:spPr/>
      <dgm:t>
        <a:bodyPr/>
        <a:lstStyle/>
        <a:p>
          <a:endParaRPr lang="en-GB"/>
        </a:p>
      </dgm:t>
    </dgm:pt>
    <dgm:pt modelId="{85C2E661-DA93-4D36-B705-90ECFDEF5BC8}" type="pres">
      <dgm:prSet presAssocID="{CDEB5730-9A60-423F-A662-9D6D0E993CF9}" presName="parTransTwo" presStyleCnt="0"/>
      <dgm:spPr/>
    </dgm:pt>
    <dgm:pt modelId="{C05C71E6-64DB-48E9-97CE-0A71DDF4563F}" type="pres">
      <dgm:prSet presAssocID="{CDEB5730-9A60-423F-A662-9D6D0E993CF9}" presName="horzTwo" presStyleCnt="0"/>
      <dgm:spPr/>
    </dgm:pt>
    <dgm:pt modelId="{5403AEF4-D0F9-465F-815C-3714222A7A2D}" type="pres">
      <dgm:prSet presAssocID="{369E868E-7B2A-41A5-A324-23C088FE6EEE}" presName="vertThree" presStyleCnt="0"/>
      <dgm:spPr/>
    </dgm:pt>
    <dgm:pt modelId="{6615A47B-CA8D-4E00-8946-75B9621ED102}" type="pres">
      <dgm:prSet presAssocID="{369E868E-7B2A-41A5-A324-23C088FE6EEE}" presName="txThree" presStyleLbl="node3" presStyleIdx="0" presStyleCnt="3">
        <dgm:presLayoutVars>
          <dgm:chPref val="3"/>
        </dgm:presLayoutVars>
      </dgm:prSet>
      <dgm:spPr/>
      <dgm:t>
        <a:bodyPr/>
        <a:lstStyle/>
        <a:p>
          <a:endParaRPr lang="en-GB"/>
        </a:p>
      </dgm:t>
    </dgm:pt>
    <dgm:pt modelId="{75353639-8AFE-41DC-B23D-B60A80140AE2}" type="pres">
      <dgm:prSet presAssocID="{369E868E-7B2A-41A5-A324-23C088FE6EEE}" presName="horzThree" presStyleCnt="0"/>
      <dgm:spPr/>
    </dgm:pt>
    <dgm:pt modelId="{53B288EA-E339-4963-82A4-7F10D5324482}" type="pres">
      <dgm:prSet presAssocID="{DC620AEC-E639-4CFA-ADC7-BD928AC7B6E3}" presName="sibSpaceThree" presStyleCnt="0"/>
      <dgm:spPr/>
    </dgm:pt>
    <dgm:pt modelId="{F86967E6-86D3-4E75-8C76-6094A9F571F1}" type="pres">
      <dgm:prSet presAssocID="{837CD5CB-53FE-4E26-B08A-E46269D8A86C}" presName="vertThree" presStyleCnt="0"/>
      <dgm:spPr/>
    </dgm:pt>
    <dgm:pt modelId="{13A25A4E-FF7E-4B22-8B73-5B12DDAACE90}" type="pres">
      <dgm:prSet presAssocID="{837CD5CB-53FE-4E26-B08A-E46269D8A86C}" presName="txThree" presStyleLbl="node3" presStyleIdx="1" presStyleCnt="3">
        <dgm:presLayoutVars>
          <dgm:chPref val="3"/>
        </dgm:presLayoutVars>
      </dgm:prSet>
      <dgm:spPr/>
      <dgm:t>
        <a:bodyPr/>
        <a:lstStyle/>
        <a:p>
          <a:endParaRPr lang="en-GB"/>
        </a:p>
      </dgm:t>
    </dgm:pt>
    <dgm:pt modelId="{3BA63FF6-6C01-41F7-ADE4-185258816600}" type="pres">
      <dgm:prSet presAssocID="{837CD5CB-53FE-4E26-B08A-E46269D8A86C}" presName="horzThree" presStyleCnt="0"/>
      <dgm:spPr/>
    </dgm:pt>
    <dgm:pt modelId="{D777FCFF-FE98-4830-92A1-CDC7155A112F}" type="pres">
      <dgm:prSet presAssocID="{F3E05F9B-6591-4CAF-B4AA-84B2303AA55A}" presName="sibSpaceThree" presStyleCnt="0"/>
      <dgm:spPr/>
    </dgm:pt>
    <dgm:pt modelId="{A6FE00CC-A3C8-4E54-AD1F-385BA12D4B3A}" type="pres">
      <dgm:prSet presAssocID="{919332BF-5407-4412-A6F7-C6CE7E644CB1}" presName="vertThree" presStyleCnt="0"/>
      <dgm:spPr/>
    </dgm:pt>
    <dgm:pt modelId="{BE5E4543-8409-4707-B5B7-7E49A48C2CF5}" type="pres">
      <dgm:prSet presAssocID="{919332BF-5407-4412-A6F7-C6CE7E644CB1}" presName="txThree" presStyleLbl="node3" presStyleIdx="2" presStyleCnt="3">
        <dgm:presLayoutVars>
          <dgm:chPref val="3"/>
        </dgm:presLayoutVars>
      </dgm:prSet>
      <dgm:spPr/>
      <dgm:t>
        <a:bodyPr/>
        <a:lstStyle/>
        <a:p>
          <a:endParaRPr lang="en-GB"/>
        </a:p>
      </dgm:t>
    </dgm:pt>
    <dgm:pt modelId="{1BB4BBFC-F9E3-48F2-9479-A948C4824F96}" type="pres">
      <dgm:prSet presAssocID="{919332BF-5407-4412-A6F7-C6CE7E644CB1}" presName="horzThree" presStyleCnt="0"/>
      <dgm:spPr/>
    </dgm:pt>
  </dgm:ptLst>
  <dgm:cxnLst>
    <dgm:cxn modelId="{8543039F-756C-462B-977B-DC9A29B45267}" type="presOf" srcId="{384F59B9-81DD-48AD-898C-F2D89E9A2B66}" destId="{3B3531B6-AF4E-461D-A54A-495FA492A80F}" srcOrd="0" destOrd="0" presId="urn:microsoft.com/office/officeart/2005/8/layout/hierarchy4"/>
    <dgm:cxn modelId="{A0A6301C-BEA4-47A8-999A-EAE93EDB2DFD}" type="presOf" srcId="{369E868E-7B2A-41A5-A324-23C088FE6EEE}" destId="{6615A47B-CA8D-4E00-8946-75B9621ED102}" srcOrd="0" destOrd="0" presId="urn:microsoft.com/office/officeart/2005/8/layout/hierarchy4"/>
    <dgm:cxn modelId="{45E60C0D-AF34-48D1-9450-9D517E50B8BC}" srcId="{384F59B9-81DD-48AD-898C-F2D89E9A2B66}" destId="{CDEB5730-9A60-423F-A662-9D6D0E993CF9}" srcOrd="1" destOrd="0" parTransId="{41EF8162-A58F-478B-B922-E8E51347E12E}" sibTransId="{B3A2C2E4-1DFE-4638-BFF9-1DC4A1F9A904}"/>
    <dgm:cxn modelId="{057B514D-D018-4E73-957F-EFAAC2907B79}" type="presOf" srcId="{518D46E6-7A70-4E3B-AAD1-11CEA7D1B6D7}" destId="{F5D14ACE-5074-475E-B7C4-0171A670EE5C}" srcOrd="0" destOrd="0" presId="urn:microsoft.com/office/officeart/2005/8/layout/hierarchy4"/>
    <dgm:cxn modelId="{A0D6DB9B-B4E7-4D86-B7EF-65425AEC1A00}" type="presOf" srcId="{CDEB5730-9A60-423F-A662-9D6D0E993CF9}" destId="{FECD8CC8-F242-44E0-895E-2C48E034F501}" srcOrd="0" destOrd="0" presId="urn:microsoft.com/office/officeart/2005/8/layout/hierarchy4"/>
    <dgm:cxn modelId="{8D10AF41-8647-4291-BF8D-7C31EE497683}" type="presOf" srcId="{919332BF-5407-4412-A6F7-C6CE7E644CB1}" destId="{BE5E4543-8409-4707-B5B7-7E49A48C2CF5}" srcOrd="0" destOrd="0" presId="urn:microsoft.com/office/officeart/2005/8/layout/hierarchy4"/>
    <dgm:cxn modelId="{98DF42E4-7C01-4F57-A813-844DA68C777E}" srcId="{CDEB5730-9A60-423F-A662-9D6D0E993CF9}" destId="{369E868E-7B2A-41A5-A324-23C088FE6EEE}" srcOrd="0" destOrd="0" parTransId="{86EE755C-3894-4B5A-A08C-E08653F16D72}" sibTransId="{DC620AEC-E639-4CFA-ADC7-BD928AC7B6E3}"/>
    <dgm:cxn modelId="{30F75168-A9C3-4F18-8FF1-92D124A6EC4A}" srcId="{384F59B9-81DD-48AD-898C-F2D89E9A2B66}" destId="{518D46E6-7A70-4E3B-AAD1-11CEA7D1B6D7}" srcOrd="0" destOrd="0" parTransId="{4B731451-DF55-4288-B439-A4DC71215454}" sibTransId="{5DA66167-1AF6-484B-AB37-C329533B4C0B}"/>
    <dgm:cxn modelId="{60DA3F8B-F3E4-4871-A7E4-E49B5E28125C}" type="presOf" srcId="{491274FA-BCA3-4E04-8572-A3F38424E0D3}" destId="{5E9082CD-F7BE-4020-961B-4778A31F5F57}" srcOrd="0" destOrd="0" presId="urn:microsoft.com/office/officeart/2005/8/layout/hierarchy4"/>
    <dgm:cxn modelId="{F854E4A1-6CA3-49BC-AE87-564B61739AB8}" srcId="{CDEB5730-9A60-423F-A662-9D6D0E993CF9}" destId="{837CD5CB-53FE-4E26-B08A-E46269D8A86C}" srcOrd="1" destOrd="0" parTransId="{1866FC3B-7B12-43FC-B133-881FE50E466B}" sibTransId="{F3E05F9B-6591-4CAF-B4AA-84B2303AA55A}"/>
    <dgm:cxn modelId="{71F6DB34-3D58-43E8-86E8-03DEFB5F0BBF}" type="presOf" srcId="{837CD5CB-53FE-4E26-B08A-E46269D8A86C}" destId="{13A25A4E-FF7E-4B22-8B73-5B12DDAACE90}" srcOrd="0" destOrd="0" presId="urn:microsoft.com/office/officeart/2005/8/layout/hierarchy4"/>
    <dgm:cxn modelId="{A45CAC50-0BED-4275-992B-8F7BF7937032}" srcId="{CDEB5730-9A60-423F-A662-9D6D0E993CF9}" destId="{919332BF-5407-4412-A6F7-C6CE7E644CB1}" srcOrd="2" destOrd="0" parTransId="{383A4F6A-E1CA-4EAB-9728-59F4DE7CC058}" sibTransId="{484FB88A-9A03-4404-8D56-E3DFA550C3DA}"/>
    <dgm:cxn modelId="{9D8DE9A8-6325-4F55-81E2-71BD47B1EA05}" srcId="{491274FA-BCA3-4E04-8572-A3F38424E0D3}" destId="{384F59B9-81DD-48AD-898C-F2D89E9A2B66}" srcOrd="0" destOrd="0" parTransId="{AA2E7727-25FA-47EC-976C-1030879D84A9}" sibTransId="{67E03ED9-CDD4-4685-861A-E9604F0BA214}"/>
    <dgm:cxn modelId="{AFF907D4-2D94-4F21-A25F-2130EB5752F9}" type="presParOf" srcId="{5E9082CD-F7BE-4020-961B-4778A31F5F57}" destId="{FF9E08F8-B5B4-400E-9B6C-68D6010BC5F2}" srcOrd="0" destOrd="0" presId="urn:microsoft.com/office/officeart/2005/8/layout/hierarchy4"/>
    <dgm:cxn modelId="{C276ABF6-8D18-468C-A2B4-BCF78CCB24D0}" type="presParOf" srcId="{FF9E08F8-B5B4-400E-9B6C-68D6010BC5F2}" destId="{3B3531B6-AF4E-461D-A54A-495FA492A80F}" srcOrd="0" destOrd="0" presId="urn:microsoft.com/office/officeart/2005/8/layout/hierarchy4"/>
    <dgm:cxn modelId="{678DEEDB-D494-4DB5-8956-B6F5E4194749}" type="presParOf" srcId="{FF9E08F8-B5B4-400E-9B6C-68D6010BC5F2}" destId="{87FEF41D-1D8E-4BAB-B480-1B96C48EAB20}" srcOrd="1" destOrd="0" presId="urn:microsoft.com/office/officeart/2005/8/layout/hierarchy4"/>
    <dgm:cxn modelId="{D701AC20-85CE-438D-A9F8-71F615320654}" type="presParOf" srcId="{FF9E08F8-B5B4-400E-9B6C-68D6010BC5F2}" destId="{DACA6947-8AB8-4DDF-8249-6DC2BFED9F02}" srcOrd="2" destOrd="0" presId="urn:microsoft.com/office/officeart/2005/8/layout/hierarchy4"/>
    <dgm:cxn modelId="{6F8D4412-31C4-4FB7-AE01-F9014E989824}" type="presParOf" srcId="{DACA6947-8AB8-4DDF-8249-6DC2BFED9F02}" destId="{77E2807B-4072-4BFC-8BA8-E2D4EB8CF1E1}" srcOrd="0" destOrd="0" presId="urn:microsoft.com/office/officeart/2005/8/layout/hierarchy4"/>
    <dgm:cxn modelId="{D07C8F77-AC7D-4CC0-908F-A35DDF963B33}" type="presParOf" srcId="{77E2807B-4072-4BFC-8BA8-E2D4EB8CF1E1}" destId="{F5D14ACE-5074-475E-B7C4-0171A670EE5C}" srcOrd="0" destOrd="0" presId="urn:microsoft.com/office/officeart/2005/8/layout/hierarchy4"/>
    <dgm:cxn modelId="{D8B8EA23-DC15-4AD1-99D6-2522BC9A50E5}" type="presParOf" srcId="{77E2807B-4072-4BFC-8BA8-E2D4EB8CF1E1}" destId="{9A77CCC9-C1E6-447A-9510-E6B5A8D36540}" srcOrd="1" destOrd="0" presId="urn:microsoft.com/office/officeart/2005/8/layout/hierarchy4"/>
    <dgm:cxn modelId="{281F0155-F55E-439F-8905-87854306511A}" type="presParOf" srcId="{DACA6947-8AB8-4DDF-8249-6DC2BFED9F02}" destId="{ED33A8AD-54A0-4867-A945-B076CFCDFB0D}" srcOrd="1" destOrd="0" presId="urn:microsoft.com/office/officeart/2005/8/layout/hierarchy4"/>
    <dgm:cxn modelId="{25F9874C-BE40-476E-9510-FB71CE013387}" type="presParOf" srcId="{DACA6947-8AB8-4DDF-8249-6DC2BFED9F02}" destId="{8734AA3A-AA1E-494F-A2A1-F808C331A22B}" srcOrd="2" destOrd="0" presId="urn:microsoft.com/office/officeart/2005/8/layout/hierarchy4"/>
    <dgm:cxn modelId="{179673D7-9B4E-44BE-B2B3-F81399E4ADEB}" type="presParOf" srcId="{8734AA3A-AA1E-494F-A2A1-F808C331A22B}" destId="{FECD8CC8-F242-44E0-895E-2C48E034F501}" srcOrd="0" destOrd="0" presId="urn:microsoft.com/office/officeart/2005/8/layout/hierarchy4"/>
    <dgm:cxn modelId="{AA02B70D-19F0-4E15-B693-CA2F983A1111}" type="presParOf" srcId="{8734AA3A-AA1E-494F-A2A1-F808C331A22B}" destId="{85C2E661-DA93-4D36-B705-90ECFDEF5BC8}" srcOrd="1" destOrd="0" presId="urn:microsoft.com/office/officeart/2005/8/layout/hierarchy4"/>
    <dgm:cxn modelId="{018324BE-2B29-4988-BB33-D34277AB50D1}" type="presParOf" srcId="{8734AA3A-AA1E-494F-A2A1-F808C331A22B}" destId="{C05C71E6-64DB-48E9-97CE-0A71DDF4563F}" srcOrd="2" destOrd="0" presId="urn:microsoft.com/office/officeart/2005/8/layout/hierarchy4"/>
    <dgm:cxn modelId="{E8FF187B-060C-4E6D-B494-848FC941615D}" type="presParOf" srcId="{C05C71E6-64DB-48E9-97CE-0A71DDF4563F}" destId="{5403AEF4-D0F9-465F-815C-3714222A7A2D}" srcOrd="0" destOrd="0" presId="urn:microsoft.com/office/officeart/2005/8/layout/hierarchy4"/>
    <dgm:cxn modelId="{601402BC-2100-4247-A2E3-87ABD9D78BCC}" type="presParOf" srcId="{5403AEF4-D0F9-465F-815C-3714222A7A2D}" destId="{6615A47B-CA8D-4E00-8946-75B9621ED102}" srcOrd="0" destOrd="0" presId="urn:microsoft.com/office/officeart/2005/8/layout/hierarchy4"/>
    <dgm:cxn modelId="{FC4CDADF-C868-41FA-9554-D8A47CD2CCC0}" type="presParOf" srcId="{5403AEF4-D0F9-465F-815C-3714222A7A2D}" destId="{75353639-8AFE-41DC-B23D-B60A80140AE2}" srcOrd="1" destOrd="0" presId="urn:microsoft.com/office/officeart/2005/8/layout/hierarchy4"/>
    <dgm:cxn modelId="{6C4006F7-0FDE-4FE0-8B01-CC5C867840CA}" type="presParOf" srcId="{C05C71E6-64DB-48E9-97CE-0A71DDF4563F}" destId="{53B288EA-E339-4963-82A4-7F10D5324482}" srcOrd="1" destOrd="0" presId="urn:microsoft.com/office/officeart/2005/8/layout/hierarchy4"/>
    <dgm:cxn modelId="{407363A8-770E-44A3-8B23-47EDEAF8027C}" type="presParOf" srcId="{C05C71E6-64DB-48E9-97CE-0A71DDF4563F}" destId="{F86967E6-86D3-4E75-8C76-6094A9F571F1}" srcOrd="2" destOrd="0" presId="urn:microsoft.com/office/officeart/2005/8/layout/hierarchy4"/>
    <dgm:cxn modelId="{6AE79908-F955-4A5A-9E64-C37715739717}" type="presParOf" srcId="{F86967E6-86D3-4E75-8C76-6094A9F571F1}" destId="{13A25A4E-FF7E-4B22-8B73-5B12DDAACE90}" srcOrd="0" destOrd="0" presId="urn:microsoft.com/office/officeart/2005/8/layout/hierarchy4"/>
    <dgm:cxn modelId="{6504988F-183C-4B50-BFC6-D468DDE303D7}" type="presParOf" srcId="{F86967E6-86D3-4E75-8C76-6094A9F571F1}" destId="{3BA63FF6-6C01-41F7-ADE4-185258816600}" srcOrd="1" destOrd="0" presId="urn:microsoft.com/office/officeart/2005/8/layout/hierarchy4"/>
    <dgm:cxn modelId="{C0FDFB93-FBE3-4BA3-8547-D2B487C44289}" type="presParOf" srcId="{C05C71E6-64DB-48E9-97CE-0A71DDF4563F}" destId="{D777FCFF-FE98-4830-92A1-CDC7155A112F}" srcOrd="3" destOrd="0" presId="urn:microsoft.com/office/officeart/2005/8/layout/hierarchy4"/>
    <dgm:cxn modelId="{12E418EE-9C77-40E9-9A38-BF598781F981}" type="presParOf" srcId="{C05C71E6-64DB-48E9-97CE-0A71DDF4563F}" destId="{A6FE00CC-A3C8-4E54-AD1F-385BA12D4B3A}" srcOrd="4" destOrd="0" presId="urn:microsoft.com/office/officeart/2005/8/layout/hierarchy4"/>
    <dgm:cxn modelId="{0634F18D-2FE1-4E65-AB78-299536D2E1F7}" type="presParOf" srcId="{A6FE00CC-A3C8-4E54-AD1F-385BA12D4B3A}" destId="{BE5E4543-8409-4707-B5B7-7E49A48C2CF5}" srcOrd="0" destOrd="0" presId="urn:microsoft.com/office/officeart/2005/8/layout/hierarchy4"/>
    <dgm:cxn modelId="{1B42F968-2176-4F77-8453-1ABCFC3A3895}" type="presParOf" srcId="{A6FE00CC-A3C8-4E54-AD1F-385BA12D4B3A}" destId="{1BB4BBFC-F9E3-48F2-9479-A948C4824F96}"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4E8EBFE-F534-4216-A541-373C9B62EFF5}" type="doc">
      <dgm:prSet loTypeId="urn:microsoft.com/office/officeart/2005/8/layout/lProcess1" loCatId="process" qsTypeId="urn:microsoft.com/office/officeart/2005/8/quickstyle/simple1#15" qsCatId="simple" csTypeId="urn:microsoft.com/office/officeart/2005/8/colors/colorful2" csCatId="colorful" phldr="1"/>
      <dgm:spPr/>
      <dgm:t>
        <a:bodyPr/>
        <a:lstStyle/>
        <a:p>
          <a:endParaRPr lang="en-GB"/>
        </a:p>
      </dgm:t>
    </dgm:pt>
    <dgm:pt modelId="{D141568E-0F91-4BBB-8FF2-F4678DD1D2F5}">
      <dgm:prSet/>
      <dgm:spPr/>
      <dgm:t>
        <a:bodyPr/>
        <a:lstStyle/>
        <a:p>
          <a:pPr rtl="0"/>
          <a:r>
            <a:rPr lang="en-GB" dirty="0" smtClean="0"/>
            <a:t>Rule 4: Net capacity/Net premiums &lt; 10%</a:t>
          </a:r>
          <a:endParaRPr lang="en-GB" dirty="0"/>
        </a:p>
      </dgm:t>
    </dgm:pt>
    <dgm:pt modelId="{2DFBE9AB-8915-48B8-8A5C-D280584DFECE}" type="parTrans" cxnId="{286828C7-2948-4EF4-BD3B-2F173BA31784}">
      <dgm:prSet/>
      <dgm:spPr/>
      <dgm:t>
        <a:bodyPr/>
        <a:lstStyle/>
        <a:p>
          <a:endParaRPr lang="en-GB"/>
        </a:p>
      </dgm:t>
    </dgm:pt>
    <dgm:pt modelId="{0E7FFB1C-DDF5-44AE-A011-38274F149CD4}" type="sibTrans" cxnId="{286828C7-2948-4EF4-BD3B-2F173BA31784}">
      <dgm:prSet/>
      <dgm:spPr/>
      <dgm:t>
        <a:bodyPr/>
        <a:lstStyle/>
        <a:p>
          <a:endParaRPr lang="en-GB"/>
        </a:p>
      </dgm:t>
    </dgm:pt>
    <dgm:pt modelId="{5FABA10C-AB39-4A1D-A9DF-C82A3C8D1CE1}">
      <dgm:prSet/>
      <dgm:spPr/>
      <dgm:t>
        <a:bodyPr/>
        <a:lstStyle/>
        <a:p>
          <a:pPr rtl="0"/>
          <a:r>
            <a:rPr lang="en-GB" dirty="0" smtClean="0"/>
            <a:t>Company should be able to pay 10 total losses from premiums</a:t>
          </a:r>
          <a:endParaRPr lang="en-GB" dirty="0"/>
        </a:p>
      </dgm:t>
    </dgm:pt>
    <dgm:pt modelId="{D1176F6E-DE60-48C6-BEC7-A70D2634C521}" type="parTrans" cxnId="{AB49F46E-4832-4A11-89DD-5C9599A480DC}">
      <dgm:prSet/>
      <dgm:spPr/>
      <dgm:t>
        <a:bodyPr/>
        <a:lstStyle/>
        <a:p>
          <a:endParaRPr lang="en-GB"/>
        </a:p>
      </dgm:t>
    </dgm:pt>
    <dgm:pt modelId="{7C41A193-DDE0-4BBF-BCA7-A426E55E6CA0}" type="sibTrans" cxnId="{AB49F46E-4832-4A11-89DD-5C9599A480DC}">
      <dgm:prSet/>
      <dgm:spPr/>
      <dgm:t>
        <a:bodyPr/>
        <a:lstStyle/>
        <a:p>
          <a:endParaRPr lang="en-GB"/>
        </a:p>
      </dgm:t>
    </dgm:pt>
    <dgm:pt modelId="{9090F45F-5A9A-4240-A17E-9FAEED902BEF}">
      <dgm:prSet custT="1"/>
      <dgm:spPr/>
      <dgm:t>
        <a:bodyPr/>
        <a:lstStyle/>
        <a:p>
          <a:pPr algn="l" rtl="0"/>
          <a:r>
            <a:rPr lang="en-GB" sz="2400" dirty="0" smtClean="0"/>
            <a:t>Measures:</a:t>
          </a:r>
          <a:endParaRPr lang="en-GB" sz="2400" dirty="0"/>
        </a:p>
      </dgm:t>
    </dgm:pt>
    <dgm:pt modelId="{D757FCD1-0FE3-4171-A484-23EC64EF6FE2}" type="parTrans" cxnId="{8C761F30-428C-4813-9D71-3E368A233F95}">
      <dgm:prSet/>
      <dgm:spPr/>
      <dgm:t>
        <a:bodyPr/>
        <a:lstStyle/>
        <a:p>
          <a:endParaRPr lang="en-GB"/>
        </a:p>
      </dgm:t>
    </dgm:pt>
    <dgm:pt modelId="{1E9C4A42-AA87-4950-91F9-C39850B45FBB}" type="sibTrans" cxnId="{8C761F30-428C-4813-9D71-3E368A233F95}">
      <dgm:prSet/>
      <dgm:spPr/>
      <dgm:t>
        <a:bodyPr/>
        <a:lstStyle/>
        <a:p>
          <a:endParaRPr lang="en-GB"/>
        </a:p>
      </dgm:t>
    </dgm:pt>
    <dgm:pt modelId="{0C206CDD-E943-480F-8655-0154115B5282}">
      <dgm:prSet custT="1"/>
      <dgm:spPr/>
      <dgm:t>
        <a:bodyPr/>
        <a:lstStyle/>
        <a:p>
          <a:pPr algn="l" rtl="0"/>
          <a:r>
            <a:rPr lang="en-GB" sz="2400" dirty="0" smtClean="0"/>
            <a:t>Reduce retention</a:t>
          </a:r>
          <a:endParaRPr lang="en-GB" sz="2400" dirty="0"/>
        </a:p>
      </dgm:t>
    </dgm:pt>
    <dgm:pt modelId="{69EE689A-539B-4E34-A4A9-CCBA951BE2F3}" type="parTrans" cxnId="{4F301FC1-4106-4129-8556-4211C2F150B9}">
      <dgm:prSet/>
      <dgm:spPr/>
      <dgm:t>
        <a:bodyPr/>
        <a:lstStyle/>
        <a:p>
          <a:endParaRPr lang="en-GB"/>
        </a:p>
      </dgm:t>
    </dgm:pt>
    <dgm:pt modelId="{476E021A-2E4C-40A8-B3C4-38D60DDEBF03}" type="sibTrans" cxnId="{4F301FC1-4106-4129-8556-4211C2F150B9}">
      <dgm:prSet/>
      <dgm:spPr/>
      <dgm:t>
        <a:bodyPr/>
        <a:lstStyle/>
        <a:p>
          <a:endParaRPr lang="en-GB"/>
        </a:p>
      </dgm:t>
    </dgm:pt>
    <dgm:pt modelId="{A558EFFE-F60B-4569-A8B2-947CEF0FECBC}">
      <dgm:prSet custT="1"/>
      <dgm:spPr/>
      <dgm:t>
        <a:bodyPr/>
        <a:lstStyle/>
        <a:p>
          <a:pPr algn="l" rtl="0"/>
          <a:r>
            <a:rPr lang="en-GB" sz="2400" dirty="0" smtClean="0"/>
            <a:t>Increase premium level</a:t>
          </a:r>
          <a:endParaRPr lang="en-GB" sz="2400" dirty="0"/>
        </a:p>
      </dgm:t>
    </dgm:pt>
    <dgm:pt modelId="{5804A78B-1D7F-4282-B305-2AD5F947A0F9}" type="parTrans" cxnId="{31FCB2D0-6429-4D8A-AEA0-5B598CFD70C4}">
      <dgm:prSet/>
      <dgm:spPr/>
      <dgm:t>
        <a:bodyPr/>
        <a:lstStyle/>
        <a:p>
          <a:endParaRPr lang="en-GB"/>
        </a:p>
      </dgm:t>
    </dgm:pt>
    <dgm:pt modelId="{BEB2A25F-9266-44B0-A477-786A02593443}" type="sibTrans" cxnId="{31FCB2D0-6429-4D8A-AEA0-5B598CFD70C4}">
      <dgm:prSet/>
      <dgm:spPr/>
      <dgm:t>
        <a:bodyPr/>
        <a:lstStyle/>
        <a:p>
          <a:endParaRPr lang="en-GB"/>
        </a:p>
      </dgm:t>
    </dgm:pt>
    <dgm:pt modelId="{1517E178-60F3-4EB1-B4E9-ECCAD4922D05}">
      <dgm:prSet custT="1"/>
      <dgm:spPr/>
      <dgm:t>
        <a:bodyPr/>
        <a:lstStyle/>
        <a:p>
          <a:pPr algn="l" rtl="0"/>
          <a:r>
            <a:rPr lang="en-GB" sz="2400" dirty="0" smtClean="0"/>
            <a:t>Write more business – small risks</a:t>
          </a:r>
          <a:endParaRPr lang="en-GB" sz="2400" dirty="0"/>
        </a:p>
      </dgm:t>
    </dgm:pt>
    <dgm:pt modelId="{FED776E4-CF38-4A54-ABDA-441CF4CC3D1C}" type="parTrans" cxnId="{DCEE7571-D0E4-4F48-94BF-68B3E41F52AC}">
      <dgm:prSet/>
      <dgm:spPr/>
      <dgm:t>
        <a:bodyPr/>
        <a:lstStyle/>
        <a:p>
          <a:endParaRPr lang="en-GB"/>
        </a:p>
      </dgm:t>
    </dgm:pt>
    <dgm:pt modelId="{10CEEEF5-37E1-422E-BD47-394C3FBD5AD5}" type="sibTrans" cxnId="{DCEE7571-D0E4-4F48-94BF-68B3E41F52AC}">
      <dgm:prSet/>
      <dgm:spPr/>
      <dgm:t>
        <a:bodyPr/>
        <a:lstStyle/>
        <a:p>
          <a:endParaRPr lang="en-GB"/>
        </a:p>
      </dgm:t>
    </dgm:pt>
    <dgm:pt modelId="{8DD3C140-5E28-4315-95FB-7AEBD5882303}" type="pres">
      <dgm:prSet presAssocID="{14E8EBFE-F534-4216-A541-373C9B62EFF5}" presName="Name0" presStyleCnt="0">
        <dgm:presLayoutVars>
          <dgm:dir/>
          <dgm:animLvl val="lvl"/>
          <dgm:resizeHandles val="exact"/>
        </dgm:presLayoutVars>
      </dgm:prSet>
      <dgm:spPr/>
      <dgm:t>
        <a:bodyPr/>
        <a:lstStyle/>
        <a:p>
          <a:endParaRPr lang="en-GB"/>
        </a:p>
      </dgm:t>
    </dgm:pt>
    <dgm:pt modelId="{3164B342-0001-4F6B-B2F0-0605D4729540}" type="pres">
      <dgm:prSet presAssocID="{D141568E-0F91-4BBB-8FF2-F4678DD1D2F5}" presName="vertFlow" presStyleCnt="0"/>
      <dgm:spPr/>
    </dgm:pt>
    <dgm:pt modelId="{5F138E45-1AC0-4F74-8646-04D63C6866CD}" type="pres">
      <dgm:prSet presAssocID="{D141568E-0F91-4BBB-8FF2-F4678DD1D2F5}" presName="header" presStyleLbl="node1" presStyleIdx="0" presStyleCnt="1" custScaleX="168350"/>
      <dgm:spPr/>
      <dgm:t>
        <a:bodyPr/>
        <a:lstStyle/>
        <a:p>
          <a:endParaRPr lang="en-GB"/>
        </a:p>
      </dgm:t>
    </dgm:pt>
    <dgm:pt modelId="{2F0A6402-5AB8-44DD-9F28-8E0E3795D64B}" type="pres">
      <dgm:prSet presAssocID="{D1176F6E-DE60-48C6-BEC7-A70D2634C521}" presName="parTrans" presStyleLbl="sibTrans2D1" presStyleIdx="0" presStyleCnt="2"/>
      <dgm:spPr/>
      <dgm:t>
        <a:bodyPr/>
        <a:lstStyle/>
        <a:p>
          <a:endParaRPr lang="en-GB"/>
        </a:p>
      </dgm:t>
    </dgm:pt>
    <dgm:pt modelId="{4BEC2940-68BD-469B-94E7-BC74CD310092}" type="pres">
      <dgm:prSet presAssocID="{5FABA10C-AB39-4A1D-A9DF-C82A3C8D1CE1}" presName="child" presStyleLbl="alignAccFollowNode1" presStyleIdx="0" presStyleCnt="2" custScaleX="149331">
        <dgm:presLayoutVars>
          <dgm:chMax val="0"/>
          <dgm:bulletEnabled val="1"/>
        </dgm:presLayoutVars>
      </dgm:prSet>
      <dgm:spPr/>
      <dgm:t>
        <a:bodyPr/>
        <a:lstStyle/>
        <a:p>
          <a:endParaRPr lang="en-GB"/>
        </a:p>
      </dgm:t>
    </dgm:pt>
    <dgm:pt modelId="{A895A3A2-44D4-4CA9-A6D7-43F12E32742A}" type="pres">
      <dgm:prSet presAssocID="{7C41A193-DDE0-4BBF-BCA7-A426E55E6CA0}" presName="sibTrans" presStyleLbl="sibTrans2D1" presStyleIdx="1" presStyleCnt="2"/>
      <dgm:spPr/>
      <dgm:t>
        <a:bodyPr/>
        <a:lstStyle/>
        <a:p>
          <a:endParaRPr lang="en-GB"/>
        </a:p>
      </dgm:t>
    </dgm:pt>
    <dgm:pt modelId="{FE15F146-EE2A-45C9-94F4-01815FAF34B4}" type="pres">
      <dgm:prSet presAssocID="{9090F45F-5A9A-4240-A17E-9FAEED902BEF}" presName="child" presStyleLbl="alignAccFollowNode1" presStyleIdx="1" presStyleCnt="2" custScaleX="94700" custScaleY="129445">
        <dgm:presLayoutVars>
          <dgm:chMax val="0"/>
          <dgm:bulletEnabled val="1"/>
        </dgm:presLayoutVars>
      </dgm:prSet>
      <dgm:spPr/>
      <dgm:t>
        <a:bodyPr/>
        <a:lstStyle/>
        <a:p>
          <a:endParaRPr lang="en-GB"/>
        </a:p>
      </dgm:t>
    </dgm:pt>
  </dgm:ptLst>
  <dgm:cxnLst>
    <dgm:cxn modelId="{016C455D-3F59-4C97-8F72-9AAF5677F58E}" type="presOf" srcId="{D141568E-0F91-4BBB-8FF2-F4678DD1D2F5}" destId="{5F138E45-1AC0-4F74-8646-04D63C6866CD}" srcOrd="0" destOrd="0" presId="urn:microsoft.com/office/officeart/2005/8/layout/lProcess1"/>
    <dgm:cxn modelId="{4F301FC1-4106-4129-8556-4211C2F150B9}" srcId="{9090F45F-5A9A-4240-A17E-9FAEED902BEF}" destId="{0C206CDD-E943-480F-8655-0154115B5282}" srcOrd="0" destOrd="0" parTransId="{69EE689A-539B-4E34-A4A9-CCBA951BE2F3}" sibTransId="{476E021A-2E4C-40A8-B3C4-38D60DDEBF03}"/>
    <dgm:cxn modelId="{286828C7-2948-4EF4-BD3B-2F173BA31784}" srcId="{14E8EBFE-F534-4216-A541-373C9B62EFF5}" destId="{D141568E-0F91-4BBB-8FF2-F4678DD1D2F5}" srcOrd="0" destOrd="0" parTransId="{2DFBE9AB-8915-48B8-8A5C-D280584DFECE}" sibTransId="{0E7FFB1C-DDF5-44AE-A011-38274F149CD4}"/>
    <dgm:cxn modelId="{538A8149-8A36-4ABF-9DB6-374C1011BD71}" type="presOf" srcId="{9090F45F-5A9A-4240-A17E-9FAEED902BEF}" destId="{FE15F146-EE2A-45C9-94F4-01815FAF34B4}" srcOrd="0" destOrd="0" presId="urn:microsoft.com/office/officeart/2005/8/layout/lProcess1"/>
    <dgm:cxn modelId="{56958BA5-79F1-4FF9-BE77-215292DA4EAF}" type="presOf" srcId="{5FABA10C-AB39-4A1D-A9DF-C82A3C8D1CE1}" destId="{4BEC2940-68BD-469B-94E7-BC74CD310092}" srcOrd="0" destOrd="0" presId="urn:microsoft.com/office/officeart/2005/8/layout/lProcess1"/>
    <dgm:cxn modelId="{239134F1-B996-4B06-86F2-9B904A696BFE}" type="presOf" srcId="{A558EFFE-F60B-4569-A8B2-947CEF0FECBC}" destId="{FE15F146-EE2A-45C9-94F4-01815FAF34B4}" srcOrd="0" destOrd="2" presId="urn:microsoft.com/office/officeart/2005/8/layout/lProcess1"/>
    <dgm:cxn modelId="{096C7FCE-3963-43E4-AB98-14ADF88C24EE}" type="presOf" srcId="{D1176F6E-DE60-48C6-BEC7-A70D2634C521}" destId="{2F0A6402-5AB8-44DD-9F28-8E0E3795D64B}" srcOrd="0" destOrd="0" presId="urn:microsoft.com/office/officeart/2005/8/layout/lProcess1"/>
    <dgm:cxn modelId="{46BCC1BB-C31D-40B6-9556-18D85A221CA1}" type="presOf" srcId="{0C206CDD-E943-480F-8655-0154115B5282}" destId="{FE15F146-EE2A-45C9-94F4-01815FAF34B4}" srcOrd="0" destOrd="1" presId="urn:microsoft.com/office/officeart/2005/8/layout/lProcess1"/>
    <dgm:cxn modelId="{31FCB2D0-6429-4D8A-AEA0-5B598CFD70C4}" srcId="{9090F45F-5A9A-4240-A17E-9FAEED902BEF}" destId="{A558EFFE-F60B-4569-A8B2-947CEF0FECBC}" srcOrd="1" destOrd="0" parTransId="{5804A78B-1D7F-4282-B305-2AD5F947A0F9}" sibTransId="{BEB2A25F-9266-44B0-A477-786A02593443}"/>
    <dgm:cxn modelId="{4E0DCB4A-45D5-4175-B901-306021387AF4}" type="presOf" srcId="{14E8EBFE-F534-4216-A541-373C9B62EFF5}" destId="{8DD3C140-5E28-4315-95FB-7AEBD5882303}" srcOrd="0" destOrd="0" presId="urn:microsoft.com/office/officeart/2005/8/layout/lProcess1"/>
    <dgm:cxn modelId="{82F204AE-719B-47FC-832D-8E2B16566F8C}" type="presOf" srcId="{7C41A193-DDE0-4BBF-BCA7-A426E55E6CA0}" destId="{A895A3A2-44D4-4CA9-A6D7-43F12E32742A}" srcOrd="0" destOrd="0" presId="urn:microsoft.com/office/officeart/2005/8/layout/lProcess1"/>
    <dgm:cxn modelId="{AB49F46E-4832-4A11-89DD-5C9599A480DC}" srcId="{D141568E-0F91-4BBB-8FF2-F4678DD1D2F5}" destId="{5FABA10C-AB39-4A1D-A9DF-C82A3C8D1CE1}" srcOrd="0" destOrd="0" parTransId="{D1176F6E-DE60-48C6-BEC7-A70D2634C521}" sibTransId="{7C41A193-DDE0-4BBF-BCA7-A426E55E6CA0}"/>
    <dgm:cxn modelId="{8C761F30-428C-4813-9D71-3E368A233F95}" srcId="{D141568E-0F91-4BBB-8FF2-F4678DD1D2F5}" destId="{9090F45F-5A9A-4240-A17E-9FAEED902BEF}" srcOrd="1" destOrd="0" parTransId="{D757FCD1-0FE3-4171-A484-23EC64EF6FE2}" sibTransId="{1E9C4A42-AA87-4950-91F9-C39850B45FBB}"/>
    <dgm:cxn modelId="{DCEE7571-D0E4-4F48-94BF-68B3E41F52AC}" srcId="{9090F45F-5A9A-4240-A17E-9FAEED902BEF}" destId="{1517E178-60F3-4EB1-B4E9-ECCAD4922D05}" srcOrd="2" destOrd="0" parTransId="{FED776E4-CF38-4A54-ABDA-441CF4CC3D1C}" sibTransId="{10CEEEF5-37E1-422E-BD47-394C3FBD5AD5}"/>
    <dgm:cxn modelId="{2187B383-FA3F-44B0-8A18-67A831ED9732}" type="presOf" srcId="{1517E178-60F3-4EB1-B4E9-ECCAD4922D05}" destId="{FE15F146-EE2A-45C9-94F4-01815FAF34B4}" srcOrd="0" destOrd="3" presId="urn:microsoft.com/office/officeart/2005/8/layout/lProcess1"/>
    <dgm:cxn modelId="{E38AECA0-37F9-4BB7-B1D6-FA6E729DBCA0}" type="presParOf" srcId="{8DD3C140-5E28-4315-95FB-7AEBD5882303}" destId="{3164B342-0001-4F6B-B2F0-0605D4729540}" srcOrd="0" destOrd="0" presId="urn:microsoft.com/office/officeart/2005/8/layout/lProcess1"/>
    <dgm:cxn modelId="{274ACB56-0EBF-444D-9B27-E508D22B6F41}" type="presParOf" srcId="{3164B342-0001-4F6B-B2F0-0605D4729540}" destId="{5F138E45-1AC0-4F74-8646-04D63C6866CD}" srcOrd="0" destOrd="0" presId="urn:microsoft.com/office/officeart/2005/8/layout/lProcess1"/>
    <dgm:cxn modelId="{0969C907-50A5-44C8-996B-32675C9EB9E6}" type="presParOf" srcId="{3164B342-0001-4F6B-B2F0-0605D4729540}" destId="{2F0A6402-5AB8-44DD-9F28-8E0E3795D64B}" srcOrd="1" destOrd="0" presId="urn:microsoft.com/office/officeart/2005/8/layout/lProcess1"/>
    <dgm:cxn modelId="{F4A0975E-2E6E-4BC0-BDB1-9AF511FCFCC2}" type="presParOf" srcId="{3164B342-0001-4F6B-B2F0-0605D4729540}" destId="{4BEC2940-68BD-469B-94E7-BC74CD310092}" srcOrd="2" destOrd="0" presId="urn:microsoft.com/office/officeart/2005/8/layout/lProcess1"/>
    <dgm:cxn modelId="{55D6A6A8-029A-417E-8914-B104B964C8F2}" type="presParOf" srcId="{3164B342-0001-4F6B-B2F0-0605D4729540}" destId="{A895A3A2-44D4-4CA9-A6D7-43F12E32742A}" srcOrd="3" destOrd="0" presId="urn:microsoft.com/office/officeart/2005/8/layout/lProcess1"/>
    <dgm:cxn modelId="{5A92CA02-4115-496B-9955-0E9624B30AA2}" type="presParOf" srcId="{3164B342-0001-4F6B-B2F0-0605D4729540}" destId="{FE15F146-EE2A-45C9-94F4-01815FAF34B4}"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DA6B484-55A5-4B95-939E-F03E147B08DA}" type="doc">
      <dgm:prSet loTypeId="urn:microsoft.com/office/officeart/2005/8/layout/process3" loCatId="process" qsTypeId="urn:microsoft.com/office/officeart/2005/8/quickstyle/simple1#16" qsCatId="simple" csTypeId="urn:microsoft.com/office/officeart/2005/8/colors/accent2_1" csCatId="accent2"/>
      <dgm:spPr/>
      <dgm:t>
        <a:bodyPr/>
        <a:lstStyle/>
        <a:p>
          <a:endParaRPr lang="en-GB"/>
        </a:p>
      </dgm:t>
    </dgm:pt>
    <dgm:pt modelId="{4D16A82E-0CA7-40FC-97FD-BA591239EFB1}">
      <dgm:prSet/>
      <dgm:spPr/>
      <dgm:t>
        <a:bodyPr/>
        <a:lstStyle/>
        <a:p>
          <a:pPr rtl="0"/>
          <a:r>
            <a:rPr lang="en-GB" b="1" dirty="0" smtClean="0"/>
            <a:t>Rule 5: Net retention/GNPI ≈ 2%</a:t>
          </a:r>
          <a:endParaRPr lang="en-GB" b="1" dirty="0"/>
        </a:p>
      </dgm:t>
    </dgm:pt>
    <dgm:pt modelId="{DC484246-F938-4A67-9D6E-37533D1B4549}" type="parTrans" cxnId="{EE49C6D2-C7CA-46D0-830B-E87F6018913E}">
      <dgm:prSet/>
      <dgm:spPr/>
      <dgm:t>
        <a:bodyPr/>
        <a:lstStyle/>
        <a:p>
          <a:endParaRPr lang="en-GB"/>
        </a:p>
      </dgm:t>
    </dgm:pt>
    <dgm:pt modelId="{6B4EB4ED-67D5-42A2-BDB2-D6B309838087}" type="sibTrans" cxnId="{EE49C6D2-C7CA-46D0-830B-E87F6018913E}">
      <dgm:prSet/>
      <dgm:spPr/>
      <dgm:t>
        <a:bodyPr/>
        <a:lstStyle/>
        <a:p>
          <a:endParaRPr lang="en-GB"/>
        </a:p>
      </dgm:t>
    </dgm:pt>
    <dgm:pt modelId="{8DD42324-4C3F-47F9-A425-1A70AA2B383E}">
      <dgm:prSet/>
      <dgm:spPr/>
      <dgm:t>
        <a:bodyPr/>
        <a:lstStyle/>
        <a:p>
          <a:pPr rtl="0"/>
          <a:r>
            <a:rPr lang="en-GB" dirty="0" smtClean="0"/>
            <a:t>Individual loss should not increase loss ratio by more than 1% to 3%.</a:t>
          </a:r>
          <a:endParaRPr lang="en-GB" dirty="0"/>
        </a:p>
      </dgm:t>
    </dgm:pt>
    <dgm:pt modelId="{EF9A9A9B-945C-4FAE-92BD-CB3490D5A13F}" type="parTrans" cxnId="{8DA35DBC-FADD-490A-ACC4-DE39042FDC64}">
      <dgm:prSet/>
      <dgm:spPr/>
      <dgm:t>
        <a:bodyPr/>
        <a:lstStyle/>
        <a:p>
          <a:endParaRPr lang="en-GB"/>
        </a:p>
      </dgm:t>
    </dgm:pt>
    <dgm:pt modelId="{44012777-F0A2-4CCF-8F42-7AB2F82D0145}" type="sibTrans" cxnId="{8DA35DBC-FADD-490A-ACC4-DE39042FDC64}">
      <dgm:prSet/>
      <dgm:spPr/>
      <dgm:t>
        <a:bodyPr/>
        <a:lstStyle/>
        <a:p>
          <a:endParaRPr lang="en-GB"/>
        </a:p>
      </dgm:t>
    </dgm:pt>
    <dgm:pt modelId="{E6F3CC3A-7C6F-49C5-903D-B95D5C8BB647}">
      <dgm:prSet/>
      <dgm:spPr/>
      <dgm:t>
        <a:bodyPr/>
        <a:lstStyle/>
        <a:p>
          <a:pPr rtl="0"/>
          <a:r>
            <a:rPr lang="en-GB" dirty="0" smtClean="0"/>
            <a:t>Measures:</a:t>
          </a:r>
          <a:endParaRPr lang="en-GB" dirty="0"/>
        </a:p>
      </dgm:t>
    </dgm:pt>
    <dgm:pt modelId="{F49C279D-3290-4735-831B-18CB2A4F2C00}" type="parTrans" cxnId="{D0E107C7-6FD4-4E85-BBD7-5EA9BDF406D2}">
      <dgm:prSet/>
      <dgm:spPr/>
      <dgm:t>
        <a:bodyPr/>
        <a:lstStyle/>
        <a:p>
          <a:endParaRPr lang="en-GB"/>
        </a:p>
      </dgm:t>
    </dgm:pt>
    <dgm:pt modelId="{36505854-3E74-4ACB-A987-E61A0B68C782}" type="sibTrans" cxnId="{D0E107C7-6FD4-4E85-BBD7-5EA9BDF406D2}">
      <dgm:prSet/>
      <dgm:spPr/>
      <dgm:t>
        <a:bodyPr/>
        <a:lstStyle/>
        <a:p>
          <a:endParaRPr lang="en-GB"/>
        </a:p>
      </dgm:t>
    </dgm:pt>
    <dgm:pt modelId="{185A8F07-A587-481F-8161-8F7DD88B8F40}">
      <dgm:prSet/>
      <dgm:spPr/>
      <dgm:t>
        <a:bodyPr/>
        <a:lstStyle/>
        <a:p>
          <a:pPr rtl="0"/>
          <a:r>
            <a:rPr lang="en-GB" dirty="0" smtClean="0"/>
            <a:t>Adjust net retention;</a:t>
          </a:r>
          <a:endParaRPr lang="en-GB" dirty="0"/>
        </a:p>
      </dgm:t>
    </dgm:pt>
    <dgm:pt modelId="{47BD67C4-0F1A-4598-BF07-7F20AD795CE2}" type="parTrans" cxnId="{FCED630A-1F41-41A4-B973-F1A77B36BEFE}">
      <dgm:prSet/>
      <dgm:spPr/>
      <dgm:t>
        <a:bodyPr/>
        <a:lstStyle/>
        <a:p>
          <a:endParaRPr lang="en-GB"/>
        </a:p>
      </dgm:t>
    </dgm:pt>
    <dgm:pt modelId="{DFDFEE81-F30F-4B5F-97A6-3B0523AEEAD8}" type="sibTrans" cxnId="{FCED630A-1F41-41A4-B973-F1A77B36BEFE}">
      <dgm:prSet/>
      <dgm:spPr/>
      <dgm:t>
        <a:bodyPr/>
        <a:lstStyle/>
        <a:p>
          <a:endParaRPr lang="en-GB"/>
        </a:p>
      </dgm:t>
    </dgm:pt>
    <dgm:pt modelId="{F9816D35-E799-40BF-B3CB-E82A57628E73}">
      <dgm:prSet/>
      <dgm:spPr/>
      <dgm:t>
        <a:bodyPr/>
        <a:lstStyle/>
        <a:p>
          <a:pPr rtl="0"/>
          <a:r>
            <a:rPr lang="en-GB" dirty="0" smtClean="0"/>
            <a:t>Adjust premium level;</a:t>
          </a:r>
          <a:endParaRPr lang="en-GB" dirty="0"/>
        </a:p>
      </dgm:t>
    </dgm:pt>
    <dgm:pt modelId="{92B2944B-58B1-4124-AD6C-8FB0FF52E9D0}" type="parTrans" cxnId="{235B4154-6345-44D2-A66F-DD029FD30543}">
      <dgm:prSet/>
      <dgm:spPr/>
      <dgm:t>
        <a:bodyPr/>
        <a:lstStyle/>
        <a:p>
          <a:endParaRPr lang="en-GB"/>
        </a:p>
      </dgm:t>
    </dgm:pt>
    <dgm:pt modelId="{8581A998-B003-48CA-8970-DAA38B9A9045}" type="sibTrans" cxnId="{235B4154-6345-44D2-A66F-DD029FD30543}">
      <dgm:prSet/>
      <dgm:spPr/>
      <dgm:t>
        <a:bodyPr/>
        <a:lstStyle/>
        <a:p>
          <a:endParaRPr lang="en-GB"/>
        </a:p>
      </dgm:t>
    </dgm:pt>
    <dgm:pt modelId="{73900E79-C42F-4C85-A98E-2B663DD599B9}">
      <dgm:prSet/>
      <dgm:spPr/>
      <dgm:t>
        <a:bodyPr/>
        <a:lstStyle/>
        <a:p>
          <a:pPr rtl="0"/>
          <a:r>
            <a:rPr lang="en-GB" dirty="0" smtClean="0"/>
            <a:t>Acquire more/less business</a:t>
          </a:r>
          <a:endParaRPr lang="en-GB" dirty="0"/>
        </a:p>
      </dgm:t>
    </dgm:pt>
    <dgm:pt modelId="{F9299D6C-50AC-4BDB-91B7-271167C1762B}" type="parTrans" cxnId="{846B658D-5E3D-4FA2-9B1E-227CFBA86862}">
      <dgm:prSet/>
      <dgm:spPr/>
      <dgm:t>
        <a:bodyPr/>
        <a:lstStyle/>
        <a:p>
          <a:endParaRPr lang="en-GB"/>
        </a:p>
      </dgm:t>
    </dgm:pt>
    <dgm:pt modelId="{4BC99490-9D58-4CED-90C1-6E90DB1833E2}" type="sibTrans" cxnId="{846B658D-5E3D-4FA2-9B1E-227CFBA86862}">
      <dgm:prSet/>
      <dgm:spPr/>
      <dgm:t>
        <a:bodyPr/>
        <a:lstStyle/>
        <a:p>
          <a:endParaRPr lang="en-GB"/>
        </a:p>
      </dgm:t>
    </dgm:pt>
    <dgm:pt modelId="{107FD7D7-C28E-4F55-BDF0-C2F9A440EB74}">
      <dgm:prSet/>
      <dgm:spPr/>
      <dgm:t>
        <a:bodyPr/>
        <a:lstStyle/>
        <a:p>
          <a:pPr rtl="0"/>
          <a:endParaRPr lang="en-GB" dirty="0"/>
        </a:p>
      </dgm:t>
    </dgm:pt>
    <dgm:pt modelId="{02A1AEA0-A1EF-4370-B46B-D074BACB3E94}" type="parTrans" cxnId="{C4DA6F72-BC49-4E15-90D6-44749704F675}">
      <dgm:prSet/>
      <dgm:spPr/>
      <dgm:t>
        <a:bodyPr/>
        <a:lstStyle/>
        <a:p>
          <a:endParaRPr lang="en-GB"/>
        </a:p>
      </dgm:t>
    </dgm:pt>
    <dgm:pt modelId="{772D94AF-1D68-4AF8-8D82-B67767FECEBC}" type="sibTrans" cxnId="{C4DA6F72-BC49-4E15-90D6-44749704F675}">
      <dgm:prSet/>
      <dgm:spPr/>
      <dgm:t>
        <a:bodyPr/>
        <a:lstStyle/>
        <a:p>
          <a:endParaRPr lang="en-GB"/>
        </a:p>
      </dgm:t>
    </dgm:pt>
    <dgm:pt modelId="{4630B9D7-0034-4743-A1C4-1E77AA3A03EC}" type="pres">
      <dgm:prSet presAssocID="{5DA6B484-55A5-4B95-939E-F03E147B08DA}" presName="linearFlow" presStyleCnt="0">
        <dgm:presLayoutVars>
          <dgm:dir/>
          <dgm:animLvl val="lvl"/>
          <dgm:resizeHandles val="exact"/>
        </dgm:presLayoutVars>
      </dgm:prSet>
      <dgm:spPr/>
      <dgm:t>
        <a:bodyPr/>
        <a:lstStyle/>
        <a:p>
          <a:endParaRPr lang="en-GB"/>
        </a:p>
      </dgm:t>
    </dgm:pt>
    <dgm:pt modelId="{0BC7CBC2-25F6-4DD2-ABE8-7694457BAE92}" type="pres">
      <dgm:prSet presAssocID="{4D16A82E-0CA7-40FC-97FD-BA591239EFB1}" presName="composite" presStyleCnt="0"/>
      <dgm:spPr/>
    </dgm:pt>
    <dgm:pt modelId="{1773AC15-DC9E-4743-B454-E128D4A673C4}" type="pres">
      <dgm:prSet presAssocID="{4D16A82E-0CA7-40FC-97FD-BA591239EFB1}" presName="parTx" presStyleLbl="node1" presStyleIdx="0" presStyleCnt="1">
        <dgm:presLayoutVars>
          <dgm:chMax val="0"/>
          <dgm:chPref val="0"/>
          <dgm:bulletEnabled val="1"/>
        </dgm:presLayoutVars>
      </dgm:prSet>
      <dgm:spPr/>
      <dgm:t>
        <a:bodyPr/>
        <a:lstStyle/>
        <a:p>
          <a:endParaRPr lang="en-GB"/>
        </a:p>
      </dgm:t>
    </dgm:pt>
    <dgm:pt modelId="{AEDFAAFD-8AF3-4781-A19D-DF0D17DD1B76}" type="pres">
      <dgm:prSet presAssocID="{4D16A82E-0CA7-40FC-97FD-BA591239EFB1}" presName="parSh" presStyleLbl="node1" presStyleIdx="0" presStyleCnt="1"/>
      <dgm:spPr/>
      <dgm:t>
        <a:bodyPr/>
        <a:lstStyle/>
        <a:p>
          <a:endParaRPr lang="en-GB"/>
        </a:p>
      </dgm:t>
    </dgm:pt>
    <dgm:pt modelId="{AFEBD4C4-E5A3-4BBE-8CC8-DE8222DE1DCC}" type="pres">
      <dgm:prSet presAssocID="{4D16A82E-0CA7-40FC-97FD-BA591239EFB1}" presName="desTx" presStyleLbl="fgAcc1" presStyleIdx="0" presStyleCnt="1">
        <dgm:presLayoutVars>
          <dgm:bulletEnabled val="1"/>
        </dgm:presLayoutVars>
      </dgm:prSet>
      <dgm:spPr/>
      <dgm:t>
        <a:bodyPr/>
        <a:lstStyle/>
        <a:p>
          <a:endParaRPr lang="en-GB"/>
        </a:p>
      </dgm:t>
    </dgm:pt>
  </dgm:ptLst>
  <dgm:cxnLst>
    <dgm:cxn modelId="{D0E107C7-6FD4-4E85-BBD7-5EA9BDF406D2}" srcId="{4D16A82E-0CA7-40FC-97FD-BA591239EFB1}" destId="{E6F3CC3A-7C6F-49C5-903D-B95D5C8BB647}" srcOrd="1" destOrd="0" parTransId="{F49C279D-3290-4735-831B-18CB2A4F2C00}" sibTransId="{36505854-3E74-4ACB-A987-E61A0B68C782}"/>
    <dgm:cxn modelId="{EE49C6D2-C7CA-46D0-830B-E87F6018913E}" srcId="{5DA6B484-55A5-4B95-939E-F03E147B08DA}" destId="{4D16A82E-0CA7-40FC-97FD-BA591239EFB1}" srcOrd="0" destOrd="0" parTransId="{DC484246-F938-4A67-9D6E-37533D1B4549}" sibTransId="{6B4EB4ED-67D5-42A2-BDB2-D6B309838087}"/>
    <dgm:cxn modelId="{8DA35DBC-FADD-490A-ACC4-DE39042FDC64}" srcId="{4D16A82E-0CA7-40FC-97FD-BA591239EFB1}" destId="{8DD42324-4C3F-47F9-A425-1A70AA2B383E}" srcOrd="0" destOrd="0" parTransId="{EF9A9A9B-945C-4FAE-92BD-CB3490D5A13F}" sibTransId="{44012777-F0A2-4CCF-8F42-7AB2F82D0145}"/>
    <dgm:cxn modelId="{D3552691-1B29-4BC9-81FB-883DE92E475F}" type="presOf" srcId="{73900E79-C42F-4C85-A98E-2B663DD599B9}" destId="{AFEBD4C4-E5A3-4BBE-8CC8-DE8222DE1DCC}" srcOrd="0" destOrd="4" presId="urn:microsoft.com/office/officeart/2005/8/layout/process3"/>
    <dgm:cxn modelId="{235B4154-6345-44D2-A66F-DD029FD30543}" srcId="{E6F3CC3A-7C6F-49C5-903D-B95D5C8BB647}" destId="{F9816D35-E799-40BF-B3CB-E82A57628E73}" srcOrd="1" destOrd="0" parTransId="{92B2944B-58B1-4124-AD6C-8FB0FF52E9D0}" sibTransId="{8581A998-B003-48CA-8970-DAA38B9A9045}"/>
    <dgm:cxn modelId="{41D84C64-0AAC-447F-9C0E-E32D67F9650B}" type="presOf" srcId="{E6F3CC3A-7C6F-49C5-903D-B95D5C8BB647}" destId="{AFEBD4C4-E5A3-4BBE-8CC8-DE8222DE1DCC}" srcOrd="0" destOrd="1" presId="urn:microsoft.com/office/officeart/2005/8/layout/process3"/>
    <dgm:cxn modelId="{FCED630A-1F41-41A4-B973-F1A77B36BEFE}" srcId="{E6F3CC3A-7C6F-49C5-903D-B95D5C8BB647}" destId="{185A8F07-A587-481F-8161-8F7DD88B8F40}" srcOrd="0" destOrd="0" parTransId="{47BD67C4-0F1A-4598-BF07-7F20AD795CE2}" sibTransId="{DFDFEE81-F30F-4B5F-97A6-3B0523AEEAD8}"/>
    <dgm:cxn modelId="{3DA51BA6-BA1D-4FEF-900A-8D3AE5A734EF}" type="presOf" srcId="{185A8F07-A587-481F-8161-8F7DD88B8F40}" destId="{AFEBD4C4-E5A3-4BBE-8CC8-DE8222DE1DCC}" srcOrd="0" destOrd="2" presId="urn:microsoft.com/office/officeart/2005/8/layout/process3"/>
    <dgm:cxn modelId="{9E8E1017-2742-4BB2-88B4-DFDD85327946}" type="presOf" srcId="{8DD42324-4C3F-47F9-A425-1A70AA2B383E}" destId="{AFEBD4C4-E5A3-4BBE-8CC8-DE8222DE1DCC}" srcOrd="0" destOrd="0" presId="urn:microsoft.com/office/officeart/2005/8/layout/process3"/>
    <dgm:cxn modelId="{7D218E0A-CE74-42BD-A498-99C09D881967}" type="presOf" srcId="{5DA6B484-55A5-4B95-939E-F03E147B08DA}" destId="{4630B9D7-0034-4743-A1C4-1E77AA3A03EC}" srcOrd="0" destOrd="0" presId="urn:microsoft.com/office/officeart/2005/8/layout/process3"/>
    <dgm:cxn modelId="{EC84714A-C8AC-43AF-80A1-8B892E47B1FB}" type="presOf" srcId="{107FD7D7-C28E-4F55-BDF0-C2F9A440EB74}" destId="{AFEBD4C4-E5A3-4BBE-8CC8-DE8222DE1DCC}" srcOrd="0" destOrd="5" presId="urn:microsoft.com/office/officeart/2005/8/layout/process3"/>
    <dgm:cxn modelId="{2D6B675B-6CFF-44C2-BE57-CB922CCF6655}" type="presOf" srcId="{4D16A82E-0CA7-40FC-97FD-BA591239EFB1}" destId="{AEDFAAFD-8AF3-4781-A19D-DF0D17DD1B76}" srcOrd="1" destOrd="0" presId="urn:microsoft.com/office/officeart/2005/8/layout/process3"/>
    <dgm:cxn modelId="{846B658D-5E3D-4FA2-9B1E-227CFBA86862}" srcId="{E6F3CC3A-7C6F-49C5-903D-B95D5C8BB647}" destId="{73900E79-C42F-4C85-A98E-2B663DD599B9}" srcOrd="2" destOrd="0" parTransId="{F9299D6C-50AC-4BDB-91B7-271167C1762B}" sibTransId="{4BC99490-9D58-4CED-90C1-6E90DB1833E2}"/>
    <dgm:cxn modelId="{28F09C5C-779A-44DA-8004-C636BA72CCAB}" type="presOf" srcId="{4D16A82E-0CA7-40FC-97FD-BA591239EFB1}" destId="{1773AC15-DC9E-4743-B454-E128D4A673C4}" srcOrd="0" destOrd="0" presId="urn:microsoft.com/office/officeart/2005/8/layout/process3"/>
    <dgm:cxn modelId="{B6CC53FF-19B2-4F7B-A91C-9BD68F0F530F}" type="presOf" srcId="{F9816D35-E799-40BF-B3CB-E82A57628E73}" destId="{AFEBD4C4-E5A3-4BBE-8CC8-DE8222DE1DCC}" srcOrd="0" destOrd="3" presId="urn:microsoft.com/office/officeart/2005/8/layout/process3"/>
    <dgm:cxn modelId="{C4DA6F72-BC49-4E15-90D6-44749704F675}" srcId="{4D16A82E-0CA7-40FC-97FD-BA591239EFB1}" destId="{107FD7D7-C28E-4F55-BDF0-C2F9A440EB74}" srcOrd="2" destOrd="0" parTransId="{02A1AEA0-A1EF-4370-B46B-D074BACB3E94}" sibTransId="{772D94AF-1D68-4AF8-8D82-B67767FECEBC}"/>
    <dgm:cxn modelId="{03D716CD-66AA-4231-915C-C061126CA0B0}" type="presParOf" srcId="{4630B9D7-0034-4743-A1C4-1E77AA3A03EC}" destId="{0BC7CBC2-25F6-4DD2-ABE8-7694457BAE92}" srcOrd="0" destOrd="0" presId="urn:microsoft.com/office/officeart/2005/8/layout/process3"/>
    <dgm:cxn modelId="{788FEBC4-69A7-4791-93A5-7AD4DAF7DBBE}" type="presParOf" srcId="{0BC7CBC2-25F6-4DD2-ABE8-7694457BAE92}" destId="{1773AC15-DC9E-4743-B454-E128D4A673C4}" srcOrd="0" destOrd="0" presId="urn:microsoft.com/office/officeart/2005/8/layout/process3"/>
    <dgm:cxn modelId="{41A97585-AE75-4715-ADC6-055D976B7C17}" type="presParOf" srcId="{0BC7CBC2-25F6-4DD2-ABE8-7694457BAE92}" destId="{AEDFAAFD-8AF3-4781-A19D-DF0D17DD1B76}" srcOrd="1" destOrd="0" presId="urn:microsoft.com/office/officeart/2005/8/layout/process3"/>
    <dgm:cxn modelId="{B3B41D9C-DC2F-422B-85F2-961D3085BE5B}" type="presParOf" srcId="{0BC7CBC2-25F6-4DD2-ABE8-7694457BAE92}" destId="{AFEBD4C4-E5A3-4BBE-8CC8-DE8222DE1DCC}"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DCD204A-2513-4325-96C0-DA540E355FE9}" type="doc">
      <dgm:prSet loTypeId="urn:microsoft.com/office/officeart/2005/8/layout/process3" loCatId="process" qsTypeId="urn:microsoft.com/office/officeart/2005/8/quickstyle/simple1#17" qsCatId="simple" csTypeId="urn:microsoft.com/office/officeart/2005/8/colors/accent1_2#9" csCatId="accent1"/>
      <dgm:spPr/>
      <dgm:t>
        <a:bodyPr/>
        <a:lstStyle/>
        <a:p>
          <a:endParaRPr lang="en-GB"/>
        </a:p>
      </dgm:t>
    </dgm:pt>
    <dgm:pt modelId="{AF18FA3F-830D-4592-9821-AF028863EE8F}">
      <dgm:prSet/>
      <dgm:spPr/>
      <dgm:t>
        <a:bodyPr/>
        <a:lstStyle/>
        <a:p>
          <a:pPr rtl="0"/>
          <a:r>
            <a:rPr lang="en-GB" dirty="0" smtClean="0"/>
            <a:t>Rule 6: Net retention/liquid funds ≈ 5%</a:t>
          </a:r>
          <a:endParaRPr lang="en-GB" dirty="0"/>
        </a:p>
      </dgm:t>
    </dgm:pt>
    <dgm:pt modelId="{66E0B9F4-1EE9-474F-8720-D6AC7FCC1E38}" type="parTrans" cxnId="{A062C404-4DCF-4432-9C27-B49D86738179}">
      <dgm:prSet/>
      <dgm:spPr/>
      <dgm:t>
        <a:bodyPr/>
        <a:lstStyle/>
        <a:p>
          <a:endParaRPr lang="en-GB"/>
        </a:p>
      </dgm:t>
    </dgm:pt>
    <dgm:pt modelId="{91C31AEF-88F7-4684-9356-7F8DD1675B67}" type="sibTrans" cxnId="{A062C404-4DCF-4432-9C27-B49D86738179}">
      <dgm:prSet/>
      <dgm:spPr/>
      <dgm:t>
        <a:bodyPr/>
        <a:lstStyle/>
        <a:p>
          <a:endParaRPr lang="en-GB"/>
        </a:p>
      </dgm:t>
    </dgm:pt>
    <dgm:pt modelId="{06384FE9-CED7-4F59-AB1A-C8E3AE725F9F}">
      <dgm:prSet/>
      <dgm:spPr/>
      <dgm:t>
        <a:bodyPr/>
        <a:lstStyle/>
        <a:p>
          <a:pPr rtl="0"/>
          <a:r>
            <a:rPr lang="en-GB" dirty="0" smtClean="0"/>
            <a:t>A single loss should not bring an insurer into payment difficulties/sell securities at securities at unfavourable terms</a:t>
          </a:r>
          <a:endParaRPr lang="en-GB" dirty="0"/>
        </a:p>
      </dgm:t>
    </dgm:pt>
    <dgm:pt modelId="{E9C3BA64-0949-47BD-9A5D-ABB1A98E2C0A}" type="parTrans" cxnId="{4502ED75-68D2-4F25-892A-E29DF23F0938}">
      <dgm:prSet/>
      <dgm:spPr/>
      <dgm:t>
        <a:bodyPr/>
        <a:lstStyle/>
        <a:p>
          <a:endParaRPr lang="en-GB"/>
        </a:p>
      </dgm:t>
    </dgm:pt>
    <dgm:pt modelId="{CDC6A543-3FD7-435B-A57B-262D0EE8496F}" type="sibTrans" cxnId="{4502ED75-68D2-4F25-892A-E29DF23F0938}">
      <dgm:prSet/>
      <dgm:spPr/>
      <dgm:t>
        <a:bodyPr/>
        <a:lstStyle/>
        <a:p>
          <a:endParaRPr lang="en-GB"/>
        </a:p>
      </dgm:t>
    </dgm:pt>
    <dgm:pt modelId="{4701EDDC-C2C6-4FF2-AB78-973DB80A009D}">
      <dgm:prSet/>
      <dgm:spPr/>
      <dgm:t>
        <a:bodyPr/>
        <a:lstStyle/>
        <a:p>
          <a:pPr rtl="0"/>
          <a:r>
            <a:rPr lang="en-GB" dirty="0" smtClean="0"/>
            <a:t>Measures:</a:t>
          </a:r>
          <a:endParaRPr lang="en-GB" dirty="0"/>
        </a:p>
      </dgm:t>
    </dgm:pt>
    <dgm:pt modelId="{679C78B9-EBF5-455C-8BDD-661E9C5AFC9A}" type="parTrans" cxnId="{CD2D7EF4-6E8D-40CF-B4FB-7ECC84CC84F7}">
      <dgm:prSet/>
      <dgm:spPr/>
      <dgm:t>
        <a:bodyPr/>
        <a:lstStyle/>
        <a:p>
          <a:endParaRPr lang="en-GB"/>
        </a:p>
      </dgm:t>
    </dgm:pt>
    <dgm:pt modelId="{EF478B58-5434-431F-96EF-81FDC3E6D141}" type="sibTrans" cxnId="{CD2D7EF4-6E8D-40CF-B4FB-7ECC84CC84F7}">
      <dgm:prSet/>
      <dgm:spPr/>
      <dgm:t>
        <a:bodyPr/>
        <a:lstStyle/>
        <a:p>
          <a:endParaRPr lang="en-GB"/>
        </a:p>
      </dgm:t>
    </dgm:pt>
    <dgm:pt modelId="{9E99E892-3F24-4D7D-9621-D7ECC022B3EA}">
      <dgm:prSet/>
      <dgm:spPr/>
      <dgm:t>
        <a:bodyPr/>
        <a:lstStyle/>
        <a:p>
          <a:pPr rtl="0"/>
          <a:r>
            <a:rPr lang="en-GB" dirty="0" smtClean="0"/>
            <a:t>adjust retention and introduce WXL/R;</a:t>
          </a:r>
          <a:endParaRPr lang="en-GB" dirty="0"/>
        </a:p>
      </dgm:t>
    </dgm:pt>
    <dgm:pt modelId="{DC8C4968-2EDC-4395-86B0-650EC766D717}" type="parTrans" cxnId="{812005A0-C06A-474A-9BAB-1B4B75FDFCEE}">
      <dgm:prSet/>
      <dgm:spPr/>
      <dgm:t>
        <a:bodyPr/>
        <a:lstStyle/>
        <a:p>
          <a:endParaRPr lang="en-GB"/>
        </a:p>
      </dgm:t>
    </dgm:pt>
    <dgm:pt modelId="{CC7DFB8E-BCC9-4164-B352-652B8DC2F8F6}" type="sibTrans" cxnId="{812005A0-C06A-474A-9BAB-1B4B75FDFCEE}">
      <dgm:prSet/>
      <dgm:spPr/>
      <dgm:t>
        <a:bodyPr/>
        <a:lstStyle/>
        <a:p>
          <a:endParaRPr lang="en-GB"/>
        </a:p>
      </dgm:t>
    </dgm:pt>
    <dgm:pt modelId="{90E613DA-ACB1-4A08-90A2-24BED8866F2D}">
      <dgm:prSet/>
      <dgm:spPr/>
      <dgm:t>
        <a:bodyPr/>
        <a:lstStyle/>
        <a:p>
          <a:pPr rtl="0"/>
          <a:r>
            <a:rPr lang="en-GB" dirty="0" smtClean="0"/>
            <a:t>adjust net retention;</a:t>
          </a:r>
          <a:endParaRPr lang="en-GB" dirty="0"/>
        </a:p>
      </dgm:t>
    </dgm:pt>
    <dgm:pt modelId="{2ED6D4C8-BC5A-4ECC-BCDC-D6A6196EAE57}" type="parTrans" cxnId="{31C1A728-28E9-455A-B3B5-3FFE351207C9}">
      <dgm:prSet/>
      <dgm:spPr/>
      <dgm:t>
        <a:bodyPr/>
        <a:lstStyle/>
        <a:p>
          <a:endParaRPr lang="en-GB"/>
        </a:p>
      </dgm:t>
    </dgm:pt>
    <dgm:pt modelId="{C7E14679-F36E-45BE-838F-C1AC344546FB}" type="sibTrans" cxnId="{31C1A728-28E9-455A-B3B5-3FFE351207C9}">
      <dgm:prSet/>
      <dgm:spPr/>
      <dgm:t>
        <a:bodyPr/>
        <a:lstStyle/>
        <a:p>
          <a:endParaRPr lang="en-GB"/>
        </a:p>
      </dgm:t>
    </dgm:pt>
    <dgm:pt modelId="{FE959F68-E8FE-4A9F-A10E-8E1E31AB2E9F}">
      <dgm:prSet/>
      <dgm:spPr/>
      <dgm:t>
        <a:bodyPr/>
        <a:lstStyle/>
        <a:p>
          <a:pPr rtl="0"/>
          <a:r>
            <a:rPr lang="en-GB" dirty="0" smtClean="0"/>
            <a:t>adjust liquid funds.</a:t>
          </a:r>
          <a:endParaRPr lang="en-GB" dirty="0"/>
        </a:p>
      </dgm:t>
    </dgm:pt>
    <dgm:pt modelId="{261ABDE2-D37E-4636-926D-58B309B707B4}" type="parTrans" cxnId="{465B750E-9534-4509-8000-C8CC6D32C222}">
      <dgm:prSet/>
      <dgm:spPr/>
      <dgm:t>
        <a:bodyPr/>
        <a:lstStyle/>
        <a:p>
          <a:endParaRPr lang="en-GB"/>
        </a:p>
      </dgm:t>
    </dgm:pt>
    <dgm:pt modelId="{A5F3C129-4050-4D90-B04A-0E4A8976CC39}" type="sibTrans" cxnId="{465B750E-9534-4509-8000-C8CC6D32C222}">
      <dgm:prSet/>
      <dgm:spPr/>
      <dgm:t>
        <a:bodyPr/>
        <a:lstStyle/>
        <a:p>
          <a:endParaRPr lang="en-GB"/>
        </a:p>
      </dgm:t>
    </dgm:pt>
    <dgm:pt modelId="{0F5C481F-2AAF-420A-9C07-DEED0628B183}">
      <dgm:prSet/>
      <dgm:spPr/>
      <dgm:t>
        <a:bodyPr/>
        <a:lstStyle/>
        <a:p>
          <a:pPr rtl="0"/>
          <a:endParaRPr lang="en-GB" dirty="0"/>
        </a:p>
      </dgm:t>
    </dgm:pt>
    <dgm:pt modelId="{0C8DF2FA-63A6-44E3-B621-727373ACF262}" type="parTrans" cxnId="{E243DD1D-9C28-4EBE-98AC-7219E5EEC257}">
      <dgm:prSet/>
      <dgm:spPr/>
      <dgm:t>
        <a:bodyPr/>
        <a:lstStyle/>
        <a:p>
          <a:endParaRPr lang="en-GB"/>
        </a:p>
      </dgm:t>
    </dgm:pt>
    <dgm:pt modelId="{A07F32D7-8CCE-4930-9C30-B1C913D4CA46}" type="sibTrans" cxnId="{E243DD1D-9C28-4EBE-98AC-7219E5EEC257}">
      <dgm:prSet/>
      <dgm:spPr/>
      <dgm:t>
        <a:bodyPr/>
        <a:lstStyle/>
        <a:p>
          <a:endParaRPr lang="en-GB"/>
        </a:p>
      </dgm:t>
    </dgm:pt>
    <dgm:pt modelId="{0B498282-3925-466A-9483-F1A97E6A4683}" type="pres">
      <dgm:prSet presAssocID="{8DCD204A-2513-4325-96C0-DA540E355FE9}" presName="linearFlow" presStyleCnt="0">
        <dgm:presLayoutVars>
          <dgm:dir/>
          <dgm:animLvl val="lvl"/>
          <dgm:resizeHandles val="exact"/>
        </dgm:presLayoutVars>
      </dgm:prSet>
      <dgm:spPr/>
      <dgm:t>
        <a:bodyPr/>
        <a:lstStyle/>
        <a:p>
          <a:endParaRPr lang="en-GB"/>
        </a:p>
      </dgm:t>
    </dgm:pt>
    <dgm:pt modelId="{50B10FB0-1D96-4DFF-B995-55454C754C9B}" type="pres">
      <dgm:prSet presAssocID="{AF18FA3F-830D-4592-9821-AF028863EE8F}" presName="composite" presStyleCnt="0"/>
      <dgm:spPr/>
    </dgm:pt>
    <dgm:pt modelId="{6004166F-FB99-446E-8245-D395EC42FD5D}" type="pres">
      <dgm:prSet presAssocID="{AF18FA3F-830D-4592-9821-AF028863EE8F}" presName="parTx" presStyleLbl="node1" presStyleIdx="0" presStyleCnt="1">
        <dgm:presLayoutVars>
          <dgm:chMax val="0"/>
          <dgm:chPref val="0"/>
          <dgm:bulletEnabled val="1"/>
        </dgm:presLayoutVars>
      </dgm:prSet>
      <dgm:spPr/>
      <dgm:t>
        <a:bodyPr/>
        <a:lstStyle/>
        <a:p>
          <a:endParaRPr lang="en-GB"/>
        </a:p>
      </dgm:t>
    </dgm:pt>
    <dgm:pt modelId="{138046A2-912E-4CFF-8D1B-E489DDE0BADF}" type="pres">
      <dgm:prSet presAssocID="{AF18FA3F-830D-4592-9821-AF028863EE8F}" presName="parSh" presStyleLbl="node1" presStyleIdx="0" presStyleCnt="1"/>
      <dgm:spPr/>
      <dgm:t>
        <a:bodyPr/>
        <a:lstStyle/>
        <a:p>
          <a:endParaRPr lang="en-GB"/>
        </a:p>
      </dgm:t>
    </dgm:pt>
    <dgm:pt modelId="{51A9A4E0-CE4E-4161-A1DC-BF22E860CB48}" type="pres">
      <dgm:prSet presAssocID="{AF18FA3F-830D-4592-9821-AF028863EE8F}" presName="desTx" presStyleLbl="fgAcc1" presStyleIdx="0" presStyleCnt="1">
        <dgm:presLayoutVars>
          <dgm:bulletEnabled val="1"/>
        </dgm:presLayoutVars>
      </dgm:prSet>
      <dgm:spPr/>
      <dgm:t>
        <a:bodyPr/>
        <a:lstStyle/>
        <a:p>
          <a:endParaRPr lang="en-GB"/>
        </a:p>
      </dgm:t>
    </dgm:pt>
  </dgm:ptLst>
  <dgm:cxnLst>
    <dgm:cxn modelId="{31C1A728-28E9-455A-B3B5-3FFE351207C9}" srcId="{4701EDDC-C2C6-4FF2-AB78-973DB80A009D}" destId="{90E613DA-ACB1-4A08-90A2-24BED8866F2D}" srcOrd="1" destOrd="0" parTransId="{2ED6D4C8-BC5A-4ECC-BCDC-D6A6196EAE57}" sibTransId="{C7E14679-F36E-45BE-838F-C1AC344546FB}"/>
    <dgm:cxn modelId="{4502ED75-68D2-4F25-892A-E29DF23F0938}" srcId="{AF18FA3F-830D-4592-9821-AF028863EE8F}" destId="{06384FE9-CED7-4F59-AB1A-C8E3AE725F9F}" srcOrd="0" destOrd="0" parTransId="{E9C3BA64-0949-47BD-9A5D-ABB1A98E2C0A}" sibTransId="{CDC6A543-3FD7-435B-A57B-262D0EE8496F}"/>
    <dgm:cxn modelId="{E564688C-4B87-4D35-84BC-16CA4E524B17}" type="presOf" srcId="{9E99E892-3F24-4D7D-9621-D7ECC022B3EA}" destId="{51A9A4E0-CE4E-4161-A1DC-BF22E860CB48}" srcOrd="0" destOrd="2" presId="urn:microsoft.com/office/officeart/2005/8/layout/process3"/>
    <dgm:cxn modelId="{C4406D77-B49B-41E6-A0CF-120E96F645D3}" type="presOf" srcId="{0F5C481F-2AAF-420A-9C07-DEED0628B183}" destId="{51A9A4E0-CE4E-4161-A1DC-BF22E860CB48}" srcOrd="0" destOrd="5" presId="urn:microsoft.com/office/officeart/2005/8/layout/process3"/>
    <dgm:cxn modelId="{465B750E-9534-4509-8000-C8CC6D32C222}" srcId="{4701EDDC-C2C6-4FF2-AB78-973DB80A009D}" destId="{FE959F68-E8FE-4A9F-A10E-8E1E31AB2E9F}" srcOrd="2" destOrd="0" parTransId="{261ABDE2-D37E-4636-926D-58B309B707B4}" sibTransId="{A5F3C129-4050-4D90-B04A-0E4A8976CC39}"/>
    <dgm:cxn modelId="{A3FF6342-D1AE-427E-86E2-027164F41F64}" type="presOf" srcId="{8DCD204A-2513-4325-96C0-DA540E355FE9}" destId="{0B498282-3925-466A-9483-F1A97E6A4683}" srcOrd="0" destOrd="0" presId="urn:microsoft.com/office/officeart/2005/8/layout/process3"/>
    <dgm:cxn modelId="{A062C404-4DCF-4432-9C27-B49D86738179}" srcId="{8DCD204A-2513-4325-96C0-DA540E355FE9}" destId="{AF18FA3F-830D-4592-9821-AF028863EE8F}" srcOrd="0" destOrd="0" parTransId="{66E0B9F4-1EE9-474F-8720-D6AC7FCC1E38}" sibTransId="{91C31AEF-88F7-4684-9356-7F8DD1675B67}"/>
    <dgm:cxn modelId="{076A62E6-A66E-4EE1-9389-25CB07BCCD33}" type="presOf" srcId="{4701EDDC-C2C6-4FF2-AB78-973DB80A009D}" destId="{51A9A4E0-CE4E-4161-A1DC-BF22E860CB48}" srcOrd="0" destOrd="1" presId="urn:microsoft.com/office/officeart/2005/8/layout/process3"/>
    <dgm:cxn modelId="{887FABFB-8A35-45F0-9D89-B880955B3AB1}" type="presOf" srcId="{AF18FA3F-830D-4592-9821-AF028863EE8F}" destId="{6004166F-FB99-446E-8245-D395EC42FD5D}" srcOrd="0" destOrd="0" presId="urn:microsoft.com/office/officeart/2005/8/layout/process3"/>
    <dgm:cxn modelId="{311114A8-F61A-4122-B911-FB0032EA94CC}" type="presOf" srcId="{FE959F68-E8FE-4A9F-A10E-8E1E31AB2E9F}" destId="{51A9A4E0-CE4E-4161-A1DC-BF22E860CB48}" srcOrd="0" destOrd="4" presId="urn:microsoft.com/office/officeart/2005/8/layout/process3"/>
    <dgm:cxn modelId="{812005A0-C06A-474A-9BAB-1B4B75FDFCEE}" srcId="{4701EDDC-C2C6-4FF2-AB78-973DB80A009D}" destId="{9E99E892-3F24-4D7D-9621-D7ECC022B3EA}" srcOrd="0" destOrd="0" parTransId="{DC8C4968-2EDC-4395-86B0-650EC766D717}" sibTransId="{CC7DFB8E-BCC9-4164-B352-652B8DC2F8F6}"/>
    <dgm:cxn modelId="{E243DD1D-9C28-4EBE-98AC-7219E5EEC257}" srcId="{AF18FA3F-830D-4592-9821-AF028863EE8F}" destId="{0F5C481F-2AAF-420A-9C07-DEED0628B183}" srcOrd="2" destOrd="0" parTransId="{0C8DF2FA-63A6-44E3-B621-727373ACF262}" sibTransId="{A07F32D7-8CCE-4930-9C30-B1C913D4CA46}"/>
    <dgm:cxn modelId="{DA9C97D2-EE84-4C53-A066-0A6C1ACE0109}" type="presOf" srcId="{90E613DA-ACB1-4A08-90A2-24BED8866F2D}" destId="{51A9A4E0-CE4E-4161-A1DC-BF22E860CB48}" srcOrd="0" destOrd="3" presId="urn:microsoft.com/office/officeart/2005/8/layout/process3"/>
    <dgm:cxn modelId="{F28195CD-9D9F-420A-ADC3-B442BE26A37C}" type="presOf" srcId="{AF18FA3F-830D-4592-9821-AF028863EE8F}" destId="{138046A2-912E-4CFF-8D1B-E489DDE0BADF}" srcOrd="1" destOrd="0" presId="urn:microsoft.com/office/officeart/2005/8/layout/process3"/>
    <dgm:cxn modelId="{CD2D7EF4-6E8D-40CF-B4FB-7ECC84CC84F7}" srcId="{AF18FA3F-830D-4592-9821-AF028863EE8F}" destId="{4701EDDC-C2C6-4FF2-AB78-973DB80A009D}" srcOrd="1" destOrd="0" parTransId="{679C78B9-EBF5-455C-8BDD-661E9C5AFC9A}" sibTransId="{EF478B58-5434-431F-96EF-81FDC3E6D141}"/>
    <dgm:cxn modelId="{60B7E009-3144-41F3-8827-E9F47F3B7163}" type="presOf" srcId="{06384FE9-CED7-4F59-AB1A-C8E3AE725F9F}" destId="{51A9A4E0-CE4E-4161-A1DC-BF22E860CB48}" srcOrd="0" destOrd="0" presId="urn:microsoft.com/office/officeart/2005/8/layout/process3"/>
    <dgm:cxn modelId="{4C0D38A3-4BC7-4A61-B911-86B0622E4487}" type="presParOf" srcId="{0B498282-3925-466A-9483-F1A97E6A4683}" destId="{50B10FB0-1D96-4DFF-B995-55454C754C9B}" srcOrd="0" destOrd="0" presId="urn:microsoft.com/office/officeart/2005/8/layout/process3"/>
    <dgm:cxn modelId="{35A0944B-3341-40AA-965A-408A38BD9E1D}" type="presParOf" srcId="{50B10FB0-1D96-4DFF-B995-55454C754C9B}" destId="{6004166F-FB99-446E-8245-D395EC42FD5D}" srcOrd="0" destOrd="0" presId="urn:microsoft.com/office/officeart/2005/8/layout/process3"/>
    <dgm:cxn modelId="{F106A608-0A26-4D44-8181-85306DAD85A8}" type="presParOf" srcId="{50B10FB0-1D96-4DFF-B995-55454C754C9B}" destId="{138046A2-912E-4CFF-8D1B-E489DDE0BADF}" srcOrd="1" destOrd="0" presId="urn:microsoft.com/office/officeart/2005/8/layout/process3"/>
    <dgm:cxn modelId="{7F3DE635-706F-43E0-B198-EE1DBE7EBE5E}" type="presParOf" srcId="{50B10FB0-1D96-4DFF-B995-55454C754C9B}" destId="{51A9A4E0-CE4E-4161-A1DC-BF22E860CB48}"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DAA9E75-0FEF-41D1-95A5-9E2350043A5F}" type="doc">
      <dgm:prSet loTypeId="urn:microsoft.com/office/officeart/2005/8/layout/process3" loCatId="process" qsTypeId="urn:microsoft.com/office/officeart/2005/8/quickstyle/simple3" qsCatId="simple" csTypeId="urn:microsoft.com/office/officeart/2005/8/colors/accent1_2#10" csCatId="accent1"/>
      <dgm:spPr/>
      <dgm:t>
        <a:bodyPr/>
        <a:lstStyle/>
        <a:p>
          <a:endParaRPr lang="en-GB"/>
        </a:p>
      </dgm:t>
    </dgm:pt>
    <dgm:pt modelId="{3A60898E-C497-4068-92A4-A1783AAE2E84}">
      <dgm:prSet/>
      <dgm:spPr/>
      <dgm:t>
        <a:bodyPr/>
        <a:lstStyle/>
        <a:p>
          <a:pPr rtl="0"/>
          <a:r>
            <a:rPr lang="en-GB" dirty="0" smtClean="0"/>
            <a:t>Rule 7: Net Retention/Capital plus loss reserve ≈ 1%</a:t>
          </a:r>
          <a:endParaRPr lang="en-GB" dirty="0"/>
        </a:p>
      </dgm:t>
    </dgm:pt>
    <dgm:pt modelId="{67B0AAAF-BC02-4281-B745-4206E4653554}" type="parTrans" cxnId="{3C583BEF-6012-4EAD-994E-D0AD59A27869}">
      <dgm:prSet/>
      <dgm:spPr/>
      <dgm:t>
        <a:bodyPr/>
        <a:lstStyle/>
        <a:p>
          <a:endParaRPr lang="en-GB"/>
        </a:p>
      </dgm:t>
    </dgm:pt>
    <dgm:pt modelId="{0E0BCD87-286F-4B1B-BA18-5489DDAF41A0}" type="sibTrans" cxnId="{3C583BEF-6012-4EAD-994E-D0AD59A27869}">
      <dgm:prSet/>
      <dgm:spPr/>
      <dgm:t>
        <a:bodyPr/>
        <a:lstStyle/>
        <a:p>
          <a:endParaRPr lang="en-GB"/>
        </a:p>
      </dgm:t>
    </dgm:pt>
    <dgm:pt modelId="{C0FE6D13-FE13-4E88-B94E-A7E855E5FB8D}">
      <dgm:prSet/>
      <dgm:spPr/>
      <dgm:t>
        <a:bodyPr/>
        <a:lstStyle/>
        <a:p>
          <a:pPr rtl="0"/>
          <a:r>
            <a:rPr lang="en-GB" dirty="0" smtClean="0"/>
            <a:t>Measures:</a:t>
          </a:r>
          <a:endParaRPr lang="en-GB" dirty="0"/>
        </a:p>
      </dgm:t>
    </dgm:pt>
    <dgm:pt modelId="{89C1A361-FF0E-469C-B943-BABE38695FBB}" type="parTrans" cxnId="{660B99FC-0470-49F5-9240-E37B79B227A0}">
      <dgm:prSet/>
      <dgm:spPr/>
      <dgm:t>
        <a:bodyPr/>
        <a:lstStyle/>
        <a:p>
          <a:endParaRPr lang="en-GB"/>
        </a:p>
      </dgm:t>
    </dgm:pt>
    <dgm:pt modelId="{C3CC78A8-B32B-4594-BC2C-E25E28568C9C}" type="sibTrans" cxnId="{660B99FC-0470-49F5-9240-E37B79B227A0}">
      <dgm:prSet/>
      <dgm:spPr/>
      <dgm:t>
        <a:bodyPr/>
        <a:lstStyle/>
        <a:p>
          <a:endParaRPr lang="en-GB"/>
        </a:p>
      </dgm:t>
    </dgm:pt>
    <dgm:pt modelId="{09A6E178-F61E-47DB-96BC-CA4DE7205EF4}">
      <dgm:prSet/>
      <dgm:spPr/>
      <dgm:t>
        <a:bodyPr/>
        <a:lstStyle/>
        <a:p>
          <a:pPr rtl="0"/>
          <a:r>
            <a:rPr lang="en-GB" dirty="0" smtClean="0"/>
            <a:t>adjust net retention;</a:t>
          </a:r>
          <a:endParaRPr lang="en-GB" dirty="0"/>
        </a:p>
      </dgm:t>
    </dgm:pt>
    <dgm:pt modelId="{35A190E1-0AC0-4C71-B0D6-A841F8708CB3}" type="parTrans" cxnId="{4A026430-7FD2-47BF-B012-C252366F0977}">
      <dgm:prSet/>
      <dgm:spPr/>
      <dgm:t>
        <a:bodyPr/>
        <a:lstStyle/>
        <a:p>
          <a:endParaRPr lang="en-GB"/>
        </a:p>
      </dgm:t>
    </dgm:pt>
    <dgm:pt modelId="{BE655626-7E82-43AD-BB5C-51D03608ADC9}" type="sibTrans" cxnId="{4A026430-7FD2-47BF-B012-C252366F0977}">
      <dgm:prSet/>
      <dgm:spPr/>
      <dgm:t>
        <a:bodyPr/>
        <a:lstStyle/>
        <a:p>
          <a:endParaRPr lang="en-GB"/>
        </a:p>
      </dgm:t>
    </dgm:pt>
    <dgm:pt modelId="{51D72EBD-3359-42A3-B2EF-C28FB38145A2}">
      <dgm:prSet/>
      <dgm:spPr/>
      <dgm:t>
        <a:bodyPr/>
        <a:lstStyle/>
        <a:p>
          <a:pPr rtl="0"/>
          <a:r>
            <a:rPr lang="en-GB" dirty="0" smtClean="0"/>
            <a:t>adjust capital resources.</a:t>
          </a:r>
          <a:endParaRPr lang="en-GB" dirty="0"/>
        </a:p>
      </dgm:t>
    </dgm:pt>
    <dgm:pt modelId="{3BD7943E-740D-4E5A-B1E3-CFBF374E9B99}" type="parTrans" cxnId="{A43C227B-645A-4699-9AF9-19064C6C18F8}">
      <dgm:prSet/>
      <dgm:spPr/>
      <dgm:t>
        <a:bodyPr/>
        <a:lstStyle/>
        <a:p>
          <a:endParaRPr lang="en-GB"/>
        </a:p>
      </dgm:t>
    </dgm:pt>
    <dgm:pt modelId="{9457BAD8-DC08-468B-8DD6-46B0E46448CB}" type="sibTrans" cxnId="{A43C227B-645A-4699-9AF9-19064C6C18F8}">
      <dgm:prSet/>
      <dgm:spPr/>
      <dgm:t>
        <a:bodyPr/>
        <a:lstStyle/>
        <a:p>
          <a:endParaRPr lang="en-GB"/>
        </a:p>
      </dgm:t>
    </dgm:pt>
    <dgm:pt modelId="{DA16995D-3281-4FC9-B858-1A42152D10A7}" type="pres">
      <dgm:prSet presAssocID="{DDAA9E75-0FEF-41D1-95A5-9E2350043A5F}" presName="linearFlow" presStyleCnt="0">
        <dgm:presLayoutVars>
          <dgm:dir/>
          <dgm:animLvl val="lvl"/>
          <dgm:resizeHandles val="exact"/>
        </dgm:presLayoutVars>
      </dgm:prSet>
      <dgm:spPr/>
      <dgm:t>
        <a:bodyPr/>
        <a:lstStyle/>
        <a:p>
          <a:endParaRPr lang="en-GB"/>
        </a:p>
      </dgm:t>
    </dgm:pt>
    <dgm:pt modelId="{D07A141D-D7F3-48CC-AAF6-E7D20E75D0F9}" type="pres">
      <dgm:prSet presAssocID="{3A60898E-C497-4068-92A4-A1783AAE2E84}" presName="composite" presStyleCnt="0"/>
      <dgm:spPr/>
    </dgm:pt>
    <dgm:pt modelId="{8B0D0B0E-2816-4CE9-A155-B198AACD2457}" type="pres">
      <dgm:prSet presAssocID="{3A60898E-C497-4068-92A4-A1783AAE2E84}" presName="parTx" presStyleLbl="node1" presStyleIdx="0" presStyleCnt="1">
        <dgm:presLayoutVars>
          <dgm:chMax val="0"/>
          <dgm:chPref val="0"/>
          <dgm:bulletEnabled val="1"/>
        </dgm:presLayoutVars>
      </dgm:prSet>
      <dgm:spPr/>
      <dgm:t>
        <a:bodyPr/>
        <a:lstStyle/>
        <a:p>
          <a:endParaRPr lang="en-GB"/>
        </a:p>
      </dgm:t>
    </dgm:pt>
    <dgm:pt modelId="{60A54091-D032-4D06-9F72-5CA8E530A729}" type="pres">
      <dgm:prSet presAssocID="{3A60898E-C497-4068-92A4-A1783AAE2E84}" presName="parSh" presStyleLbl="node1" presStyleIdx="0" presStyleCnt="1"/>
      <dgm:spPr/>
      <dgm:t>
        <a:bodyPr/>
        <a:lstStyle/>
        <a:p>
          <a:endParaRPr lang="en-GB"/>
        </a:p>
      </dgm:t>
    </dgm:pt>
    <dgm:pt modelId="{EBB215C8-4E69-4B1F-8A08-E0B66D635409}" type="pres">
      <dgm:prSet presAssocID="{3A60898E-C497-4068-92A4-A1783AAE2E84}" presName="desTx" presStyleLbl="fgAcc1" presStyleIdx="0" presStyleCnt="1">
        <dgm:presLayoutVars>
          <dgm:bulletEnabled val="1"/>
        </dgm:presLayoutVars>
      </dgm:prSet>
      <dgm:spPr/>
      <dgm:t>
        <a:bodyPr/>
        <a:lstStyle/>
        <a:p>
          <a:endParaRPr lang="en-GB"/>
        </a:p>
      </dgm:t>
    </dgm:pt>
  </dgm:ptLst>
  <dgm:cxnLst>
    <dgm:cxn modelId="{C2BEE65B-27F3-4EBE-875F-E1B86734285D}" type="presOf" srcId="{09A6E178-F61E-47DB-96BC-CA4DE7205EF4}" destId="{EBB215C8-4E69-4B1F-8A08-E0B66D635409}" srcOrd="0" destOrd="1" presId="urn:microsoft.com/office/officeart/2005/8/layout/process3"/>
    <dgm:cxn modelId="{9C4032F2-554B-4726-9DC2-40DC5068A293}" type="presOf" srcId="{51D72EBD-3359-42A3-B2EF-C28FB38145A2}" destId="{EBB215C8-4E69-4B1F-8A08-E0B66D635409}" srcOrd="0" destOrd="2" presId="urn:microsoft.com/office/officeart/2005/8/layout/process3"/>
    <dgm:cxn modelId="{862152AA-1920-4D69-AF76-8995DA4A4650}" type="presOf" srcId="{C0FE6D13-FE13-4E88-B94E-A7E855E5FB8D}" destId="{EBB215C8-4E69-4B1F-8A08-E0B66D635409}" srcOrd="0" destOrd="0" presId="urn:microsoft.com/office/officeart/2005/8/layout/process3"/>
    <dgm:cxn modelId="{A43C227B-645A-4699-9AF9-19064C6C18F8}" srcId="{C0FE6D13-FE13-4E88-B94E-A7E855E5FB8D}" destId="{51D72EBD-3359-42A3-B2EF-C28FB38145A2}" srcOrd="1" destOrd="0" parTransId="{3BD7943E-740D-4E5A-B1E3-CFBF374E9B99}" sibTransId="{9457BAD8-DC08-468B-8DD6-46B0E46448CB}"/>
    <dgm:cxn modelId="{845608E6-2E3F-403B-BB4B-AC07917CFD3D}" type="presOf" srcId="{3A60898E-C497-4068-92A4-A1783AAE2E84}" destId="{8B0D0B0E-2816-4CE9-A155-B198AACD2457}" srcOrd="0" destOrd="0" presId="urn:microsoft.com/office/officeart/2005/8/layout/process3"/>
    <dgm:cxn modelId="{660B99FC-0470-49F5-9240-E37B79B227A0}" srcId="{3A60898E-C497-4068-92A4-A1783AAE2E84}" destId="{C0FE6D13-FE13-4E88-B94E-A7E855E5FB8D}" srcOrd="0" destOrd="0" parTransId="{89C1A361-FF0E-469C-B943-BABE38695FBB}" sibTransId="{C3CC78A8-B32B-4594-BC2C-E25E28568C9C}"/>
    <dgm:cxn modelId="{3C583BEF-6012-4EAD-994E-D0AD59A27869}" srcId="{DDAA9E75-0FEF-41D1-95A5-9E2350043A5F}" destId="{3A60898E-C497-4068-92A4-A1783AAE2E84}" srcOrd="0" destOrd="0" parTransId="{67B0AAAF-BC02-4281-B745-4206E4653554}" sibTransId="{0E0BCD87-286F-4B1B-BA18-5489DDAF41A0}"/>
    <dgm:cxn modelId="{EC20E6EC-B2F1-494C-A5E0-229B99D12C12}" type="presOf" srcId="{DDAA9E75-0FEF-41D1-95A5-9E2350043A5F}" destId="{DA16995D-3281-4FC9-B858-1A42152D10A7}" srcOrd="0" destOrd="0" presId="urn:microsoft.com/office/officeart/2005/8/layout/process3"/>
    <dgm:cxn modelId="{4A026430-7FD2-47BF-B012-C252366F0977}" srcId="{C0FE6D13-FE13-4E88-B94E-A7E855E5FB8D}" destId="{09A6E178-F61E-47DB-96BC-CA4DE7205EF4}" srcOrd="0" destOrd="0" parTransId="{35A190E1-0AC0-4C71-B0D6-A841F8708CB3}" sibTransId="{BE655626-7E82-43AD-BB5C-51D03608ADC9}"/>
    <dgm:cxn modelId="{E5411C4B-AF8D-4ABF-B136-00BB4629709A}" type="presOf" srcId="{3A60898E-C497-4068-92A4-A1783AAE2E84}" destId="{60A54091-D032-4D06-9F72-5CA8E530A729}" srcOrd="1" destOrd="0" presId="urn:microsoft.com/office/officeart/2005/8/layout/process3"/>
    <dgm:cxn modelId="{858BCB66-0D3F-4878-8981-5BE87B9CA16F}" type="presParOf" srcId="{DA16995D-3281-4FC9-B858-1A42152D10A7}" destId="{D07A141D-D7F3-48CC-AAF6-E7D20E75D0F9}" srcOrd="0" destOrd="0" presId="urn:microsoft.com/office/officeart/2005/8/layout/process3"/>
    <dgm:cxn modelId="{05181A2A-2A86-4D2C-981B-62A607004696}" type="presParOf" srcId="{D07A141D-D7F3-48CC-AAF6-E7D20E75D0F9}" destId="{8B0D0B0E-2816-4CE9-A155-B198AACD2457}" srcOrd="0" destOrd="0" presId="urn:microsoft.com/office/officeart/2005/8/layout/process3"/>
    <dgm:cxn modelId="{10E22D69-B1CE-4EDF-B4C1-44A4257F727D}" type="presParOf" srcId="{D07A141D-D7F3-48CC-AAF6-E7D20E75D0F9}" destId="{60A54091-D032-4D06-9F72-5CA8E530A729}" srcOrd="1" destOrd="0" presId="urn:microsoft.com/office/officeart/2005/8/layout/process3"/>
    <dgm:cxn modelId="{CAEE05BB-E0A8-4BF0-BCB0-B419F38FD068}" type="presParOf" srcId="{D07A141D-D7F3-48CC-AAF6-E7D20E75D0F9}" destId="{EBB215C8-4E69-4B1F-8A08-E0B66D635409}"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C50271B-B8A4-49D4-94D2-4AE7A4C09B63}" type="doc">
      <dgm:prSet loTypeId="urn:microsoft.com/office/officeart/2005/8/layout/hierarchy4" loCatId="list" qsTypeId="urn:microsoft.com/office/officeart/2005/8/quickstyle/simple1#18" qsCatId="simple" csTypeId="urn:microsoft.com/office/officeart/2005/8/colors/colorful3" csCatId="colorful" phldr="1"/>
      <dgm:spPr/>
      <dgm:t>
        <a:bodyPr/>
        <a:lstStyle/>
        <a:p>
          <a:endParaRPr lang="en-GB"/>
        </a:p>
      </dgm:t>
    </dgm:pt>
    <dgm:pt modelId="{62AE9458-9A77-4E00-BFF6-CB77F9F45D3C}">
      <dgm:prSet/>
      <dgm:spPr/>
      <dgm:t>
        <a:bodyPr/>
        <a:lstStyle/>
        <a:p>
          <a:pPr rtl="0"/>
          <a:r>
            <a:rPr lang="en-GB" dirty="0" smtClean="0"/>
            <a:t>Rule 8: Net retention/retention ≈ 5% -25%</a:t>
          </a:r>
          <a:endParaRPr lang="en-GB" dirty="0"/>
        </a:p>
      </dgm:t>
    </dgm:pt>
    <dgm:pt modelId="{122376EC-B6FF-49C8-A895-F4AAE3704FCE}" type="parTrans" cxnId="{C52BA5A5-1202-4C4E-9635-B75B796A6599}">
      <dgm:prSet/>
      <dgm:spPr/>
      <dgm:t>
        <a:bodyPr/>
        <a:lstStyle/>
        <a:p>
          <a:endParaRPr lang="en-GB"/>
        </a:p>
      </dgm:t>
    </dgm:pt>
    <dgm:pt modelId="{44DB9AB9-F167-4D58-B881-BE8825DF8277}" type="sibTrans" cxnId="{C52BA5A5-1202-4C4E-9635-B75B796A6599}">
      <dgm:prSet/>
      <dgm:spPr/>
      <dgm:t>
        <a:bodyPr/>
        <a:lstStyle/>
        <a:p>
          <a:endParaRPr lang="en-GB"/>
        </a:p>
      </dgm:t>
    </dgm:pt>
    <dgm:pt modelId="{1F24AADF-58FD-470C-8492-4B2EF80ED244}">
      <dgm:prSet/>
      <dgm:spPr/>
      <dgm:t>
        <a:bodyPr/>
        <a:lstStyle/>
        <a:p>
          <a:pPr rtl="0"/>
          <a:r>
            <a:rPr lang="en-GB" dirty="0" smtClean="0"/>
            <a:t>Insurer should retain a reasonable proportion of its own business</a:t>
          </a:r>
          <a:endParaRPr lang="en-GB" dirty="0"/>
        </a:p>
      </dgm:t>
    </dgm:pt>
    <dgm:pt modelId="{9B5C4E27-C0D4-4586-A36C-176A60382BC0}" type="parTrans" cxnId="{92E9ED74-3B99-4F1D-9E1B-B093374893FA}">
      <dgm:prSet/>
      <dgm:spPr/>
      <dgm:t>
        <a:bodyPr/>
        <a:lstStyle/>
        <a:p>
          <a:endParaRPr lang="en-GB"/>
        </a:p>
      </dgm:t>
    </dgm:pt>
    <dgm:pt modelId="{AC5CE512-EDF0-42A9-A69B-3D400F4E6268}" type="sibTrans" cxnId="{92E9ED74-3B99-4F1D-9E1B-B093374893FA}">
      <dgm:prSet/>
      <dgm:spPr/>
      <dgm:t>
        <a:bodyPr/>
        <a:lstStyle/>
        <a:p>
          <a:endParaRPr lang="en-GB"/>
        </a:p>
      </dgm:t>
    </dgm:pt>
    <dgm:pt modelId="{AC9F87DF-FB7D-4062-A2E2-831924F37F27}">
      <dgm:prSet/>
      <dgm:spPr/>
      <dgm:t>
        <a:bodyPr/>
        <a:lstStyle/>
        <a:p>
          <a:pPr rtl="0"/>
          <a:r>
            <a:rPr lang="en-GB" dirty="0" smtClean="0"/>
            <a:t>Deductible shouldn’t be set too high otherwise reinsurance will be of little use.</a:t>
          </a:r>
          <a:endParaRPr lang="en-GB" dirty="0"/>
        </a:p>
      </dgm:t>
    </dgm:pt>
    <dgm:pt modelId="{6BE013FE-1E34-4A9D-BFFF-B915C2710824}" type="parTrans" cxnId="{784338C9-66AE-4390-98A8-9F5B836B07F7}">
      <dgm:prSet/>
      <dgm:spPr/>
      <dgm:t>
        <a:bodyPr/>
        <a:lstStyle/>
        <a:p>
          <a:endParaRPr lang="en-GB"/>
        </a:p>
      </dgm:t>
    </dgm:pt>
    <dgm:pt modelId="{663F1E7B-7B90-4EB5-8D5E-DD42B9C36F7D}" type="sibTrans" cxnId="{784338C9-66AE-4390-98A8-9F5B836B07F7}">
      <dgm:prSet/>
      <dgm:spPr/>
      <dgm:t>
        <a:bodyPr/>
        <a:lstStyle/>
        <a:p>
          <a:endParaRPr lang="en-GB"/>
        </a:p>
      </dgm:t>
    </dgm:pt>
    <dgm:pt modelId="{1B806271-A076-467B-83BB-719808E1055B}">
      <dgm:prSet/>
      <dgm:spPr/>
      <dgm:t>
        <a:bodyPr/>
        <a:lstStyle/>
        <a:p>
          <a:pPr rtl="0"/>
          <a:r>
            <a:rPr lang="en-GB" dirty="0" smtClean="0"/>
            <a:t>Measures:</a:t>
          </a:r>
          <a:endParaRPr lang="en-GB" dirty="0"/>
        </a:p>
      </dgm:t>
    </dgm:pt>
    <dgm:pt modelId="{AE4988EB-A693-46D5-8747-0497E520651C}" type="parTrans" cxnId="{6308A36B-5DF9-4118-AB96-686FF774EDCD}">
      <dgm:prSet/>
      <dgm:spPr/>
      <dgm:t>
        <a:bodyPr/>
        <a:lstStyle/>
        <a:p>
          <a:endParaRPr lang="en-GB"/>
        </a:p>
      </dgm:t>
    </dgm:pt>
    <dgm:pt modelId="{AAEFAFCD-D738-4737-94F2-7E1BDA0B8792}" type="sibTrans" cxnId="{6308A36B-5DF9-4118-AB96-686FF774EDCD}">
      <dgm:prSet/>
      <dgm:spPr/>
      <dgm:t>
        <a:bodyPr/>
        <a:lstStyle/>
        <a:p>
          <a:endParaRPr lang="en-GB"/>
        </a:p>
      </dgm:t>
    </dgm:pt>
    <dgm:pt modelId="{74FD8C85-1D3A-4C42-AEDC-5A9B1C991CBC}">
      <dgm:prSet/>
      <dgm:spPr/>
      <dgm:t>
        <a:bodyPr/>
        <a:lstStyle/>
        <a:p>
          <a:pPr rtl="0"/>
          <a:r>
            <a:rPr lang="en-GB" dirty="0" smtClean="0"/>
            <a:t>adjust retention ;</a:t>
          </a:r>
          <a:endParaRPr lang="en-GB" dirty="0"/>
        </a:p>
      </dgm:t>
    </dgm:pt>
    <dgm:pt modelId="{54E69062-F896-45F8-BC1B-6DBF283A90C1}" type="parTrans" cxnId="{AAF83763-4555-4D81-B5EC-85F66D892492}">
      <dgm:prSet/>
      <dgm:spPr/>
      <dgm:t>
        <a:bodyPr/>
        <a:lstStyle/>
        <a:p>
          <a:endParaRPr lang="en-GB"/>
        </a:p>
      </dgm:t>
    </dgm:pt>
    <dgm:pt modelId="{2BB0DDD3-494A-4B4E-B73F-7BE0B63EF7A7}" type="sibTrans" cxnId="{AAF83763-4555-4D81-B5EC-85F66D892492}">
      <dgm:prSet/>
      <dgm:spPr/>
      <dgm:t>
        <a:bodyPr/>
        <a:lstStyle/>
        <a:p>
          <a:endParaRPr lang="en-GB"/>
        </a:p>
      </dgm:t>
    </dgm:pt>
    <dgm:pt modelId="{C985C2C2-7FFA-4BA9-864C-BEEE36C84534}">
      <dgm:prSet/>
      <dgm:spPr/>
      <dgm:t>
        <a:bodyPr/>
        <a:lstStyle/>
        <a:p>
          <a:pPr rtl="0"/>
          <a:r>
            <a:rPr lang="en-GB" dirty="0" smtClean="0"/>
            <a:t>adjust net retention.</a:t>
          </a:r>
          <a:endParaRPr lang="en-GB" dirty="0"/>
        </a:p>
      </dgm:t>
    </dgm:pt>
    <dgm:pt modelId="{8EFC05A9-F732-4FA1-AC3B-A576D5CC6830}" type="parTrans" cxnId="{CD22996F-3361-4D25-9391-5F6312F1D2D2}">
      <dgm:prSet/>
      <dgm:spPr/>
      <dgm:t>
        <a:bodyPr/>
        <a:lstStyle/>
        <a:p>
          <a:endParaRPr lang="en-GB"/>
        </a:p>
      </dgm:t>
    </dgm:pt>
    <dgm:pt modelId="{1DCD81B7-46E7-4E59-8043-95E8A74D587B}" type="sibTrans" cxnId="{CD22996F-3361-4D25-9391-5F6312F1D2D2}">
      <dgm:prSet/>
      <dgm:spPr/>
      <dgm:t>
        <a:bodyPr/>
        <a:lstStyle/>
        <a:p>
          <a:endParaRPr lang="en-GB"/>
        </a:p>
      </dgm:t>
    </dgm:pt>
    <dgm:pt modelId="{26ED056C-7600-44C2-AFC4-0D1908504800}" type="pres">
      <dgm:prSet presAssocID="{1C50271B-B8A4-49D4-94D2-4AE7A4C09B63}" presName="Name0" presStyleCnt="0">
        <dgm:presLayoutVars>
          <dgm:chPref val="1"/>
          <dgm:dir/>
          <dgm:animOne val="branch"/>
          <dgm:animLvl val="lvl"/>
          <dgm:resizeHandles/>
        </dgm:presLayoutVars>
      </dgm:prSet>
      <dgm:spPr/>
      <dgm:t>
        <a:bodyPr/>
        <a:lstStyle/>
        <a:p>
          <a:endParaRPr lang="en-GB"/>
        </a:p>
      </dgm:t>
    </dgm:pt>
    <dgm:pt modelId="{6A90DE3B-E213-43B7-A876-59B5A7B4FF56}" type="pres">
      <dgm:prSet presAssocID="{62AE9458-9A77-4E00-BFF6-CB77F9F45D3C}" presName="vertOne" presStyleCnt="0"/>
      <dgm:spPr/>
    </dgm:pt>
    <dgm:pt modelId="{CA926B55-7902-4697-9ED7-B495D8C1A6B5}" type="pres">
      <dgm:prSet presAssocID="{62AE9458-9A77-4E00-BFF6-CB77F9F45D3C}" presName="txOne" presStyleLbl="node0" presStyleIdx="0" presStyleCnt="1">
        <dgm:presLayoutVars>
          <dgm:chPref val="3"/>
        </dgm:presLayoutVars>
      </dgm:prSet>
      <dgm:spPr/>
      <dgm:t>
        <a:bodyPr/>
        <a:lstStyle/>
        <a:p>
          <a:endParaRPr lang="en-GB"/>
        </a:p>
      </dgm:t>
    </dgm:pt>
    <dgm:pt modelId="{271CFA31-D3F6-4030-93E6-1802DA9806EF}" type="pres">
      <dgm:prSet presAssocID="{62AE9458-9A77-4E00-BFF6-CB77F9F45D3C}" presName="parTransOne" presStyleCnt="0"/>
      <dgm:spPr/>
    </dgm:pt>
    <dgm:pt modelId="{A1A9990F-30C3-4C6C-B2B4-03A2C358BAAB}" type="pres">
      <dgm:prSet presAssocID="{62AE9458-9A77-4E00-BFF6-CB77F9F45D3C}" presName="horzOne" presStyleCnt="0"/>
      <dgm:spPr/>
    </dgm:pt>
    <dgm:pt modelId="{203738BF-75C2-4B4E-B55A-292594776DAF}" type="pres">
      <dgm:prSet presAssocID="{1F24AADF-58FD-470C-8492-4B2EF80ED244}" presName="vertTwo" presStyleCnt="0"/>
      <dgm:spPr/>
    </dgm:pt>
    <dgm:pt modelId="{3BAB9F58-2EE1-40AF-BD4B-0CD1AF717768}" type="pres">
      <dgm:prSet presAssocID="{1F24AADF-58FD-470C-8492-4B2EF80ED244}" presName="txTwo" presStyleLbl="node2" presStyleIdx="0" presStyleCnt="3" custScaleY="221412">
        <dgm:presLayoutVars>
          <dgm:chPref val="3"/>
        </dgm:presLayoutVars>
      </dgm:prSet>
      <dgm:spPr/>
      <dgm:t>
        <a:bodyPr/>
        <a:lstStyle/>
        <a:p>
          <a:endParaRPr lang="en-GB"/>
        </a:p>
      </dgm:t>
    </dgm:pt>
    <dgm:pt modelId="{D592ED11-346F-493C-8ADB-313BE6608C0D}" type="pres">
      <dgm:prSet presAssocID="{1F24AADF-58FD-470C-8492-4B2EF80ED244}" presName="horzTwo" presStyleCnt="0"/>
      <dgm:spPr/>
    </dgm:pt>
    <dgm:pt modelId="{8E63743D-DB54-46C8-B9C2-C748E15CB026}" type="pres">
      <dgm:prSet presAssocID="{AC5CE512-EDF0-42A9-A69B-3D400F4E6268}" presName="sibSpaceTwo" presStyleCnt="0"/>
      <dgm:spPr/>
    </dgm:pt>
    <dgm:pt modelId="{F0581973-CB65-4FBE-AC21-3C2C402CD383}" type="pres">
      <dgm:prSet presAssocID="{AC9F87DF-FB7D-4062-A2E2-831924F37F27}" presName="vertTwo" presStyleCnt="0"/>
      <dgm:spPr/>
    </dgm:pt>
    <dgm:pt modelId="{C2B40DFB-E3AD-42C7-BDEC-076085839992}" type="pres">
      <dgm:prSet presAssocID="{AC9F87DF-FB7D-4062-A2E2-831924F37F27}" presName="txTwo" presStyleLbl="node2" presStyleIdx="1" presStyleCnt="3" custScaleY="219982">
        <dgm:presLayoutVars>
          <dgm:chPref val="3"/>
        </dgm:presLayoutVars>
      </dgm:prSet>
      <dgm:spPr/>
      <dgm:t>
        <a:bodyPr/>
        <a:lstStyle/>
        <a:p>
          <a:endParaRPr lang="en-GB"/>
        </a:p>
      </dgm:t>
    </dgm:pt>
    <dgm:pt modelId="{22B28C0A-456B-48E2-A694-9EB41D6E48EA}" type="pres">
      <dgm:prSet presAssocID="{AC9F87DF-FB7D-4062-A2E2-831924F37F27}" presName="horzTwo" presStyleCnt="0"/>
      <dgm:spPr/>
    </dgm:pt>
    <dgm:pt modelId="{C72C6798-7CBC-4ABE-87C9-9599EF4DDE6C}" type="pres">
      <dgm:prSet presAssocID="{663F1E7B-7B90-4EB5-8D5E-DD42B9C36F7D}" presName="sibSpaceTwo" presStyleCnt="0"/>
      <dgm:spPr/>
    </dgm:pt>
    <dgm:pt modelId="{ACEF7F4F-D0C8-4A79-9DFD-7F934099BC80}" type="pres">
      <dgm:prSet presAssocID="{1B806271-A076-467B-83BB-719808E1055B}" presName="vertTwo" presStyleCnt="0"/>
      <dgm:spPr/>
    </dgm:pt>
    <dgm:pt modelId="{220CC0F4-F3EE-4350-9F9D-3BC441FA0269}" type="pres">
      <dgm:prSet presAssocID="{1B806271-A076-467B-83BB-719808E1055B}" presName="txTwo" presStyleLbl="node2" presStyleIdx="2" presStyleCnt="3">
        <dgm:presLayoutVars>
          <dgm:chPref val="3"/>
        </dgm:presLayoutVars>
      </dgm:prSet>
      <dgm:spPr/>
      <dgm:t>
        <a:bodyPr/>
        <a:lstStyle/>
        <a:p>
          <a:endParaRPr lang="en-GB"/>
        </a:p>
      </dgm:t>
    </dgm:pt>
    <dgm:pt modelId="{F147852D-70CF-41F3-8A47-8E5EF028460D}" type="pres">
      <dgm:prSet presAssocID="{1B806271-A076-467B-83BB-719808E1055B}" presName="parTransTwo" presStyleCnt="0"/>
      <dgm:spPr/>
    </dgm:pt>
    <dgm:pt modelId="{7C7A974B-F505-44A4-A465-FC72756FFD7C}" type="pres">
      <dgm:prSet presAssocID="{1B806271-A076-467B-83BB-719808E1055B}" presName="horzTwo" presStyleCnt="0"/>
      <dgm:spPr/>
    </dgm:pt>
    <dgm:pt modelId="{77CCCE6B-6920-4C91-8FA8-14FD43CFB655}" type="pres">
      <dgm:prSet presAssocID="{74FD8C85-1D3A-4C42-AEDC-5A9B1C991CBC}" presName="vertThree" presStyleCnt="0"/>
      <dgm:spPr/>
    </dgm:pt>
    <dgm:pt modelId="{AA0E12DE-39D7-4C61-BDEB-39166353FBAE}" type="pres">
      <dgm:prSet presAssocID="{74FD8C85-1D3A-4C42-AEDC-5A9B1C991CBC}" presName="txThree" presStyleLbl="node3" presStyleIdx="0" presStyleCnt="2">
        <dgm:presLayoutVars>
          <dgm:chPref val="3"/>
        </dgm:presLayoutVars>
      </dgm:prSet>
      <dgm:spPr/>
      <dgm:t>
        <a:bodyPr/>
        <a:lstStyle/>
        <a:p>
          <a:endParaRPr lang="en-GB"/>
        </a:p>
      </dgm:t>
    </dgm:pt>
    <dgm:pt modelId="{A0DDD2B1-182B-4D79-BF94-3CB748D302F0}" type="pres">
      <dgm:prSet presAssocID="{74FD8C85-1D3A-4C42-AEDC-5A9B1C991CBC}" presName="horzThree" presStyleCnt="0"/>
      <dgm:spPr/>
    </dgm:pt>
    <dgm:pt modelId="{489EBC54-D803-4A11-9A04-B9BEDD85C7B8}" type="pres">
      <dgm:prSet presAssocID="{2BB0DDD3-494A-4B4E-B73F-7BE0B63EF7A7}" presName="sibSpaceThree" presStyleCnt="0"/>
      <dgm:spPr/>
    </dgm:pt>
    <dgm:pt modelId="{A70EB05F-F8D3-46EE-82C9-72D66230E98B}" type="pres">
      <dgm:prSet presAssocID="{C985C2C2-7FFA-4BA9-864C-BEEE36C84534}" presName="vertThree" presStyleCnt="0"/>
      <dgm:spPr/>
    </dgm:pt>
    <dgm:pt modelId="{F674E00A-4D6B-420F-8671-9C1D2AACA35B}" type="pres">
      <dgm:prSet presAssocID="{C985C2C2-7FFA-4BA9-864C-BEEE36C84534}" presName="txThree" presStyleLbl="node3" presStyleIdx="1" presStyleCnt="2">
        <dgm:presLayoutVars>
          <dgm:chPref val="3"/>
        </dgm:presLayoutVars>
      </dgm:prSet>
      <dgm:spPr/>
      <dgm:t>
        <a:bodyPr/>
        <a:lstStyle/>
        <a:p>
          <a:endParaRPr lang="en-GB"/>
        </a:p>
      </dgm:t>
    </dgm:pt>
    <dgm:pt modelId="{6AE1988B-00BB-4CC1-A603-5D06DDBD2814}" type="pres">
      <dgm:prSet presAssocID="{C985C2C2-7FFA-4BA9-864C-BEEE36C84534}" presName="horzThree" presStyleCnt="0"/>
      <dgm:spPr/>
    </dgm:pt>
  </dgm:ptLst>
  <dgm:cxnLst>
    <dgm:cxn modelId="{6BD27A85-0943-4C70-A574-E8E56C6889C9}" type="presOf" srcId="{AC9F87DF-FB7D-4062-A2E2-831924F37F27}" destId="{C2B40DFB-E3AD-42C7-BDEC-076085839992}" srcOrd="0" destOrd="0" presId="urn:microsoft.com/office/officeart/2005/8/layout/hierarchy4"/>
    <dgm:cxn modelId="{120C4F57-54A5-4F16-9B83-97C3FB8955FC}" type="presOf" srcId="{1C50271B-B8A4-49D4-94D2-4AE7A4C09B63}" destId="{26ED056C-7600-44C2-AFC4-0D1908504800}" srcOrd="0" destOrd="0" presId="urn:microsoft.com/office/officeart/2005/8/layout/hierarchy4"/>
    <dgm:cxn modelId="{92E9ED74-3B99-4F1D-9E1B-B093374893FA}" srcId="{62AE9458-9A77-4E00-BFF6-CB77F9F45D3C}" destId="{1F24AADF-58FD-470C-8492-4B2EF80ED244}" srcOrd="0" destOrd="0" parTransId="{9B5C4E27-C0D4-4586-A36C-176A60382BC0}" sibTransId="{AC5CE512-EDF0-42A9-A69B-3D400F4E6268}"/>
    <dgm:cxn modelId="{AAF83763-4555-4D81-B5EC-85F66D892492}" srcId="{1B806271-A076-467B-83BB-719808E1055B}" destId="{74FD8C85-1D3A-4C42-AEDC-5A9B1C991CBC}" srcOrd="0" destOrd="0" parTransId="{54E69062-F896-45F8-BC1B-6DBF283A90C1}" sibTransId="{2BB0DDD3-494A-4B4E-B73F-7BE0B63EF7A7}"/>
    <dgm:cxn modelId="{6308A36B-5DF9-4118-AB96-686FF774EDCD}" srcId="{62AE9458-9A77-4E00-BFF6-CB77F9F45D3C}" destId="{1B806271-A076-467B-83BB-719808E1055B}" srcOrd="2" destOrd="0" parTransId="{AE4988EB-A693-46D5-8747-0497E520651C}" sibTransId="{AAEFAFCD-D738-4737-94F2-7E1BDA0B8792}"/>
    <dgm:cxn modelId="{8F66829C-E8A7-47EE-A7E7-53A1C8C5C827}" type="presOf" srcId="{74FD8C85-1D3A-4C42-AEDC-5A9B1C991CBC}" destId="{AA0E12DE-39D7-4C61-BDEB-39166353FBAE}" srcOrd="0" destOrd="0" presId="urn:microsoft.com/office/officeart/2005/8/layout/hierarchy4"/>
    <dgm:cxn modelId="{CD22996F-3361-4D25-9391-5F6312F1D2D2}" srcId="{1B806271-A076-467B-83BB-719808E1055B}" destId="{C985C2C2-7FFA-4BA9-864C-BEEE36C84534}" srcOrd="1" destOrd="0" parTransId="{8EFC05A9-F732-4FA1-AC3B-A576D5CC6830}" sibTransId="{1DCD81B7-46E7-4E59-8043-95E8A74D587B}"/>
    <dgm:cxn modelId="{821490ED-738D-4E6F-A685-548BEC71FBE2}" type="presOf" srcId="{C985C2C2-7FFA-4BA9-864C-BEEE36C84534}" destId="{F674E00A-4D6B-420F-8671-9C1D2AACA35B}" srcOrd="0" destOrd="0" presId="urn:microsoft.com/office/officeart/2005/8/layout/hierarchy4"/>
    <dgm:cxn modelId="{C52BA5A5-1202-4C4E-9635-B75B796A6599}" srcId="{1C50271B-B8A4-49D4-94D2-4AE7A4C09B63}" destId="{62AE9458-9A77-4E00-BFF6-CB77F9F45D3C}" srcOrd="0" destOrd="0" parTransId="{122376EC-B6FF-49C8-A895-F4AAE3704FCE}" sibTransId="{44DB9AB9-F167-4D58-B881-BE8825DF8277}"/>
    <dgm:cxn modelId="{23D69FF9-8B6C-4381-9E60-642BB1697ADC}" type="presOf" srcId="{1F24AADF-58FD-470C-8492-4B2EF80ED244}" destId="{3BAB9F58-2EE1-40AF-BD4B-0CD1AF717768}" srcOrd="0" destOrd="0" presId="urn:microsoft.com/office/officeart/2005/8/layout/hierarchy4"/>
    <dgm:cxn modelId="{B1F05A9D-0094-4C02-BCFE-BAE214A1A5AA}" type="presOf" srcId="{62AE9458-9A77-4E00-BFF6-CB77F9F45D3C}" destId="{CA926B55-7902-4697-9ED7-B495D8C1A6B5}" srcOrd="0" destOrd="0" presId="urn:microsoft.com/office/officeart/2005/8/layout/hierarchy4"/>
    <dgm:cxn modelId="{864367BE-B9DE-4DB2-B654-E1E8848E5513}" type="presOf" srcId="{1B806271-A076-467B-83BB-719808E1055B}" destId="{220CC0F4-F3EE-4350-9F9D-3BC441FA0269}" srcOrd="0" destOrd="0" presId="urn:microsoft.com/office/officeart/2005/8/layout/hierarchy4"/>
    <dgm:cxn modelId="{784338C9-66AE-4390-98A8-9F5B836B07F7}" srcId="{62AE9458-9A77-4E00-BFF6-CB77F9F45D3C}" destId="{AC9F87DF-FB7D-4062-A2E2-831924F37F27}" srcOrd="1" destOrd="0" parTransId="{6BE013FE-1E34-4A9D-BFFF-B915C2710824}" sibTransId="{663F1E7B-7B90-4EB5-8D5E-DD42B9C36F7D}"/>
    <dgm:cxn modelId="{85ACE4C5-646B-43CA-914A-C0BAA3E92886}" type="presParOf" srcId="{26ED056C-7600-44C2-AFC4-0D1908504800}" destId="{6A90DE3B-E213-43B7-A876-59B5A7B4FF56}" srcOrd="0" destOrd="0" presId="urn:microsoft.com/office/officeart/2005/8/layout/hierarchy4"/>
    <dgm:cxn modelId="{528B4D6F-A721-4677-9E3D-52BC4F7BDE82}" type="presParOf" srcId="{6A90DE3B-E213-43B7-A876-59B5A7B4FF56}" destId="{CA926B55-7902-4697-9ED7-B495D8C1A6B5}" srcOrd="0" destOrd="0" presId="urn:microsoft.com/office/officeart/2005/8/layout/hierarchy4"/>
    <dgm:cxn modelId="{921A5297-92DD-445F-B699-20ABCA415D25}" type="presParOf" srcId="{6A90DE3B-E213-43B7-A876-59B5A7B4FF56}" destId="{271CFA31-D3F6-4030-93E6-1802DA9806EF}" srcOrd="1" destOrd="0" presId="urn:microsoft.com/office/officeart/2005/8/layout/hierarchy4"/>
    <dgm:cxn modelId="{5F63700E-1969-4402-AD4A-CACD3E5FFD65}" type="presParOf" srcId="{6A90DE3B-E213-43B7-A876-59B5A7B4FF56}" destId="{A1A9990F-30C3-4C6C-B2B4-03A2C358BAAB}" srcOrd="2" destOrd="0" presId="urn:microsoft.com/office/officeart/2005/8/layout/hierarchy4"/>
    <dgm:cxn modelId="{A7B2E65C-E539-4E3E-8423-8BA24FBCE41F}" type="presParOf" srcId="{A1A9990F-30C3-4C6C-B2B4-03A2C358BAAB}" destId="{203738BF-75C2-4B4E-B55A-292594776DAF}" srcOrd="0" destOrd="0" presId="urn:microsoft.com/office/officeart/2005/8/layout/hierarchy4"/>
    <dgm:cxn modelId="{C060E1A8-FB61-4EBD-9E9E-AD8862388488}" type="presParOf" srcId="{203738BF-75C2-4B4E-B55A-292594776DAF}" destId="{3BAB9F58-2EE1-40AF-BD4B-0CD1AF717768}" srcOrd="0" destOrd="0" presId="urn:microsoft.com/office/officeart/2005/8/layout/hierarchy4"/>
    <dgm:cxn modelId="{F7268968-B484-4D1C-B55F-46CD3FE8F014}" type="presParOf" srcId="{203738BF-75C2-4B4E-B55A-292594776DAF}" destId="{D592ED11-346F-493C-8ADB-313BE6608C0D}" srcOrd="1" destOrd="0" presId="urn:microsoft.com/office/officeart/2005/8/layout/hierarchy4"/>
    <dgm:cxn modelId="{6D35FF42-A139-4FF7-BAB4-CC1CE3DD0EA0}" type="presParOf" srcId="{A1A9990F-30C3-4C6C-B2B4-03A2C358BAAB}" destId="{8E63743D-DB54-46C8-B9C2-C748E15CB026}" srcOrd="1" destOrd="0" presId="urn:microsoft.com/office/officeart/2005/8/layout/hierarchy4"/>
    <dgm:cxn modelId="{B5307BB6-530B-4EF4-85F8-10180C593AB8}" type="presParOf" srcId="{A1A9990F-30C3-4C6C-B2B4-03A2C358BAAB}" destId="{F0581973-CB65-4FBE-AC21-3C2C402CD383}" srcOrd="2" destOrd="0" presId="urn:microsoft.com/office/officeart/2005/8/layout/hierarchy4"/>
    <dgm:cxn modelId="{093605D2-DF30-4189-8B51-86C6CD264412}" type="presParOf" srcId="{F0581973-CB65-4FBE-AC21-3C2C402CD383}" destId="{C2B40DFB-E3AD-42C7-BDEC-076085839992}" srcOrd="0" destOrd="0" presId="urn:microsoft.com/office/officeart/2005/8/layout/hierarchy4"/>
    <dgm:cxn modelId="{E9C50C95-9AFF-446D-A8C4-DDD7511D6E83}" type="presParOf" srcId="{F0581973-CB65-4FBE-AC21-3C2C402CD383}" destId="{22B28C0A-456B-48E2-A694-9EB41D6E48EA}" srcOrd="1" destOrd="0" presId="urn:microsoft.com/office/officeart/2005/8/layout/hierarchy4"/>
    <dgm:cxn modelId="{53A03395-1AE6-49AA-8BDD-32DE5728A214}" type="presParOf" srcId="{A1A9990F-30C3-4C6C-B2B4-03A2C358BAAB}" destId="{C72C6798-7CBC-4ABE-87C9-9599EF4DDE6C}" srcOrd="3" destOrd="0" presId="urn:microsoft.com/office/officeart/2005/8/layout/hierarchy4"/>
    <dgm:cxn modelId="{023967B2-D688-4508-BFB1-1B211D7F4E53}" type="presParOf" srcId="{A1A9990F-30C3-4C6C-B2B4-03A2C358BAAB}" destId="{ACEF7F4F-D0C8-4A79-9DFD-7F934099BC80}" srcOrd="4" destOrd="0" presId="urn:microsoft.com/office/officeart/2005/8/layout/hierarchy4"/>
    <dgm:cxn modelId="{060B7BBF-5BA5-4EC7-832C-9C38255ACED8}" type="presParOf" srcId="{ACEF7F4F-D0C8-4A79-9DFD-7F934099BC80}" destId="{220CC0F4-F3EE-4350-9F9D-3BC441FA0269}" srcOrd="0" destOrd="0" presId="urn:microsoft.com/office/officeart/2005/8/layout/hierarchy4"/>
    <dgm:cxn modelId="{9711734E-F301-462C-AAB9-8D2876A1C3F9}" type="presParOf" srcId="{ACEF7F4F-D0C8-4A79-9DFD-7F934099BC80}" destId="{F147852D-70CF-41F3-8A47-8E5EF028460D}" srcOrd="1" destOrd="0" presId="urn:microsoft.com/office/officeart/2005/8/layout/hierarchy4"/>
    <dgm:cxn modelId="{E45BF71A-CCF8-4453-9A4C-392401B92E66}" type="presParOf" srcId="{ACEF7F4F-D0C8-4A79-9DFD-7F934099BC80}" destId="{7C7A974B-F505-44A4-A465-FC72756FFD7C}" srcOrd="2" destOrd="0" presId="urn:microsoft.com/office/officeart/2005/8/layout/hierarchy4"/>
    <dgm:cxn modelId="{1FA14418-CD86-4556-B9AE-A16381D30ED1}" type="presParOf" srcId="{7C7A974B-F505-44A4-A465-FC72756FFD7C}" destId="{77CCCE6B-6920-4C91-8FA8-14FD43CFB655}" srcOrd="0" destOrd="0" presId="urn:microsoft.com/office/officeart/2005/8/layout/hierarchy4"/>
    <dgm:cxn modelId="{30BCDFF0-8BD2-4826-BA63-54E20CE8BC60}" type="presParOf" srcId="{77CCCE6B-6920-4C91-8FA8-14FD43CFB655}" destId="{AA0E12DE-39D7-4C61-BDEB-39166353FBAE}" srcOrd="0" destOrd="0" presId="urn:microsoft.com/office/officeart/2005/8/layout/hierarchy4"/>
    <dgm:cxn modelId="{77CC507E-07DF-45CA-B2EA-5F18917EAA59}" type="presParOf" srcId="{77CCCE6B-6920-4C91-8FA8-14FD43CFB655}" destId="{A0DDD2B1-182B-4D79-BF94-3CB748D302F0}" srcOrd="1" destOrd="0" presId="urn:microsoft.com/office/officeart/2005/8/layout/hierarchy4"/>
    <dgm:cxn modelId="{BFF06F72-1263-4136-BE16-740ABAA98A32}" type="presParOf" srcId="{7C7A974B-F505-44A4-A465-FC72756FFD7C}" destId="{489EBC54-D803-4A11-9A04-B9BEDD85C7B8}" srcOrd="1" destOrd="0" presId="urn:microsoft.com/office/officeart/2005/8/layout/hierarchy4"/>
    <dgm:cxn modelId="{B869E243-5FC2-44D1-BE36-8FB4F032A90C}" type="presParOf" srcId="{7C7A974B-F505-44A4-A465-FC72756FFD7C}" destId="{A70EB05F-F8D3-46EE-82C9-72D66230E98B}" srcOrd="2" destOrd="0" presId="urn:microsoft.com/office/officeart/2005/8/layout/hierarchy4"/>
    <dgm:cxn modelId="{266E496D-CD3D-4F6F-986A-A55786EE5625}" type="presParOf" srcId="{A70EB05F-F8D3-46EE-82C9-72D66230E98B}" destId="{F674E00A-4D6B-420F-8671-9C1D2AACA35B}" srcOrd="0" destOrd="0" presId="urn:microsoft.com/office/officeart/2005/8/layout/hierarchy4"/>
    <dgm:cxn modelId="{0EC26D6A-BB9A-4243-9038-031104E01F5B}" type="presParOf" srcId="{A70EB05F-F8D3-46EE-82C9-72D66230E98B}" destId="{6AE1988B-00BB-4CC1-A603-5D06DDBD2814}"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1595E5-C417-456F-845C-9DB3FAB77879}" type="doc">
      <dgm:prSet loTypeId="urn:microsoft.com/office/officeart/2005/8/layout/vList2" loCatId="list" qsTypeId="urn:microsoft.com/office/officeart/2005/8/quickstyle/simple1#4" qsCatId="simple" csTypeId="urn:microsoft.com/office/officeart/2005/8/colors/colorful3" csCatId="colorful"/>
      <dgm:spPr/>
      <dgm:t>
        <a:bodyPr/>
        <a:lstStyle/>
        <a:p>
          <a:endParaRPr lang="en-GB"/>
        </a:p>
      </dgm:t>
    </dgm:pt>
    <dgm:pt modelId="{19287786-FA57-4ABD-9D3B-21815EF9ED95}">
      <dgm:prSet/>
      <dgm:spPr/>
      <dgm:t>
        <a:bodyPr/>
        <a:lstStyle/>
        <a:p>
          <a:pPr rtl="0"/>
          <a:r>
            <a:rPr lang="en-GB" dirty="0" smtClean="0"/>
            <a:t>Understand Company’s Objectives</a:t>
          </a:r>
          <a:endParaRPr lang="en-GB" dirty="0"/>
        </a:p>
      </dgm:t>
    </dgm:pt>
    <dgm:pt modelId="{03B36024-DE20-4C57-9646-5CDDD52E5E26}" type="parTrans" cxnId="{ED1D8BA6-94EA-4B15-8F83-12B8E93576DB}">
      <dgm:prSet/>
      <dgm:spPr/>
      <dgm:t>
        <a:bodyPr/>
        <a:lstStyle/>
        <a:p>
          <a:endParaRPr lang="en-GB"/>
        </a:p>
      </dgm:t>
    </dgm:pt>
    <dgm:pt modelId="{70EBF3EC-3975-416D-B33C-115C2BD663AC}" type="sibTrans" cxnId="{ED1D8BA6-94EA-4B15-8F83-12B8E93576DB}">
      <dgm:prSet/>
      <dgm:spPr/>
      <dgm:t>
        <a:bodyPr/>
        <a:lstStyle/>
        <a:p>
          <a:endParaRPr lang="en-GB"/>
        </a:p>
      </dgm:t>
    </dgm:pt>
    <dgm:pt modelId="{4E7A082F-8818-43F3-AE56-DE8E2A296548}">
      <dgm:prSet/>
      <dgm:spPr/>
      <dgm:t>
        <a:bodyPr/>
        <a:lstStyle/>
        <a:p>
          <a:pPr rtl="0"/>
          <a:r>
            <a:rPr lang="en-GB" dirty="0" smtClean="0"/>
            <a:t>Spreading of Risk / Capacity</a:t>
          </a:r>
          <a:endParaRPr lang="en-GB" dirty="0"/>
        </a:p>
      </dgm:t>
    </dgm:pt>
    <dgm:pt modelId="{63BA60B0-E951-4E54-93CB-CF97655ACD44}" type="parTrans" cxnId="{7155F3BF-DB59-4CE3-A5A7-A8D4C461B9C3}">
      <dgm:prSet/>
      <dgm:spPr/>
      <dgm:t>
        <a:bodyPr/>
        <a:lstStyle/>
        <a:p>
          <a:endParaRPr lang="en-GB"/>
        </a:p>
      </dgm:t>
    </dgm:pt>
    <dgm:pt modelId="{D89EB37B-8328-449D-9815-C70860F18D9A}" type="sibTrans" cxnId="{7155F3BF-DB59-4CE3-A5A7-A8D4C461B9C3}">
      <dgm:prSet/>
      <dgm:spPr/>
      <dgm:t>
        <a:bodyPr/>
        <a:lstStyle/>
        <a:p>
          <a:endParaRPr lang="en-GB"/>
        </a:p>
      </dgm:t>
    </dgm:pt>
    <dgm:pt modelId="{DAF3DD95-C7BB-4214-BAE7-B2F7103E8EC3}">
      <dgm:prSet/>
      <dgm:spPr/>
      <dgm:t>
        <a:bodyPr/>
        <a:lstStyle/>
        <a:p>
          <a:pPr rtl="0"/>
          <a:r>
            <a:rPr lang="en-GB" dirty="0" smtClean="0"/>
            <a:t>Working Covers - Quota Share</a:t>
          </a:r>
          <a:endParaRPr lang="en-GB" dirty="0"/>
        </a:p>
      </dgm:t>
    </dgm:pt>
    <dgm:pt modelId="{50E3C6A8-37D1-455D-905C-1C50F48CB2BB}" type="parTrans" cxnId="{F2C7766C-6588-4FA3-9FAB-807B1E93429C}">
      <dgm:prSet/>
      <dgm:spPr/>
      <dgm:t>
        <a:bodyPr/>
        <a:lstStyle/>
        <a:p>
          <a:endParaRPr lang="en-GB"/>
        </a:p>
      </dgm:t>
    </dgm:pt>
    <dgm:pt modelId="{2E7349FF-95D9-426F-9374-07DD293F92B9}" type="sibTrans" cxnId="{F2C7766C-6588-4FA3-9FAB-807B1E93429C}">
      <dgm:prSet/>
      <dgm:spPr/>
      <dgm:t>
        <a:bodyPr/>
        <a:lstStyle/>
        <a:p>
          <a:endParaRPr lang="en-GB"/>
        </a:p>
      </dgm:t>
    </dgm:pt>
    <dgm:pt modelId="{BB8DA77E-4CEB-429C-BF42-D1D0190FADEC}">
      <dgm:prSet/>
      <dgm:spPr/>
      <dgm:t>
        <a:bodyPr/>
        <a:lstStyle/>
        <a:p>
          <a:pPr rtl="0"/>
          <a:r>
            <a:rPr lang="en-GB" dirty="0" smtClean="0"/>
            <a:t>Loss Control - Limitation of Risk</a:t>
          </a:r>
          <a:endParaRPr lang="en-GB" dirty="0"/>
        </a:p>
      </dgm:t>
    </dgm:pt>
    <dgm:pt modelId="{2E06CA60-BDF6-4A49-8690-5748A9171563}" type="parTrans" cxnId="{9471828E-7EBA-4CF9-815B-E9C5F69C3C86}">
      <dgm:prSet/>
      <dgm:spPr/>
      <dgm:t>
        <a:bodyPr/>
        <a:lstStyle/>
        <a:p>
          <a:endParaRPr lang="en-GB"/>
        </a:p>
      </dgm:t>
    </dgm:pt>
    <dgm:pt modelId="{C039ABF4-A9A8-4AF3-9ADB-0ED5AF5CEB97}" type="sibTrans" cxnId="{9471828E-7EBA-4CF9-815B-E9C5F69C3C86}">
      <dgm:prSet/>
      <dgm:spPr/>
      <dgm:t>
        <a:bodyPr/>
        <a:lstStyle/>
        <a:p>
          <a:endParaRPr lang="en-GB"/>
        </a:p>
      </dgm:t>
    </dgm:pt>
    <dgm:pt modelId="{2CFD26B2-00B1-4B9E-BF61-11149AD8AA67}">
      <dgm:prSet/>
      <dgm:spPr/>
      <dgm:t>
        <a:bodyPr/>
        <a:lstStyle/>
        <a:p>
          <a:pPr rtl="0"/>
          <a:r>
            <a:rPr lang="en-GB" dirty="0" smtClean="0"/>
            <a:t>Excess of Loss Covers</a:t>
          </a:r>
          <a:endParaRPr lang="en-GB" dirty="0"/>
        </a:p>
      </dgm:t>
    </dgm:pt>
    <dgm:pt modelId="{B1DC30BF-384A-4B0C-835A-288090250A14}" type="parTrans" cxnId="{00D97ABC-6427-47F9-AB99-BB1AB6991E20}">
      <dgm:prSet/>
      <dgm:spPr/>
      <dgm:t>
        <a:bodyPr/>
        <a:lstStyle/>
        <a:p>
          <a:endParaRPr lang="en-GB"/>
        </a:p>
      </dgm:t>
    </dgm:pt>
    <dgm:pt modelId="{C5F9923A-DE2D-48F8-9E76-AADAC7687229}" type="sibTrans" cxnId="{00D97ABC-6427-47F9-AB99-BB1AB6991E20}">
      <dgm:prSet/>
      <dgm:spPr/>
      <dgm:t>
        <a:bodyPr/>
        <a:lstStyle/>
        <a:p>
          <a:endParaRPr lang="en-GB"/>
        </a:p>
      </dgm:t>
    </dgm:pt>
    <dgm:pt modelId="{47603E0A-5CD0-4C11-8A82-AB68BF3442E5}">
      <dgm:prSet/>
      <dgm:spPr/>
      <dgm:t>
        <a:bodyPr/>
        <a:lstStyle/>
        <a:p>
          <a:pPr rtl="0"/>
          <a:r>
            <a:rPr lang="en-GB" dirty="0" smtClean="0"/>
            <a:t>Catastrophe Protection</a:t>
          </a:r>
          <a:endParaRPr lang="en-GB" dirty="0"/>
        </a:p>
      </dgm:t>
    </dgm:pt>
    <dgm:pt modelId="{F4F3FF18-823C-4C3E-ABDD-2BD42AD6B3B4}" type="parTrans" cxnId="{19B61C56-3B91-4A56-83B8-7EA47262E346}">
      <dgm:prSet/>
      <dgm:spPr/>
      <dgm:t>
        <a:bodyPr/>
        <a:lstStyle/>
        <a:p>
          <a:endParaRPr lang="en-GB"/>
        </a:p>
      </dgm:t>
    </dgm:pt>
    <dgm:pt modelId="{C12A81D1-D859-468E-A15F-2E42253EB95A}" type="sibTrans" cxnId="{19B61C56-3B91-4A56-83B8-7EA47262E346}">
      <dgm:prSet/>
      <dgm:spPr/>
      <dgm:t>
        <a:bodyPr/>
        <a:lstStyle/>
        <a:p>
          <a:endParaRPr lang="en-GB"/>
        </a:p>
      </dgm:t>
    </dgm:pt>
    <dgm:pt modelId="{F7544485-FCC0-4F1D-8139-EF9B3762158B}">
      <dgm:prSet/>
      <dgm:spPr/>
      <dgm:t>
        <a:bodyPr/>
        <a:lstStyle/>
        <a:p>
          <a:pPr rtl="0"/>
          <a:r>
            <a:rPr lang="en-GB" dirty="0" smtClean="0"/>
            <a:t>Protection of Net Retention</a:t>
          </a:r>
          <a:endParaRPr lang="en-GB" dirty="0"/>
        </a:p>
      </dgm:t>
    </dgm:pt>
    <dgm:pt modelId="{B83B1CBD-0D69-408D-A0F1-55A3BB425533}" type="parTrans" cxnId="{8632D816-72FF-4948-A870-5CE123DF11CC}">
      <dgm:prSet/>
      <dgm:spPr/>
      <dgm:t>
        <a:bodyPr/>
        <a:lstStyle/>
        <a:p>
          <a:endParaRPr lang="en-GB"/>
        </a:p>
      </dgm:t>
    </dgm:pt>
    <dgm:pt modelId="{718BA63C-28CA-4AD1-B675-1891C5692305}" type="sibTrans" cxnId="{8632D816-72FF-4948-A870-5CE123DF11CC}">
      <dgm:prSet/>
      <dgm:spPr/>
      <dgm:t>
        <a:bodyPr/>
        <a:lstStyle/>
        <a:p>
          <a:endParaRPr lang="en-GB"/>
        </a:p>
      </dgm:t>
    </dgm:pt>
    <dgm:pt modelId="{F5BE57CA-8096-42A2-8930-5E50FC7A3687}">
      <dgm:prSet/>
      <dgm:spPr/>
      <dgm:t>
        <a:bodyPr/>
        <a:lstStyle/>
        <a:p>
          <a:pPr rtl="0"/>
          <a:r>
            <a:rPr lang="en-GB" dirty="0" smtClean="0"/>
            <a:t>Stop Loss Covers</a:t>
          </a:r>
          <a:endParaRPr lang="en-GB" dirty="0"/>
        </a:p>
      </dgm:t>
    </dgm:pt>
    <dgm:pt modelId="{E6E25EA3-13D3-49E6-8614-8FB152A039A5}" type="parTrans" cxnId="{6FEA9DB8-E717-4597-9E3F-CCAEE2B4F155}">
      <dgm:prSet/>
      <dgm:spPr/>
      <dgm:t>
        <a:bodyPr/>
        <a:lstStyle/>
        <a:p>
          <a:endParaRPr lang="en-GB"/>
        </a:p>
      </dgm:t>
    </dgm:pt>
    <dgm:pt modelId="{3EAB3C77-F652-4CC3-B7EF-EBB12FDA7FF7}" type="sibTrans" cxnId="{6FEA9DB8-E717-4597-9E3F-CCAEE2B4F155}">
      <dgm:prSet/>
      <dgm:spPr/>
      <dgm:t>
        <a:bodyPr/>
        <a:lstStyle/>
        <a:p>
          <a:endParaRPr lang="en-GB"/>
        </a:p>
      </dgm:t>
    </dgm:pt>
    <dgm:pt modelId="{D978C39A-1098-4CFF-AC8F-CABEE088DDC7}">
      <dgm:prSet/>
      <dgm:spPr/>
      <dgm:t>
        <a:bodyPr/>
        <a:lstStyle/>
        <a:p>
          <a:pPr rtl="0"/>
          <a:r>
            <a:rPr lang="en-GB" dirty="0" smtClean="0"/>
            <a:t>Aggregate Covers</a:t>
          </a:r>
          <a:endParaRPr lang="en-GB" dirty="0"/>
        </a:p>
      </dgm:t>
    </dgm:pt>
    <dgm:pt modelId="{69E00F39-870F-4344-8EE5-D3C9846AFF0F}" type="parTrans" cxnId="{E5B715EF-6BB2-41D8-BC5E-9DD3300C4F4E}">
      <dgm:prSet/>
      <dgm:spPr/>
      <dgm:t>
        <a:bodyPr/>
        <a:lstStyle/>
        <a:p>
          <a:endParaRPr lang="en-GB"/>
        </a:p>
      </dgm:t>
    </dgm:pt>
    <dgm:pt modelId="{E34FF866-D8A1-42E1-91EE-EDC600A7C66C}" type="sibTrans" cxnId="{E5B715EF-6BB2-41D8-BC5E-9DD3300C4F4E}">
      <dgm:prSet/>
      <dgm:spPr/>
      <dgm:t>
        <a:bodyPr/>
        <a:lstStyle/>
        <a:p>
          <a:endParaRPr lang="en-GB"/>
        </a:p>
      </dgm:t>
    </dgm:pt>
    <dgm:pt modelId="{B697B328-BDBE-4D5A-8E8C-35D46AE6DA55}" type="pres">
      <dgm:prSet presAssocID="{771595E5-C417-456F-845C-9DB3FAB77879}" presName="linear" presStyleCnt="0">
        <dgm:presLayoutVars>
          <dgm:animLvl val="lvl"/>
          <dgm:resizeHandles val="exact"/>
        </dgm:presLayoutVars>
      </dgm:prSet>
      <dgm:spPr/>
      <dgm:t>
        <a:bodyPr/>
        <a:lstStyle/>
        <a:p>
          <a:endParaRPr lang="en-GB"/>
        </a:p>
      </dgm:t>
    </dgm:pt>
    <dgm:pt modelId="{B426D00A-EE62-43E0-8445-00FEC49AA9BD}" type="pres">
      <dgm:prSet presAssocID="{19287786-FA57-4ABD-9D3B-21815EF9ED95}" presName="parentText" presStyleLbl="node1" presStyleIdx="0" presStyleCnt="4">
        <dgm:presLayoutVars>
          <dgm:chMax val="0"/>
          <dgm:bulletEnabled val="1"/>
        </dgm:presLayoutVars>
      </dgm:prSet>
      <dgm:spPr/>
      <dgm:t>
        <a:bodyPr/>
        <a:lstStyle/>
        <a:p>
          <a:endParaRPr lang="en-GB"/>
        </a:p>
      </dgm:t>
    </dgm:pt>
    <dgm:pt modelId="{691F2A90-C23D-4366-8B35-70648C13820A}" type="pres">
      <dgm:prSet presAssocID="{70EBF3EC-3975-416D-B33C-115C2BD663AC}" presName="spacer" presStyleCnt="0"/>
      <dgm:spPr/>
    </dgm:pt>
    <dgm:pt modelId="{374BE07F-D6AE-4BBC-A2E2-092072BABCB3}" type="pres">
      <dgm:prSet presAssocID="{4E7A082F-8818-43F3-AE56-DE8E2A296548}" presName="parentText" presStyleLbl="node1" presStyleIdx="1" presStyleCnt="4">
        <dgm:presLayoutVars>
          <dgm:chMax val="0"/>
          <dgm:bulletEnabled val="1"/>
        </dgm:presLayoutVars>
      </dgm:prSet>
      <dgm:spPr/>
      <dgm:t>
        <a:bodyPr/>
        <a:lstStyle/>
        <a:p>
          <a:endParaRPr lang="en-GB"/>
        </a:p>
      </dgm:t>
    </dgm:pt>
    <dgm:pt modelId="{11FDD5B0-78FD-4DA3-8236-ABE91C00EDD6}" type="pres">
      <dgm:prSet presAssocID="{4E7A082F-8818-43F3-AE56-DE8E2A296548}" presName="childText" presStyleLbl="revTx" presStyleIdx="0" presStyleCnt="3">
        <dgm:presLayoutVars>
          <dgm:bulletEnabled val="1"/>
        </dgm:presLayoutVars>
      </dgm:prSet>
      <dgm:spPr/>
      <dgm:t>
        <a:bodyPr/>
        <a:lstStyle/>
        <a:p>
          <a:endParaRPr lang="en-GB"/>
        </a:p>
      </dgm:t>
    </dgm:pt>
    <dgm:pt modelId="{CD0FB49A-BFF2-4B35-8F8F-82B39DCB7D51}" type="pres">
      <dgm:prSet presAssocID="{BB8DA77E-4CEB-429C-BF42-D1D0190FADEC}" presName="parentText" presStyleLbl="node1" presStyleIdx="2" presStyleCnt="4">
        <dgm:presLayoutVars>
          <dgm:chMax val="0"/>
          <dgm:bulletEnabled val="1"/>
        </dgm:presLayoutVars>
      </dgm:prSet>
      <dgm:spPr/>
      <dgm:t>
        <a:bodyPr/>
        <a:lstStyle/>
        <a:p>
          <a:endParaRPr lang="en-GB"/>
        </a:p>
      </dgm:t>
    </dgm:pt>
    <dgm:pt modelId="{32F98401-3166-411E-BE3B-34479C9768B2}" type="pres">
      <dgm:prSet presAssocID="{BB8DA77E-4CEB-429C-BF42-D1D0190FADEC}" presName="childText" presStyleLbl="revTx" presStyleIdx="1" presStyleCnt="3">
        <dgm:presLayoutVars>
          <dgm:bulletEnabled val="1"/>
        </dgm:presLayoutVars>
      </dgm:prSet>
      <dgm:spPr/>
      <dgm:t>
        <a:bodyPr/>
        <a:lstStyle/>
        <a:p>
          <a:endParaRPr lang="en-GB"/>
        </a:p>
      </dgm:t>
    </dgm:pt>
    <dgm:pt modelId="{3B999D70-3813-4A6C-AD52-69AA4E1AC41A}" type="pres">
      <dgm:prSet presAssocID="{F7544485-FCC0-4F1D-8139-EF9B3762158B}" presName="parentText" presStyleLbl="node1" presStyleIdx="3" presStyleCnt="4">
        <dgm:presLayoutVars>
          <dgm:chMax val="0"/>
          <dgm:bulletEnabled val="1"/>
        </dgm:presLayoutVars>
      </dgm:prSet>
      <dgm:spPr/>
      <dgm:t>
        <a:bodyPr/>
        <a:lstStyle/>
        <a:p>
          <a:endParaRPr lang="en-GB"/>
        </a:p>
      </dgm:t>
    </dgm:pt>
    <dgm:pt modelId="{33A0BF64-0702-44FA-98C8-405BB83949E9}" type="pres">
      <dgm:prSet presAssocID="{F7544485-FCC0-4F1D-8139-EF9B3762158B}" presName="childText" presStyleLbl="revTx" presStyleIdx="2" presStyleCnt="3">
        <dgm:presLayoutVars>
          <dgm:bulletEnabled val="1"/>
        </dgm:presLayoutVars>
      </dgm:prSet>
      <dgm:spPr/>
      <dgm:t>
        <a:bodyPr/>
        <a:lstStyle/>
        <a:p>
          <a:endParaRPr lang="en-GB"/>
        </a:p>
      </dgm:t>
    </dgm:pt>
  </dgm:ptLst>
  <dgm:cxnLst>
    <dgm:cxn modelId="{ED1D8BA6-94EA-4B15-8F83-12B8E93576DB}" srcId="{771595E5-C417-456F-845C-9DB3FAB77879}" destId="{19287786-FA57-4ABD-9D3B-21815EF9ED95}" srcOrd="0" destOrd="0" parTransId="{03B36024-DE20-4C57-9646-5CDDD52E5E26}" sibTransId="{70EBF3EC-3975-416D-B33C-115C2BD663AC}"/>
    <dgm:cxn modelId="{E5B715EF-6BB2-41D8-BC5E-9DD3300C4F4E}" srcId="{F7544485-FCC0-4F1D-8139-EF9B3762158B}" destId="{D978C39A-1098-4CFF-AC8F-CABEE088DDC7}" srcOrd="1" destOrd="0" parTransId="{69E00F39-870F-4344-8EE5-D3C9846AFF0F}" sibTransId="{E34FF866-D8A1-42E1-91EE-EDC600A7C66C}"/>
    <dgm:cxn modelId="{B1A32744-8124-47E3-85E5-0F12D1D4DF2C}" type="presOf" srcId="{47603E0A-5CD0-4C11-8A82-AB68BF3442E5}" destId="{32F98401-3166-411E-BE3B-34479C9768B2}" srcOrd="0" destOrd="1" presId="urn:microsoft.com/office/officeart/2005/8/layout/vList2"/>
    <dgm:cxn modelId="{7155F3BF-DB59-4CE3-A5A7-A8D4C461B9C3}" srcId="{771595E5-C417-456F-845C-9DB3FAB77879}" destId="{4E7A082F-8818-43F3-AE56-DE8E2A296548}" srcOrd="1" destOrd="0" parTransId="{63BA60B0-E951-4E54-93CB-CF97655ACD44}" sibTransId="{D89EB37B-8328-449D-9815-C70860F18D9A}"/>
    <dgm:cxn modelId="{EF4AC477-10E6-4E1E-A86B-0890162F291B}" type="presOf" srcId="{D978C39A-1098-4CFF-AC8F-CABEE088DDC7}" destId="{33A0BF64-0702-44FA-98C8-405BB83949E9}" srcOrd="0" destOrd="1" presId="urn:microsoft.com/office/officeart/2005/8/layout/vList2"/>
    <dgm:cxn modelId="{6FEA9DB8-E717-4597-9E3F-CCAEE2B4F155}" srcId="{F7544485-FCC0-4F1D-8139-EF9B3762158B}" destId="{F5BE57CA-8096-42A2-8930-5E50FC7A3687}" srcOrd="0" destOrd="0" parTransId="{E6E25EA3-13D3-49E6-8614-8FB152A039A5}" sibTransId="{3EAB3C77-F652-4CC3-B7EF-EBB12FDA7FF7}"/>
    <dgm:cxn modelId="{8632D816-72FF-4948-A870-5CE123DF11CC}" srcId="{771595E5-C417-456F-845C-9DB3FAB77879}" destId="{F7544485-FCC0-4F1D-8139-EF9B3762158B}" srcOrd="3" destOrd="0" parTransId="{B83B1CBD-0D69-408D-A0F1-55A3BB425533}" sibTransId="{718BA63C-28CA-4AD1-B675-1891C5692305}"/>
    <dgm:cxn modelId="{FE791B40-2ECA-4A29-8253-008394DB2002}" type="presOf" srcId="{BB8DA77E-4CEB-429C-BF42-D1D0190FADEC}" destId="{CD0FB49A-BFF2-4B35-8F8F-82B39DCB7D51}" srcOrd="0" destOrd="0" presId="urn:microsoft.com/office/officeart/2005/8/layout/vList2"/>
    <dgm:cxn modelId="{9471828E-7EBA-4CF9-815B-E9C5F69C3C86}" srcId="{771595E5-C417-456F-845C-9DB3FAB77879}" destId="{BB8DA77E-4CEB-429C-BF42-D1D0190FADEC}" srcOrd="2" destOrd="0" parTransId="{2E06CA60-BDF6-4A49-8690-5748A9171563}" sibTransId="{C039ABF4-A9A8-4AF3-9ADB-0ED5AF5CEB97}"/>
    <dgm:cxn modelId="{9F9998F8-3A1F-46F0-B3CF-350375361739}" type="presOf" srcId="{771595E5-C417-456F-845C-9DB3FAB77879}" destId="{B697B328-BDBE-4D5A-8E8C-35D46AE6DA55}" srcOrd="0" destOrd="0" presId="urn:microsoft.com/office/officeart/2005/8/layout/vList2"/>
    <dgm:cxn modelId="{6009BE0D-AE03-4F35-A471-65B0CB4FF3B0}" type="presOf" srcId="{19287786-FA57-4ABD-9D3B-21815EF9ED95}" destId="{B426D00A-EE62-43E0-8445-00FEC49AA9BD}" srcOrd="0" destOrd="0" presId="urn:microsoft.com/office/officeart/2005/8/layout/vList2"/>
    <dgm:cxn modelId="{AC75FBB8-6ECB-466D-9424-820CBA4B1F09}" type="presOf" srcId="{2CFD26B2-00B1-4B9E-BF61-11149AD8AA67}" destId="{32F98401-3166-411E-BE3B-34479C9768B2}" srcOrd="0" destOrd="0" presId="urn:microsoft.com/office/officeart/2005/8/layout/vList2"/>
    <dgm:cxn modelId="{F2C7766C-6588-4FA3-9FAB-807B1E93429C}" srcId="{4E7A082F-8818-43F3-AE56-DE8E2A296548}" destId="{DAF3DD95-C7BB-4214-BAE7-B2F7103E8EC3}" srcOrd="0" destOrd="0" parTransId="{50E3C6A8-37D1-455D-905C-1C50F48CB2BB}" sibTransId="{2E7349FF-95D9-426F-9374-07DD293F92B9}"/>
    <dgm:cxn modelId="{E87B0191-9C71-47E2-8F91-5B9412EDD39D}" type="presOf" srcId="{F5BE57CA-8096-42A2-8930-5E50FC7A3687}" destId="{33A0BF64-0702-44FA-98C8-405BB83949E9}" srcOrd="0" destOrd="0" presId="urn:microsoft.com/office/officeart/2005/8/layout/vList2"/>
    <dgm:cxn modelId="{243F829B-B8E4-48EE-8056-300D8383A583}" type="presOf" srcId="{4E7A082F-8818-43F3-AE56-DE8E2A296548}" destId="{374BE07F-D6AE-4BBC-A2E2-092072BABCB3}" srcOrd="0" destOrd="0" presId="urn:microsoft.com/office/officeart/2005/8/layout/vList2"/>
    <dgm:cxn modelId="{3F331B01-2B67-4E88-9B6E-48EA93692EC0}" type="presOf" srcId="{F7544485-FCC0-4F1D-8139-EF9B3762158B}" destId="{3B999D70-3813-4A6C-AD52-69AA4E1AC41A}" srcOrd="0" destOrd="0" presId="urn:microsoft.com/office/officeart/2005/8/layout/vList2"/>
    <dgm:cxn modelId="{F9B6BC80-DF64-465C-A171-4DA4F01AF6E4}" type="presOf" srcId="{DAF3DD95-C7BB-4214-BAE7-B2F7103E8EC3}" destId="{11FDD5B0-78FD-4DA3-8236-ABE91C00EDD6}" srcOrd="0" destOrd="0" presId="urn:microsoft.com/office/officeart/2005/8/layout/vList2"/>
    <dgm:cxn modelId="{00D97ABC-6427-47F9-AB99-BB1AB6991E20}" srcId="{BB8DA77E-4CEB-429C-BF42-D1D0190FADEC}" destId="{2CFD26B2-00B1-4B9E-BF61-11149AD8AA67}" srcOrd="0" destOrd="0" parTransId="{B1DC30BF-384A-4B0C-835A-288090250A14}" sibTransId="{C5F9923A-DE2D-48F8-9E76-AADAC7687229}"/>
    <dgm:cxn modelId="{19B61C56-3B91-4A56-83B8-7EA47262E346}" srcId="{BB8DA77E-4CEB-429C-BF42-D1D0190FADEC}" destId="{47603E0A-5CD0-4C11-8A82-AB68BF3442E5}" srcOrd="1" destOrd="0" parTransId="{F4F3FF18-823C-4C3E-ABDD-2BD42AD6B3B4}" sibTransId="{C12A81D1-D859-468E-A15F-2E42253EB95A}"/>
    <dgm:cxn modelId="{879E3B61-9BF8-4413-AB78-C88FB96FEA42}" type="presParOf" srcId="{B697B328-BDBE-4D5A-8E8C-35D46AE6DA55}" destId="{B426D00A-EE62-43E0-8445-00FEC49AA9BD}" srcOrd="0" destOrd="0" presId="urn:microsoft.com/office/officeart/2005/8/layout/vList2"/>
    <dgm:cxn modelId="{01BBE5BB-76BF-450F-AAD1-A52BBEFDBC04}" type="presParOf" srcId="{B697B328-BDBE-4D5A-8E8C-35D46AE6DA55}" destId="{691F2A90-C23D-4366-8B35-70648C13820A}" srcOrd="1" destOrd="0" presId="urn:microsoft.com/office/officeart/2005/8/layout/vList2"/>
    <dgm:cxn modelId="{A38865A6-204E-47DE-92C8-54343D17DE98}" type="presParOf" srcId="{B697B328-BDBE-4D5A-8E8C-35D46AE6DA55}" destId="{374BE07F-D6AE-4BBC-A2E2-092072BABCB3}" srcOrd="2" destOrd="0" presId="urn:microsoft.com/office/officeart/2005/8/layout/vList2"/>
    <dgm:cxn modelId="{4FD0FA96-B9F2-4034-9069-84A161BA19B0}" type="presParOf" srcId="{B697B328-BDBE-4D5A-8E8C-35D46AE6DA55}" destId="{11FDD5B0-78FD-4DA3-8236-ABE91C00EDD6}" srcOrd="3" destOrd="0" presId="urn:microsoft.com/office/officeart/2005/8/layout/vList2"/>
    <dgm:cxn modelId="{5FA346AC-A3C2-4662-9D18-A3977814B967}" type="presParOf" srcId="{B697B328-BDBE-4D5A-8E8C-35D46AE6DA55}" destId="{CD0FB49A-BFF2-4B35-8F8F-82B39DCB7D51}" srcOrd="4" destOrd="0" presId="urn:microsoft.com/office/officeart/2005/8/layout/vList2"/>
    <dgm:cxn modelId="{BE5805CE-4D95-45EC-B1B0-7114CBB7ACD4}" type="presParOf" srcId="{B697B328-BDBE-4D5A-8E8C-35D46AE6DA55}" destId="{32F98401-3166-411E-BE3B-34479C9768B2}" srcOrd="5" destOrd="0" presId="urn:microsoft.com/office/officeart/2005/8/layout/vList2"/>
    <dgm:cxn modelId="{61752E6B-95FD-4005-B0DA-1981FBC68F6A}" type="presParOf" srcId="{B697B328-BDBE-4D5A-8E8C-35D46AE6DA55}" destId="{3B999D70-3813-4A6C-AD52-69AA4E1AC41A}" srcOrd="6" destOrd="0" presId="urn:microsoft.com/office/officeart/2005/8/layout/vList2"/>
    <dgm:cxn modelId="{628BC725-ECAA-47C8-8CE2-DE1FFAC0C87E}" type="presParOf" srcId="{B697B328-BDBE-4D5A-8E8C-35D46AE6DA55}" destId="{33A0BF64-0702-44FA-98C8-405BB83949E9}"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DEC5A6-1BBA-469F-8076-1EAE6F5D8122}" type="doc">
      <dgm:prSet loTypeId="urn:microsoft.com/office/officeart/2005/8/layout/vList2" loCatId="list" qsTypeId="urn:microsoft.com/office/officeart/2005/8/quickstyle/simple1#3" qsCatId="simple" csTypeId="urn:microsoft.com/office/officeart/2005/8/colors/accent1_2#3" csCatId="accent1" phldr="1"/>
      <dgm:spPr/>
      <dgm:t>
        <a:bodyPr/>
        <a:lstStyle/>
        <a:p>
          <a:endParaRPr lang="en-GB"/>
        </a:p>
      </dgm:t>
    </dgm:pt>
    <dgm:pt modelId="{E0C6D6A2-DACB-451E-8DF0-09DB8D4E1A5E}">
      <dgm:prSet/>
      <dgm:spPr/>
      <dgm:t>
        <a:bodyPr/>
        <a:lstStyle/>
        <a:p>
          <a:pPr rtl="0"/>
          <a:r>
            <a:rPr lang="en-US" dirty="0" smtClean="0"/>
            <a:t>Creation of Reinsurance Program</a:t>
          </a:r>
          <a:endParaRPr lang="en-GB" dirty="0"/>
        </a:p>
      </dgm:t>
    </dgm:pt>
    <dgm:pt modelId="{64028296-BCEE-41D9-B28D-FD61B9D18969}" type="parTrans" cxnId="{28664198-E00B-4DD8-B4B5-3E4A8BDA59E9}">
      <dgm:prSet/>
      <dgm:spPr/>
      <dgm:t>
        <a:bodyPr/>
        <a:lstStyle/>
        <a:p>
          <a:endParaRPr lang="en-GB"/>
        </a:p>
      </dgm:t>
    </dgm:pt>
    <dgm:pt modelId="{DD4A3C3B-2714-4CB9-BC3F-BB01292579BB}" type="sibTrans" cxnId="{28664198-E00B-4DD8-B4B5-3E4A8BDA59E9}">
      <dgm:prSet/>
      <dgm:spPr/>
      <dgm:t>
        <a:bodyPr/>
        <a:lstStyle/>
        <a:p>
          <a:endParaRPr lang="en-GB"/>
        </a:p>
      </dgm:t>
    </dgm:pt>
    <dgm:pt modelId="{C16A8B31-8F9E-4A61-89F8-FBC265246730}" type="pres">
      <dgm:prSet presAssocID="{A1DEC5A6-1BBA-469F-8076-1EAE6F5D8122}" presName="linear" presStyleCnt="0">
        <dgm:presLayoutVars>
          <dgm:animLvl val="lvl"/>
          <dgm:resizeHandles val="exact"/>
        </dgm:presLayoutVars>
      </dgm:prSet>
      <dgm:spPr/>
      <dgm:t>
        <a:bodyPr/>
        <a:lstStyle/>
        <a:p>
          <a:endParaRPr lang="en-GB"/>
        </a:p>
      </dgm:t>
    </dgm:pt>
    <dgm:pt modelId="{DA5C4A7E-2592-4634-BE8B-882E6B58BE69}" type="pres">
      <dgm:prSet presAssocID="{E0C6D6A2-DACB-451E-8DF0-09DB8D4E1A5E}" presName="parentText" presStyleLbl="node1" presStyleIdx="0" presStyleCnt="1">
        <dgm:presLayoutVars>
          <dgm:chMax val="0"/>
          <dgm:bulletEnabled val="1"/>
        </dgm:presLayoutVars>
      </dgm:prSet>
      <dgm:spPr/>
      <dgm:t>
        <a:bodyPr/>
        <a:lstStyle/>
        <a:p>
          <a:endParaRPr lang="en-GB"/>
        </a:p>
      </dgm:t>
    </dgm:pt>
  </dgm:ptLst>
  <dgm:cxnLst>
    <dgm:cxn modelId="{8AA25898-7EEB-4806-B2FD-B3F67CBC4187}" type="presOf" srcId="{E0C6D6A2-DACB-451E-8DF0-09DB8D4E1A5E}" destId="{DA5C4A7E-2592-4634-BE8B-882E6B58BE69}" srcOrd="0" destOrd="0" presId="urn:microsoft.com/office/officeart/2005/8/layout/vList2"/>
    <dgm:cxn modelId="{51A8ECB6-325D-40E8-9BFE-5DEA8857FC4D}" type="presOf" srcId="{A1DEC5A6-1BBA-469F-8076-1EAE6F5D8122}" destId="{C16A8B31-8F9E-4A61-89F8-FBC265246730}" srcOrd="0" destOrd="0" presId="urn:microsoft.com/office/officeart/2005/8/layout/vList2"/>
    <dgm:cxn modelId="{28664198-E00B-4DD8-B4B5-3E4A8BDA59E9}" srcId="{A1DEC5A6-1BBA-469F-8076-1EAE6F5D8122}" destId="{E0C6D6A2-DACB-451E-8DF0-09DB8D4E1A5E}" srcOrd="0" destOrd="0" parTransId="{64028296-BCEE-41D9-B28D-FD61B9D18969}" sibTransId="{DD4A3C3B-2714-4CB9-BC3F-BB01292579BB}"/>
    <dgm:cxn modelId="{B04E9172-78C3-4BDD-8CD8-5B26C5E3EA16}" type="presParOf" srcId="{C16A8B31-8F9E-4A61-89F8-FBC265246730}" destId="{DA5C4A7E-2592-4634-BE8B-882E6B58BE69}"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25E25B-5D0F-4EF4-9197-AE9ED57EE03A}" type="doc">
      <dgm:prSet loTypeId="urn:microsoft.com/office/officeart/2005/8/layout/vList5" loCatId="list" qsTypeId="urn:microsoft.com/office/officeart/2005/8/quickstyle/simple1#6" qsCatId="simple" csTypeId="urn:microsoft.com/office/officeart/2005/8/colors/colorful5" csCatId="colorful"/>
      <dgm:spPr/>
      <dgm:t>
        <a:bodyPr/>
        <a:lstStyle/>
        <a:p>
          <a:endParaRPr lang="en-GB"/>
        </a:p>
      </dgm:t>
    </dgm:pt>
    <dgm:pt modelId="{26D7A1B9-8FD2-4BD3-BC84-DFC42DA6564C}">
      <dgm:prSet/>
      <dgm:spPr/>
      <dgm:t>
        <a:bodyPr/>
        <a:lstStyle/>
        <a:p>
          <a:pPr rtl="0"/>
          <a:r>
            <a:rPr lang="en-GB" dirty="0" smtClean="0"/>
            <a:t>Selection of Reinsurers</a:t>
          </a:r>
          <a:endParaRPr lang="en-GB" dirty="0"/>
        </a:p>
      </dgm:t>
    </dgm:pt>
    <dgm:pt modelId="{EF95DC9C-41A1-4B6A-9457-7B8E03746717}" type="parTrans" cxnId="{7F4986B8-37F3-4554-99C2-E5800BB72881}">
      <dgm:prSet/>
      <dgm:spPr/>
      <dgm:t>
        <a:bodyPr/>
        <a:lstStyle/>
        <a:p>
          <a:endParaRPr lang="en-GB"/>
        </a:p>
      </dgm:t>
    </dgm:pt>
    <dgm:pt modelId="{AE0B6162-E676-4553-B127-D7EBEAEC4962}" type="sibTrans" cxnId="{7F4986B8-37F3-4554-99C2-E5800BB72881}">
      <dgm:prSet/>
      <dgm:spPr/>
      <dgm:t>
        <a:bodyPr/>
        <a:lstStyle/>
        <a:p>
          <a:endParaRPr lang="en-GB"/>
        </a:p>
      </dgm:t>
    </dgm:pt>
    <dgm:pt modelId="{515DCFD2-C93F-4C6D-A2DD-DA0B38F5D2BF}">
      <dgm:prSet/>
      <dgm:spPr/>
      <dgm:t>
        <a:bodyPr/>
        <a:lstStyle/>
        <a:p>
          <a:pPr rtl="0"/>
          <a:r>
            <a:rPr lang="en-GB" dirty="0" smtClean="0"/>
            <a:t>Due Diligence</a:t>
          </a:r>
          <a:endParaRPr lang="en-GB" dirty="0"/>
        </a:p>
      </dgm:t>
    </dgm:pt>
    <dgm:pt modelId="{CDAD4C7A-E4BC-4E56-9B58-FD1DAE85A666}" type="parTrans" cxnId="{D36C6509-0186-4890-9646-4F7F1AA3E8E5}">
      <dgm:prSet/>
      <dgm:spPr/>
      <dgm:t>
        <a:bodyPr/>
        <a:lstStyle/>
        <a:p>
          <a:endParaRPr lang="en-GB"/>
        </a:p>
      </dgm:t>
    </dgm:pt>
    <dgm:pt modelId="{C3F02726-816F-464B-80A4-C05FE6714FEC}" type="sibTrans" cxnId="{D36C6509-0186-4890-9646-4F7F1AA3E8E5}">
      <dgm:prSet/>
      <dgm:spPr/>
      <dgm:t>
        <a:bodyPr/>
        <a:lstStyle/>
        <a:p>
          <a:endParaRPr lang="en-GB"/>
        </a:p>
      </dgm:t>
    </dgm:pt>
    <dgm:pt modelId="{480695A7-F7D0-4874-9B68-478B873DD0C4}">
      <dgm:prSet/>
      <dgm:spPr/>
      <dgm:t>
        <a:bodyPr/>
        <a:lstStyle/>
        <a:p>
          <a:pPr rtl="0"/>
          <a:r>
            <a:rPr lang="en-GB" dirty="0" smtClean="0"/>
            <a:t>Financial Statements</a:t>
          </a:r>
          <a:endParaRPr lang="en-GB" dirty="0"/>
        </a:p>
      </dgm:t>
    </dgm:pt>
    <dgm:pt modelId="{43799145-8484-4494-9247-08C1B30CD140}" type="parTrans" cxnId="{CB907E3B-09F0-4839-8652-664F44B89B9E}">
      <dgm:prSet/>
      <dgm:spPr/>
      <dgm:t>
        <a:bodyPr/>
        <a:lstStyle/>
        <a:p>
          <a:endParaRPr lang="en-GB"/>
        </a:p>
      </dgm:t>
    </dgm:pt>
    <dgm:pt modelId="{1374F52F-B35E-4FA7-AB24-C6D13DD5DD96}" type="sibTrans" cxnId="{CB907E3B-09F0-4839-8652-664F44B89B9E}">
      <dgm:prSet/>
      <dgm:spPr/>
      <dgm:t>
        <a:bodyPr/>
        <a:lstStyle/>
        <a:p>
          <a:endParaRPr lang="en-GB"/>
        </a:p>
      </dgm:t>
    </dgm:pt>
    <dgm:pt modelId="{B2E68574-9C1A-4B18-B7B7-3624D97A8A3C}">
      <dgm:prSet/>
      <dgm:spPr/>
      <dgm:t>
        <a:bodyPr/>
        <a:lstStyle/>
        <a:p>
          <a:pPr rtl="0"/>
          <a:r>
            <a:rPr lang="en-GB" dirty="0" smtClean="0"/>
            <a:t>Rating Agency Reports</a:t>
          </a:r>
          <a:endParaRPr lang="en-GB" dirty="0"/>
        </a:p>
      </dgm:t>
    </dgm:pt>
    <dgm:pt modelId="{EF8AC579-838C-44F3-BC4E-40CC92E57F65}" type="parTrans" cxnId="{0E7B3DF4-F8F9-4B5D-BE8C-B66889F19828}">
      <dgm:prSet/>
      <dgm:spPr/>
      <dgm:t>
        <a:bodyPr/>
        <a:lstStyle/>
        <a:p>
          <a:endParaRPr lang="en-GB"/>
        </a:p>
      </dgm:t>
    </dgm:pt>
    <dgm:pt modelId="{8B0A1AE4-F184-4A30-9F0F-EA7990216D6A}" type="sibTrans" cxnId="{0E7B3DF4-F8F9-4B5D-BE8C-B66889F19828}">
      <dgm:prSet/>
      <dgm:spPr/>
      <dgm:t>
        <a:bodyPr/>
        <a:lstStyle/>
        <a:p>
          <a:endParaRPr lang="en-GB"/>
        </a:p>
      </dgm:t>
    </dgm:pt>
    <dgm:pt modelId="{342E2457-0EA3-4F46-AAB0-2D33968C5DEF}">
      <dgm:prSet/>
      <dgm:spPr/>
      <dgm:t>
        <a:bodyPr/>
        <a:lstStyle/>
        <a:p>
          <a:pPr rtl="0"/>
          <a:r>
            <a:rPr lang="en-GB" dirty="0" smtClean="0"/>
            <a:t>Financial Ratios </a:t>
          </a:r>
          <a:endParaRPr lang="en-GB" dirty="0"/>
        </a:p>
      </dgm:t>
    </dgm:pt>
    <dgm:pt modelId="{E076D384-EC6D-467C-BFFA-B41298AB5EEB}" type="parTrans" cxnId="{FDA4A039-B556-4900-ABD3-6E22771F1769}">
      <dgm:prSet/>
      <dgm:spPr/>
      <dgm:t>
        <a:bodyPr/>
        <a:lstStyle/>
        <a:p>
          <a:endParaRPr lang="en-GB"/>
        </a:p>
      </dgm:t>
    </dgm:pt>
    <dgm:pt modelId="{538C5286-53F1-4854-95EA-095573D53E53}" type="sibTrans" cxnId="{FDA4A039-B556-4900-ABD3-6E22771F1769}">
      <dgm:prSet/>
      <dgm:spPr/>
      <dgm:t>
        <a:bodyPr/>
        <a:lstStyle/>
        <a:p>
          <a:endParaRPr lang="en-GB"/>
        </a:p>
      </dgm:t>
    </dgm:pt>
    <dgm:pt modelId="{0ABF4D78-0B01-450C-95B2-58236AC3652C}">
      <dgm:prSet/>
      <dgm:spPr/>
      <dgm:t>
        <a:bodyPr/>
        <a:lstStyle/>
        <a:p>
          <a:pPr rtl="0"/>
          <a:r>
            <a:rPr lang="en-GB" dirty="0" smtClean="0"/>
            <a:t>Structure of Reinsurance Program</a:t>
          </a:r>
          <a:endParaRPr lang="en-GB" dirty="0"/>
        </a:p>
      </dgm:t>
    </dgm:pt>
    <dgm:pt modelId="{5E021A4A-2CB0-410A-9B4E-10CD7EFFEC83}" type="parTrans" cxnId="{D9A8BA27-B765-45B5-9E93-F6C2CB0C037D}">
      <dgm:prSet/>
      <dgm:spPr/>
      <dgm:t>
        <a:bodyPr/>
        <a:lstStyle/>
        <a:p>
          <a:endParaRPr lang="en-GB"/>
        </a:p>
      </dgm:t>
    </dgm:pt>
    <dgm:pt modelId="{7D7CF0C4-2613-452B-AE5B-E4780A791571}" type="sibTrans" cxnId="{D9A8BA27-B765-45B5-9E93-F6C2CB0C037D}">
      <dgm:prSet/>
      <dgm:spPr/>
      <dgm:t>
        <a:bodyPr/>
        <a:lstStyle/>
        <a:p>
          <a:endParaRPr lang="en-GB"/>
        </a:p>
      </dgm:t>
    </dgm:pt>
    <dgm:pt modelId="{582490BC-1088-4FF6-80B4-4B14DF11DA8A}">
      <dgm:prSet/>
      <dgm:spPr/>
      <dgm:t>
        <a:bodyPr/>
        <a:lstStyle/>
        <a:p>
          <a:pPr rtl="0"/>
          <a:r>
            <a:rPr lang="en-GB" dirty="0" smtClean="0"/>
            <a:t>Beneficial Order of Contracts</a:t>
          </a:r>
          <a:endParaRPr lang="en-GB" dirty="0"/>
        </a:p>
      </dgm:t>
    </dgm:pt>
    <dgm:pt modelId="{AB94F2DF-2819-46BC-88F8-FECC4399B965}" type="parTrans" cxnId="{1B6F4A25-3FC2-4F47-B062-26528C6AE9D1}">
      <dgm:prSet/>
      <dgm:spPr/>
      <dgm:t>
        <a:bodyPr/>
        <a:lstStyle/>
        <a:p>
          <a:endParaRPr lang="en-GB"/>
        </a:p>
      </dgm:t>
    </dgm:pt>
    <dgm:pt modelId="{B4258739-FD5C-4ABF-8D3E-C65D6BBDE7C0}" type="sibTrans" cxnId="{1B6F4A25-3FC2-4F47-B062-26528C6AE9D1}">
      <dgm:prSet/>
      <dgm:spPr/>
      <dgm:t>
        <a:bodyPr/>
        <a:lstStyle/>
        <a:p>
          <a:endParaRPr lang="en-GB"/>
        </a:p>
      </dgm:t>
    </dgm:pt>
    <dgm:pt modelId="{BB391B72-735D-4A3B-9479-A07C4C13427C}">
      <dgm:prSet/>
      <dgm:spPr/>
      <dgm:t>
        <a:bodyPr/>
        <a:lstStyle/>
        <a:p>
          <a:pPr rtl="0"/>
          <a:r>
            <a:rPr lang="en-GB" dirty="0" smtClean="0"/>
            <a:t>Lines of Business Covered</a:t>
          </a:r>
          <a:endParaRPr lang="en-GB" dirty="0"/>
        </a:p>
      </dgm:t>
    </dgm:pt>
    <dgm:pt modelId="{C08D56A5-1EAE-4757-93AD-DCD4FAC0717B}" type="parTrans" cxnId="{A742A8D4-013A-4ECC-9405-279A718C9B73}">
      <dgm:prSet/>
      <dgm:spPr/>
      <dgm:t>
        <a:bodyPr/>
        <a:lstStyle/>
        <a:p>
          <a:endParaRPr lang="en-GB"/>
        </a:p>
      </dgm:t>
    </dgm:pt>
    <dgm:pt modelId="{79FECB50-743C-4393-88EC-3ECE235AC639}" type="sibTrans" cxnId="{A742A8D4-013A-4ECC-9405-279A718C9B73}">
      <dgm:prSet/>
      <dgm:spPr/>
      <dgm:t>
        <a:bodyPr/>
        <a:lstStyle/>
        <a:p>
          <a:endParaRPr lang="en-GB"/>
        </a:p>
      </dgm:t>
    </dgm:pt>
    <dgm:pt modelId="{8DF91634-39CB-4552-923D-FDFD2B4603E0}">
      <dgm:prSet/>
      <dgm:spPr/>
      <dgm:t>
        <a:bodyPr/>
        <a:lstStyle/>
        <a:p>
          <a:pPr rtl="0"/>
          <a:r>
            <a:rPr lang="en-GB" dirty="0" smtClean="0"/>
            <a:t>Limits of Coverage</a:t>
          </a:r>
          <a:endParaRPr lang="en-GB" dirty="0"/>
        </a:p>
      </dgm:t>
    </dgm:pt>
    <dgm:pt modelId="{7E468FC4-083D-4133-A287-A3E17322781F}" type="parTrans" cxnId="{81E4151F-CD28-47B3-956D-760301ED69B8}">
      <dgm:prSet/>
      <dgm:spPr/>
      <dgm:t>
        <a:bodyPr/>
        <a:lstStyle/>
        <a:p>
          <a:endParaRPr lang="en-GB"/>
        </a:p>
      </dgm:t>
    </dgm:pt>
    <dgm:pt modelId="{426D21F5-2B6A-4C13-8E31-680168CCABAC}" type="sibTrans" cxnId="{81E4151F-CD28-47B3-956D-760301ED69B8}">
      <dgm:prSet/>
      <dgm:spPr/>
      <dgm:t>
        <a:bodyPr/>
        <a:lstStyle/>
        <a:p>
          <a:endParaRPr lang="en-GB"/>
        </a:p>
      </dgm:t>
    </dgm:pt>
    <dgm:pt modelId="{44A063CE-3B7D-43D4-A28A-EC42532CCD5B}" type="pres">
      <dgm:prSet presAssocID="{3625E25B-5D0F-4EF4-9197-AE9ED57EE03A}" presName="Name0" presStyleCnt="0">
        <dgm:presLayoutVars>
          <dgm:dir/>
          <dgm:animLvl val="lvl"/>
          <dgm:resizeHandles val="exact"/>
        </dgm:presLayoutVars>
      </dgm:prSet>
      <dgm:spPr/>
      <dgm:t>
        <a:bodyPr/>
        <a:lstStyle/>
        <a:p>
          <a:endParaRPr lang="en-GB"/>
        </a:p>
      </dgm:t>
    </dgm:pt>
    <dgm:pt modelId="{B137C656-BBE0-4E36-B96B-CC92987E68DE}" type="pres">
      <dgm:prSet presAssocID="{26D7A1B9-8FD2-4BD3-BC84-DFC42DA6564C}" presName="linNode" presStyleCnt="0"/>
      <dgm:spPr/>
    </dgm:pt>
    <dgm:pt modelId="{95B0918F-BCFD-49A4-BAA4-B091CD6CD684}" type="pres">
      <dgm:prSet presAssocID="{26D7A1B9-8FD2-4BD3-BC84-DFC42DA6564C}" presName="parentText" presStyleLbl="node1" presStyleIdx="0" presStyleCnt="2">
        <dgm:presLayoutVars>
          <dgm:chMax val="1"/>
          <dgm:bulletEnabled val="1"/>
        </dgm:presLayoutVars>
      </dgm:prSet>
      <dgm:spPr/>
      <dgm:t>
        <a:bodyPr/>
        <a:lstStyle/>
        <a:p>
          <a:endParaRPr lang="en-GB"/>
        </a:p>
      </dgm:t>
    </dgm:pt>
    <dgm:pt modelId="{134A9498-CE8E-4E4C-9B71-F864A1EC7FA1}" type="pres">
      <dgm:prSet presAssocID="{26D7A1B9-8FD2-4BD3-BC84-DFC42DA6564C}" presName="descendantText" presStyleLbl="alignAccFollowNode1" presStyleIdx="0" presStyleCnt="2">
        <dgm:presLayoutVars>
          <dgm:bulletEnabled val="1"/>
        </dgm:presLayoutVars>
      </dgm:prSet>
      <dgm:spPr/>
      <dgm:t>
        <a:bodyPr/>
        <a:lstStyle/>
        <a:p>
          <a:endParaRPr lang="en-GB"/>
        </a:p>
      </dgm:t>
    </dgm:pt>
    <dgm:pt modelId="{5C1BD2AA-D833-4612-B74D-F5A144F1972C}" type="pres">
      <dgm:prSet presAssocID="{AE0B6162-E676-4553-B127-D7EBEAEC4962}" presName="sp" presStyleCnt="0"/>
      <dgm:spPr/>
    </dgm:pt>
    <dgm:pt modelId="{E5900EF1-36AF-453D-92AD-74260435701A}" type="pres">
      <dgm:prSet presAssocID="{0ABF4D78-0B01-450C-95B2-58236AC3652C}" presName="linNode" presStyleCnt="0"/>
      <dgm:spPr/>
    </dgm:pt>
    <dgm:pt modelId="{35738621-F87D-436A-B648-5E6B85288C51}" type="pres">
      <dgm:prSet presAssocID="{0ABF4D78-0B01-450C-95B2-58236AC3652C}" presName="parentText" presStyleLbl="node1" presStyleIdx="1" presStyleCnt="2">
        <dgm:presLayoutVars>
          <dgm:chMax val="1"/>
          <dgm:bulletEnabled val="1"/>
        </dgm:presLayoutVars>
      </dgm:prSet>
      <dgm:spPr/>
      <dgm:t>
        <a:bodyPr/>
        <a:lstStyle/>
        <a:p>
          <a:endParaRPr lang="en-GB"/>
        </a:p>
      </dgm:t>
    </dgm:pt>
    <dgm:pt modelId="{15ECD33F-BD03-4870-9B24-667DD4192523}" type="pres">
      <dgm:prSet presAssocID="{0ABF4D78-0B01-450C-95B2-58236AC3652C}" presName="descendantText" presStyleLbl="alignAccFollowNode1" presStyleIdx="1" presStyleCnt="2">
        <dgm:presLayoutVars>
          <dgm:bulletEnabled val="1"/>
        </dgm:presLayoutVars>
      </dgm:prSet>
      <dgm:spPr/>
      <dgm:t>
        <a:bodyPr/>
        <a:lstStyle/>
        <a:p>
          <a:endParaRPr lang="en-GB"/>
        </a:p>
      </dgm:t>
    </dgm:pt>
  </dgm:ptLst>
  <dgm:cxnLst>
    <dgm:cxn modelId="{FDA4A039-B556-4900-ABD3-6E22771F1769}" srcId="{26D7A1B9-8FD2-4BD3-BC84-DFC42DA6564C}" destId="{342E2457-0EA3-4F46-AAB0-2D33968C5DEF}" srcOrd="3" destOrd="0" parTransId="{E076D384-EC6D-467C-BFFA-B41298AB5EEB}" sibTransId="{538C5286-53F1-4854-95EA-095573D53E53}"/>
    <dgm:cxn modelId="{F090ADE7-E735-4D14-85C5-413093090FEF}" type="presOf" srcId="{8DF91634-39CB-4552-923D-FDFD2B4603E0}" destId="{15ECD33F-BD03-4870-9B24-667DD4192523}" srcOrd="0" destOrd="2" presId="urn:microsoft.com/office/officeart/2005/8/layout/vList5"/>
    <dgm:cxn modelId="{CB907E3B-09F0-4839-8652-664F44B89B9E}" srcId="{26D7A1B9-8FD2-4BD3-BC84-DFC42DA6564C}" destId="{480695A7-F7D0-4874-9B68-478B873DD0C4}" srcOrd="1" destOrd="0" parTransId="{43799145-8484-4494-9247-08C1B30CD140}" sibTransId="{1374F52F-B35E-4FA7-AB24-C6D13DD5DD96}"/>
    <dgm:cxn modelId="{A742A8D4-013A-4ECC-9405-279A718C9B73}" srcId="{0ABF4D78-0B01-450C-95B2-58236AC3652C}" destId="{BB391B72-735D-4A3B-9479-A07C4C13427C}" srcOrd="1" destOrd="0" parTransId="{C08D56A5-1EAE-4757-93AD-DCD4FAC0717B}" sibTransId="{79FECB50-743C-4393-88EC-3ECE235AC639}"/>
    <dgm:cxn modelId="{8CA7B3D9-4F0B-4609-BEA8-A8C4526323FC}" type="presOf" srcId="{26D7A1B9-8FD2-4BD3-BC84-DFC42DA6564C}" destId="{95B0918F-BCFD-49A4-BAA4-B091CD6CD684}" srcOrd="0" destOrd="0" presId="urn:microsoft.com/office/officeart/2005/8/layout/vList5"/>
    <dgm:cxn modelId="{7F4986B8-37F3-4554-99C2-E5800BB72881}" srcId="{3625E25B-5D0F-4EF4-9197-AE9ED57EE03A}" destId="{26D7A1B9-8FD2-4BD3-BC84-DFC42DA6564C}" srcOrd="0" destOrd="0" parTransId="{EF95DC9C-41A1-4B6A-9457-7B8E03746717}" sibTransId="{AE0B6162-E676-4553-B127-D7EBEAEC4962}"/>
    <dgm:cxn modelId="{D36C6509-0186-4890-9646-4F7F1AA3E8E5}" srcId="{26D7A1B9-8FD2-4BD3-BC84-DFC42DA6564C}" destId="{515DCFD2-C93F-4C6D-A2DD-DA0B38F5D2BF}" srcOrd="0" destOrd="0" parTransId="{CDAD4C7A-E4BC-4E56-9B58-FD1DAE85A666}" sibTransId="{C3F02726-816F-464B-80A4-C05FE6714FEC}"/>
    <dgm:cxn modelId="{9EC8952D-2D85-4E74-8B6C-B5AEDC699878}" type="presOf" srcId="{B2E68574-9C1A-4B18-B7B7-3624D97A8A3C}" destId="{134A9498-CE8E-4E4C-9B71-F864A1EC7FA1}" srcOrd="0" destOrd="2" presId="urn:microsoft.com/office/officeart/2005/8/layout/vList5"/>
    <dgm:cxn modelId="{E6E8FA07-BDD3-48B8-B57F-244CB4FBD248}" type="presOf" srcId="{0ABF4D78-0B01-450C-95B2-58236AC3652C}" destId="{35738621-F87D-436A-B648-5E6B85288C51}" srcOrd="0" destOrd="0" presId="urn:microsoft.com/office/officeart/2005/8/layout/vList5"/>
    <dgm:cxn modelId="{8374AC82-33CE-4A5F-85F8-3FBF441DDE0C}" type="presOf" srcId="{BB391B72-735D-4A3B-9479-A07C4C13427C}" destId="{15ECD33F-BD03-4870-9B24-667DD4192523}" srcOrd="0" destOrd="1" presId="urn:microsoft.com/office/officeart/2005/8/layout/vList5"/>
    <dgm:cxn modelId="{D9A8BA27-B765-45B5-9E93-F6C2CB0C037D}" srcId="{3625E25B-5D0F-4EF4-9197-AE9ED57EE03A}" destId="{0ABF4D78-0B01-450C-95B2-58236AC3652C}" srcOrd="1" destOrd="0" parTransId="{5E021A4A-2CB0-410A-9B4E-10CD7EFFEC83}" sibTransId="{7D7CF0C4-2613-452B-AE5B-E4780A791571}"/>
    <dgm:cxn modelId="{2C3FF35E-4B95-4CF2-B868-DA3E8B99810C}" type="presOf" srcId="{480695A7-F7D0-4874-9B68-478B873DD0C4}" destId="{134A9498-CE8E-4E4C-9B71-F864A1EC7FA1}" srcOrd="0" destOrd="1" presId="urn:microsoft.com/office/officeart/2005/8/layout/vList5"/>
    <dgm:cxn modelId="{FAF4FA02-215F-42E8-85CA-E874B2CA43B8}" type="presOf" srcId="{3625E25B-5D0F-4EF4-9197-AE9ED57EE03A}" destId="{44A063CE-3B7D-43D4-A28A-EC42532CCD5B}" srcOrd="0" destOrd="0" presId="urn:microsoft.com/office/officeart/2005/8/layout/vList5"/>
    <dgm:cxn modelId="{76A03407-D42B-4010-8F12-D971D62E3B95}" type="presOf" srcId="{342E2457-0EA3-4F46-AAB0-2D33968C5DEF}" destId="{134A9498-CE8E-4E4C-9B71-F864A1EC7FA1}" srcOrd="0" destOrd="3" presId="urn:microsoft.com/office/officeart/2005/8/layout/vList5"/>
    <dgm:cxn modelId="{0E7B3DF4-F8F9-4B5D-BE8C-B66889F19828}" srcId="{26D7A1B9-8FD2-4BD3-BC84-DFC42DA6564C}" destId="{B2E68574-9C1A-4B18-B7B7-3624D97A8A3C}" srcOrd="2" destOrd="0" parTransId="{EF8AC579-838C-44F3-BC4E-40CC92E57F65}" sibTransId="{8B0A1AE4-F184-4A30-9F0F-EA7990216D6A}"/>
    <dgm:cxn modelId="{1B6F4A25-3FC2-4F47-B062-26528C6AE9D1}" srcId="{0ABF4D78-0B01-450C-95B2-58236AC3652C}" destId="{582490BC-1088-4FF6-80B4-4B14DF11DA8A}" srcOrd="0" destOrd="0" parTransId="{AB94F2DF-2819-46BC-88F8-FECC4399B965}" sibTransId="{B4258739-FD5C-4ABF-8D3E-C65D6BBDE7C0}"/>
    <dgm:cxn modelId="{804EDBF1-E83A-4636-8DF5-53DCFC72AE9B}" type="presOf" srcId="{515DCFD2-C93F-4C6D-A2DD-DA0B38F5D2BF}" destId="{134A9498-CE8E-4E4C-9B71-F864A1EC7FA1}" srcOrd="0" destOrd="0" presId="urn:microsoft.com/office/officeart/2005/8/layout/vList5"/>
    <dgm:cxn modelId="{81E4151F-CD28-47B3-956D-760301ED69B8}" srcId="{0ABF4D78-0B01-450C-95B2-58236AC3652C}" destId="{8DF91634-39CB-4552-923D-FDFD2B4603E0}" srcOrd="2" destOrd="0" parTransId="{7E468FC4-083D-4133-A287-A3E17322781F}" sibTransId="{426D21F5-2B6A-4C13-8E31-680168CCABAC}"/>
    <dgm:cxn modelId="{B85E0095-A743-4150-8F03-BD3DCF877F11}" type="presOf" srcId="{582490BC-1088-4FF6-80B4-4B14DF11DA8A}" destId="{15ECD33F-BD03-4870-9B24-667DD4192523}" srcOrd="0" destOrd="0" presId="urn:microsoft.com/office/officeart/2005/8/layout/vList5"/>
    <dgm:cxn modelId="{4D5AAF31-3999-4317-9DC4-9AB1BD2D9413}" type="presParOf" srcId="{44A063CE-3B7D-43D4-A28A-EC42532CCD5B}" destId="{B137C656-BBE0-4E36-B96B-CC92987E68DE}" srcOrd="0" destOrd="0" presId="urn:microsoft.com/office/officeart/2005/8/layout/vList5"/>
    <dgm:cxn modelId="{62081FF6-1DAE-4CC6-ABA9-26034632F44A}" type="presParOf" srcId="{B137C656-BBE0-4E36-B96B-CC92987E68DE}" destId="{95B0918F-BCFD-49A4-BAA4-B091CD6CD684}" srcOrd="0" destOrd="0" presId="urn:microsoft.com/office/officeart/2005/8/layout/vList5"/>
    <dgm:cxn modelId="{51BEFF66-679C-4A06-B014-16C99E71EBB1}" type="presParOf" srcId="{B137C656-BBE0-4E36-B96B-CC92987E68DE}" destId="{134A9498-CE8E-4E4C-9B71-F864A1EC7FA1}" srcOrd="1" destOrd="0" presId="urn:microsoft.com/office/officeart/2005/8/layout/vList5"/>
    <dgm:cxn modelId="{413853A9-28EC-4CA5-9F2A-BDB97A3AD06A}" type="presParOf" srcId="{44A063CE-3B7D-43D4-A28A-EC42532CCD5B}" destId="{5C1BD2AA-D833-4612-B74D-F5A144F1972C}" srcOrd="1" destOrd="0" presId="urn:microsoft.com/office/officeart/2005/8/layout/vList5"/>
    <dgm:cxn modelId="{15E148C4-F11E-4460-9E84-D0657EE45AB2}" type="presParOf" srcId="{44A063CE-3B7D-43D4-A28A-EC42532CCD5B}" destId="{E5900EF1-36AF-453D-92AD-74260435701A}" srcOrd="2" destOrd="0" presId="urn:microsoft.com/office/officeart/2005/8/layout/vList5"/>
    <dgm:cxn modelId="{BBA1855A-6E76-4D1E-B33D-E75DAEACF7D8}" type="presParOf" srcId="{E5900EF1-36AF-453D-92AD-74260435701A}" destId="{35738621-F87D-436A-B648-5E6B85288C51}" srcOrd="0" destOrd="0" presId="urn:microsoft.com/office/officeart/2005/8/layout/vList5"/>
    <dgm:cxn modelId="{2D7CF04D-D5B3-44F4-B60A-5A1838FD11C1}" type="presParOf" srcId="{E5900EF1-36AF-453D-92AD-74260435701A}" destId="{15ECD33F-BD03-4870-9B24-667DD419252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10B6FF-E3DA-4FA1-85B0-177C6B2AA5E8}" type="doc">
      <dgm:prSet loTypeId="urn:microsoft.com/office/officeart/2005/8/layout/vList2" loCatId="list" qsTypeId="urn:microsoft.com/office/officeart/2005/8/quickstyle/simple1#5" qsCatId="simple" csTypeId="urn:microsoft.com/office/officeart/2005/8/colors/accent1_2#4" csCatId="accent1"/>
      <dgm:spPr/>
      <dgm:t>
        <a:bodyPr/>
        <a:lstStyle/>
        <a:p>
          <a:endParaRPr lang="en-GB"/>
        </a:p>
      </dgm:t>
    </dgm:pt>
    <dgm:pt modelId="{695F167F-32D2-46C2-BE9B-95B1E5151824}">
      <dgm:prSet/>
      <dgm:spPr/>
      <dgm:t>
        <a:bodyPr/>
        <a:lstStyle/>
        <a:p>
          <a:pPr rtl="0"/>
          <a:r>
            <a:rPr lang="en-US" dirty="0" smtClean="0"/>
            <a:t>Creation of Reinsurance Program Cont’d.</a:t>
          </a:r>
          <a:endParaRPr lang="en-GB" dirty="0"/>
        </a:p>
      </dgm:t>
    </dgm:pt>
    <dgm:pt modelId="{A3BB5A0C-1D87-4F40-962C-A4C5AE045A7E}" type="parTrans" cxnId="{6043180A-FE9F-4A84-AD65-B4BC7A6CFE01}">
      <dgm:prSet/>
      <dgm:spPr/>
      <dgm:t>
        <a:bodyPr/>
        <a:lstStyle/>
        <a:p>
          <a:endParaRPr lang="en-GB"/>
        </a:p>
      </dgm:t>
    </dgm:pt>
    <dgm:pt modelId="{D8771578-9F52-4CBE-A1B8-4BA8D6A1CE0E}" type="sibTrans" cxnId="{6043180A-FE9F-4A84-AD65-B4BC7A6CFE01}">
      <dgm:prSet/>
      <dgm:spPr/>
      <dgm:t>
        <a:bodyPr/>
        <a:lstStyle/>
        <a:p>
          <a:endParaRPr lang="en-GB"/>
        </a:p>
      </dgm:t>
    </dgm:pt>
    <dgm:pt modelId="{8BB9569C-9406-44D5-968C-C5D7548D1D4B}" type="pres">
      <dgm:prSet presAssocID="{C310B6FF-E3DA-4FA1-85B0-177C6B2AA5E8}" presName="linear" presStyleCnt="0">
        <dgm:presLayoutVars>
          <dgm:animLvl val="lvl"/>
          <dgm:resizeHandles val="exact"/>
        </dgm:presLayoutVars>
      </dgm:prSet>
      <dgm:spPr/>
      <dgm:t>
        <a:bodyPr/>
        <a:lstStyle/>
        <a:p>
          <a:endParaRPr lang="en-GB"/>
        </a:p>
      </dgm:t>
    </dgm:pt>
    <dgm:pt modelId="{58C94E98-8B0A-4CA7-8272-E7ACC47BC6DF}" type="pres">
      <dgm:prSet presAssocID="{695F167F-32D2-46C2-BE9B-95B1E5151824}" presName="parentText" presStyleLbl="node1" presStyleIdx="0" presStyleCnt="1">
        <dgm:presLayoutVars>
          <dgm:chMax val="0"/>
          <dgm:bulletEnabled val="1"/>
        </dgm:presLayoutVars>
      </dgm:prSet>
      <dgm:spPr/>
      <dgm:t>
        <a:bodyPr/>
        <a:lstStyle/>
        <a:p>
          <a:endParaRPr lang="en-GB"/>
        </a:p>
      </dgm:t>
    </dgm:pt>
  </dgm:ptLst>
  <dgm:cxnLst>
    <dgm:cxn modelId="{6043180A-FE9F-4A84-AD65-B4BC7A6CFE01}" srcId="{C310B6FF-E3DA-4FA1-85B0-177C6B2AA5E8}" destId="{695F167F-32D2-46C2-BE9B-95B1E5151824}" srcOrd="0" destOrd="0" parTransId="{A3BB5A0C-1D87-4F40-962C-A4C5AE045A7E}" sibTransId="{D8771578-9F52-4CBE-A1B8-4BA8D6A1CE0E}"/>
    <dgm:cxn modelId="{8B661167-1D74-4759-9415-5DF1981E9D01}" type="presOf" srcId="{695F167F-32D2-46C2-BE9B-95B1E5151824}" destId="{58C94E98-8B0A-4CA7-8272-E7ACC47BC6DF}" srcOrd="0" destOrd="0" presId="urn:microsoft.com/office/officeart/2005/8/layout/vList2"/>
    <dgm:cxn modelId="{2DC83226-CDF0-4E70-9EEA-B0F830393FE5}" type="presOf" srcId="{C310B6FF-E3DA-4FA1-85B0-177C6B2AA5E8}" destId="{8BB9569C-9406-44D5-968C-C5D7548D1D4B}" srcOrd="0" destOrd="0" presId="urn:microsoft.com/office/officeart/2005/8/layout/vList2"/>
    <dgm:cxn modelId="{2640F74C-5A5A-4DE5-96FE-ECDC8FA2031B}" type="presParOf" srcId="{8BB9569C-9406-44D5-968C-C5D7548D1D4B}" destId="{58C94E98-8B0A-4CA7-8272-E7ACC47BC6DF}"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24E69C9-0541-42E2-8D42-DFACB7DD47FD}" type="doc">
      <dgm:prSet loTypeId="urn:microsoft.com/office/officeart/2005/8/layout/list1" loCatId="list" qsTypeId="urn:microsoft.com/office/officeart/2005/8/quickstyle/simple2" qsCatId="simple" csTypeId="urn:microsoft.com/office/officeart/2005/8/colors/colorful5" csCatId="colorful"/>
      <dgm:spPr/>
      <dgm:t>
        <a:bodyPr/>
        <a:lstStyle/>
        <a:p>
          <a:endParaRPr lang="en-GB"/>
        </a:p>
      </dgm:t>
    </dgm:pt>
    <dgm:pt modelId="{E62E7068-30AD-4CEC-898F-196203F16CB5}">
      <dgm:prSet/>
      <dgm:spPr/>
      <dgm:t>
        <a:bodyPr/>
        <a:lstStyle/>
        <a:p>
          <a:pPr rtl="0"/>
          <a:r>
            <a:rPr lang="en-GB" dirty="0" smtClean="0"/>
            <a:t>Retention definition:</a:t>
          </a:r>
          <a:endParaRPr lang="en-GB" dirty="0"/>
        </a:p>
      </dgm:t>
    </dgm:pt>
    <dgm:pt modelId="{0FCA7719-75DD-4DDC-A817-ED34BD7B106A}" type="parTrans" cxnId="{AAE3EDDD-367F-4215-8829-822BA4B87F82}">
      <dgm:prSet/>
      <dgm:spPr/>
      <dgm:t>
        <a:bodyPr/>
        <a:lstStyle/>
        <a:p>
          <a:endParaRPr lang="en-GB"/>
        </a:p>
      </dgm:t>
    </dgm:pt>
    <dgm:pt modelId="{20FC8648-815E-4194-B90B-3EA7D82E379A}" type="sibTrans" cxnId="{AAE3EDDD-367F-4215-8829-822BA4B87F82}">
      <dgm:prSet/>
      <dgm:spPr/>
      <dgm:t>
        <a:bodyPr/>
        <a:lstStyle/>
        <a:p>
          <a:endParaRPr lang="en-GB"/>
        </a:p>
      </dgm:t>
    </dgm:pt>
    <dgm:pt modelId="{D298A3B6-86E9-49E7-8843-342F6CD3B7F4}">
      <dgm:prSet/>
      <dgm:spPr/>
      <dgm:t>
        <a:bodyPr/>
        <a:lstStyle/>
        <a:p>
          <a:pPr rtl="0"/>
          <a:r>
            <a:rPr lang="en-GB" dirty="0" smtClean="0"/>
            <a:t>Maximum amount of a loss potential that an insurer is willing to pay.</a:t>
          </a:r>
          <a:endParaRPr lang="en-GB" dirty="0"/>
        </a:p>
      </dgm:t>
    </dgm:pt>
    <dgm:pt modelId="{45BC713A-11F4-4544-970E-CE90D17B36B9}" type="parTrans" cxnId="{86B2327D-1B9C-4F83-8060-B26DA0084A74}">
      <dgm:prSet/>
      <dgm:spPr/>
      <dgm:t>
        <a:bodyPr/>
        <a:lstStyle/>
        <a:p>
          <a:endParaRPr lang="en-GB"/>
        </a:p>
      </dgm:t>
    </dgm:pt>
    <dgm:pt modelId="{16903958-91EA-4EB0-A449-508B248A9073}" type="sibTrans" cxnId="{86B2327D-1B9C-4F83-8060-B26DA0084A74}">
      <dgm:prSet/>
      <dgm:spPr/>
      <dgm:t>
        <a:bodyPr/>
        <a:lstStyle/>
        <a:p>
          <a:endParaRPr lang="en-GB"/>
        </a:p>
      </dgm:t>
    </dgm:pt>
    <dgm:pt modelId="{A597BC52-8302-40D9-B12C-97A2A7A44EFD}">
      <dgm:prSet/>
      <dgm:spPr/>
      <dgm:t>
        <a:bodyPr/>
        <a:lstStyle/>
        <a:p>
          <a:pPr rtl="0"/>
          <a:r>
            <a:rPr lang="en-GB" dirty="0" smtClean="0"/>
            <a:t>Potential losses:</a:t>
          </a:r>
          <a:endParaRPr lang="en-GB" dirty="0"/>
        </a:p>
      </dgm:t>
    </dgm:pt>
    <dgm:pt modelId="{C23D8288-7373-4DD1-9195-57258706A969}" type="parTrans" cxnId="{D747B89F-DE6F-473A-AFF5-882AC9D9FD0D}">
      <dgm:prSet/>
      <dgm:spPr/>
      <dgm:t>
        <a:bodyPr/>
        <a:lstStyle/>
        <a:p>
          <a:endParaRPr lang="en-GB"/>
        </a:p>
      </dgm:t>
    </dgm:pt>
    <dgm:pt modelId="{6D624C45-0075-4A00-955C-196BA915D957}" type="sibTrans" cxnId="{D747B89F-DE6F-473A-AFF5-882AC9D9FD0D}">
      <dgm:prSet/>
      <dgm:spPr/>
      <dgm:t>
        <a:bodyPr/>
        <a:lstStyle/>
        <a:p>
          <a:endParaRPr lang="en-GB"/>
        </a:p>
      </dgm:t>
    </dgm:pt>
    <dgm:pt modelId="{8AA81A7B-A475-4529-B4CA-070AD4FCEB7B}">
      <dgm:prSet/>
      <dgm:spPr/>
      <dgm:t>
        <a:bodyPr/>
        <a:lstStyle/>
        <a:p>
          <a:pPr rtl="0"/>
          <a:r>
            <a:rPr lang="en-GB" dirty="0" smtClean="0"/>
            <a:t>individual risk</a:t>
          </a:r>
          <a:endParaRPr lang="en-GB" dirty="0"/>
        </a:p>
      </dgm:t>
    </dgm:pt>
    <dgm:pt modelId="{D1AF2486-6651-46C0-A851-9A1F0F9C7CD8}" type="parTrans" cxnId="{ADCEDF18-232E-474F-9524-4E29A88D6056}">
      <dgm:prSet/>
      <dgm:spPr/>
      <dgm:t>
        <a:bodyPr/>
        <a:lstStyle/>
        <a:p>
          <a:endParaRPr lang="en-GB"/>
        </a:p>
      </dgm:t>
    </dgm:pt>
    <dgm:pt modelId="{AABAFB45-F10E-4F15-A739-1077AE095F9C}" type="sibTrans" cxnId="{ADCEDF18-232E-474F-9524-4E29A88D6056}">
      <dgm:prSet/>
      <dgm:spPr/>
      <dgm:t>
        <a:bodyPr/>
        <a:lstStyle/>
        <a:p>
          <a:endParaRPr lang="en-GB"/>
        </a:p>
      </dgm:t>
    </dgm:pt>
    <dgm:pt modelId="{4C932DD4-5193-4BE0-9F2B-8D38781EE597}">
      <dgm:prSet/>
      <dgm:spPr/>
      <dgm:t>
        <a:bodyPr/>
        <a:lstStyle/>
        <a:p>
          <a:pPr rtl="0"/>
          <a:r>
            <a:rPr lang="en-GB" dirty="0" smtClean="0"/>
            <a:t>accumulation per event</a:t>
          </a:r>
          <a:endParaRPr lang="en-GB" dirty="0"/>
        </a:p>
      </dgm:t>
    </dgm:pt>
    <dgm:pt modelId="{A045E5CA-721C-45F1-A4FD-EA8CFF58EB34}" type="parTrans" cxnId="{74283EE4-3251-4A7F-9F21-A4CC50A4C482}">
      <dgm:prSet/>
      <dgm:spPr/>
      <dgm:t>
        <a:bodyPr/>
        <a:lstStyle/>
        <a:p>
          <a:endParaRPr lang="en-GB"/>
        </a:p>
      </dgm:t>
    </dgm:pt>
    <dgm:pt modelId="{715AB629-0DB3-477C-A0B3-C76CD117C517}" type="sibTrans" cxnId="{74283EE4-3251-4A7F-9F21-A4CC50A4C482}">
      <dgm:prSet/>
      <dgm:spPr/>
      <dgm:t>
        <a:bodyPr/>
        <a:lstStyle/>
        <a:p>
          <a:endParaRPr lang="en-GB"/>
        </a:p>
      </dgm:t>
    </dgm:pt>
    <dgm:pt modelId="{51835E19-1E63-43A2-B8C8-5D3DAD937022}">
      <dgm:prSet/>
      <dgm:spPr/>
      <dgm:t>
        <a:bodyPr/>
        <a:lstStyle/>
        <a:p>
          <a:pPr rtl="0"/>
          <a:r>
            <a:rPr lang="en-GB" dirty="0" smtClean="0"/>
            <a:t>accumulation of loss burden within a year</a:t>
          </a:r>
          <a:endParaRPr lang="en-GB" dirty="0"/>
        </a:p>
      </dgm:t>
    </dgm:pt>
    <dgm:pt modelId="{0A22DC2A-4C46-44CC-A91A-C4CC7713907C}" type="parTrans" cxnId="{36AB5D2F-4606-4590-9682-51E02AAB0C79}">
      <dgm:prSet/>
      <dgm:spPr/>
      <dgm:t>
        <a:bodyPr/>
        <a:lstStyle/>
        <a:p>
          <a:endParaRPr lang="en-GB"/>
        </a:p>
      </dgm:t>
    </dgm:pt>
    <dgm:pt modelId="{22065881-9755-46A3-9705-84B3F2DC8DB3}" type="sibTrans" cxnId="{36AB5D2F-4606-4590-9682-51E02AAB0C79}">
      <dgm:prSet/>
      <dgm:spPr/>
      <dgm:t>
        <a:bodyPr/>
        <a:lstStyle/>
        <a:p>
          <a:endParaRPr lang="en-GB"/>
        </a:p>
      </dgm:t>
    </dgm:pt>
    <dgm:pt modelId="{DAC18C89-CC80-4633-B9E1-9444F11751F7}">
      <dgm:prSet/>
      <dgm:spPr/>
      <dgm:t>
        <a:bodyPr/>
        <a:lstStyle/>
        <a:p>
          <a:pPr rtl="0"/>
          <a:r>
            <a:rPr lang="en-GB" dirty="0" smtClean="0"/>
            <a:t>Purpose:</a:t>
          </a:r>
          <a:endParaRPr lang="en-GB" dirty="0"/>
        </a:p>
      </dgm:t>
    </dgm:pt>
    <dgm:pt modelId="{C84FAFD3-312E-4F5A-B074-9F4CC1384ABB}" type="parTrans" cxnId="{9E226B85-6823-424C-AB22-C0038FA41C3C}">
      <dgm:prSet/>
      <dgm:spPr/>
      <dgm:t>
        <a:bodyPr/>
        <a:lstStyle/>
        <a:p>
          <a:endParaRPr lang="en-GB"/>
        </a:p>
      </dgm:t>
    </dgm:pt>
    <dgm:pt modelId="{4A2EED6D-ADAF-440F-9C7E-DD02537ED277}" type="sibTrans" cxnId="{9E226B85-6823-424C-AB22-C0038FA41C3C}">
      <dgm:prSet/>
      <dgm:spPr/>
      <dgm:t>
        <a:bodyPr/>
        <a:lstStyle/>
        <a:p>
          <a:endParaRPr lang="en-GB"/>
        </a:p>
      </dgm:t>
    </dgm:pt>
    <dgm:pt modelId="{CBDA36FB-873C-42B2-83B7-A8B9F282D39B}">
      <dgm:prSet/>
      <dgm:spPr/>
      <dgm:t>
        <a:bodyPr/>
        <a:lstStyle/>
        <a:p>
          <a:pPr rtl="0"/>
          <a:r>
            <a:rPr lang="en-GB" dirty="0" smtClean="0"/>
            <a:t>To recognise and quantify all loss potentials, and decide maximum amount insurer is prepared to pay.</a:t>
          </a:r>
          <a:endParaRPr lang="en-GB" dirty="0"/>
        </a:p>
      </dgm:t>
    </dgm:pt>
    <dgm:pt modelId="{E7676A15-20BE-402F-A83B-198E42FEB33C}" type="parTrans" cxnId="{2705BEA3-888C-4C30-91E5-4E22C1C0E7E6}">
      <dgm:prSet/>
      <dgm:spPr/>
      <dgm:t>
        <a:bodyPr/>
        <a:lstStyle/>
        <a:p>
          <a:endParaRPr lang="en-GB"/>
        </a:p>
      </dgm:t>
    </dgm:pt>
    <dgm:pt modelId="{8DED1A5A-D918-47E3-83A9-5BD2A24B6205}" type="sibTrans" cxnId="{2705BEA3-888C-4C30-91E5-4E22C1C0E7E6}">
      <dgm:prSet/>
      <dgm:spPr/>
      <dgm:t>
        <a:bodyPr/>
        <a:lstStyle/>
        <a:p>
          <a:endParaRPr lang="en-GB"/>
        </a:p>
      </dgm:t>
    </dgm:pt>
    <dgm:pt modelId="{F83FAAD8-F42A-44B8-9584-8E5CDF7EC319}" type="pres">
      <dgm:prSet presAssocID="{F24E69C9-0541-42E2-8D42-DFACB7DD47FD}" presName="linear" presStyleCnt="0">
        <dgm:presLayoutVars>
          <dgm:dir/>
          <dgm:animLvl val="lvl"/>
          <dgm:resizeHandles val="exact"/>
        </dgm:presLayoutVars>
      </dgm:prSet>
      <dgm:spPr/>
      <dgm:t>
        <a:bodyPr/>
        <a:lstStyle/>
        <a:p>
          <a:endParaRPr lang="en-GB"/>
        </a:p>
      </dgm:t>
    </dgm:pt>
    <dgm:pt modelId="{CE6FA748-2AC4-4A48-85A4-DBCF8EA7550D}" type="pres">
      <dgm:prSet presAssocID="{E62E7068-30AD-4CEC-898F-196203F16CB5}" presName="parentLin" presStyleCnt="0"/>
      <dgm:spPr/>
    </dgm:pt>
    <dgm:pt modelId="{00CCFF8A-2755-43C5-B88D-9DA91F9DFF94}" type="pres">
      <dgm:prSet presAssocID="{E62E7068-30AD-4CEC-898F-196203F16CB5}" presName="parentLeftMargin" presStyleLbl="node1" presStyleIdx="0" presStyleCnt="3"/>
      <dgm:spPr/>
      <dgm:t>
        <a:bodyPr/>
        <a:lstStyle/>
        <a:p>
          <a:endParaRPr lang="en-GB"/>
        </a:p>
      </dgm:t>
    </dgm:pt>
    <dgm:pt modelId="{6372CB4C-0D06-43FF-858C-C6C2667AC9CB}" type="pres">
      <dgm:prSet presAssocID="{E62E7068-30AD-4CEC-898F-196203F16CB5}" presName="parentText" presStyleLbl="node1" presStyleIdx="0" presStyleCnt="3">
        <dgm:presLayoutVars>
          <dgm:chMax val="0"/>
          <dgm:bulletEnabled val="1"/>
        </dgm:presLayoutVars>
      </dgm:prSet>
      <dgm:spPr/>
      <dgm:t>
        <a:bodyPr/>
        <a:lstStyle/>
        <a:p>
          <a:endParaRPr lang="en-GB"/>
        </a:p>
      </dgm:t>
    </dgm:pt>
    <dgm:pt modelId="{3EC250C9-846A-4708-AA3A-541B52EE9BF7}" type="pres">
      <dgm:prSet presAssocID="{E62E7068-30AD-4CEC-898F-196203F16CB5}" presName="negativeSpace" presStyleCnt="0"/>
      <dgm:spPr/>
    </dgm:pt>
    <dgm:pt modelId="{0FB86364-F060-409D-9427-CA013BB6A499}" type="pres">
      <dgm:prSet presAssocID="{E62E7068-30AD-4CEC-898F-196203F16CB5}" presName="childText" presStyleLbl="conFgAcc1" presStyleIdx="0" presStyleCnt="3">
        <dgm:presLayoutVars>
          <dgm:bulletEnabled val="1"/>
        </dgm:presLayoutVars>
      </dgm:prSet>
      <dgm:spPr/>
      <dgm:t>
        <a:bodyPr/>
        <a:lstStyle/>
        <a:p>
          <a:endParaRPr lang="en-GB"/>
        </a:p>
      </dgm:t>
    </dgm:pt>
    <dgm:pt modelId="{EE1F628E-E59B-4C93-BCE7-3E6AD7C12094}" type="pres">
      <dgm:prSet presAssocID="{20FC8648-815E-4194-B90B-3EA7D82E379A}" presName="spaceBetweenRectangles" presStyleCnt="0"/>
      <dgm:spPr/>
    </dgm:pt>
    <dgm:pt modelId="{CCC16556-381A-4E84-AD78-BDB0B529187B}" type="pres">
      <dgm:prSet presAssocID="{A597BC52-8302-40D9-B12C-97A2A7A44EFD}" presName="parentLin" presStyleCnt="0"/>
      <dgm:spPr/>
    </dgm:pt>
    <dgm:pt modelId="{99D3BEC0-7B44-43A5-BB8F-9DD3776C9936}" type="pres">
      <dgm:prSet presAssocID="{A597BC52-8302-40D9-B12C-97A2A7A44EFD}" presName="parentLeftMargin" presStyleLbl="node1" presStyleIdx="0" presStyleCnt="3"/>
      <dgm:spPr/>
      <dgm:t>
        <a:bodyPr/>
        <a:lstStyle/>
        <a:p>
          <a:endParaRPr lang="en-GB"/>
        </a:p>
      </dgm:t>
    </dgm:pt>
    <dgm:pt modelId="{A7056657-35F9-47F9-A6D7-09249EB45527}" type="pres">
      <dgm:prSet presAssocID="{A597BC52-8302-40D9-B12C-97A2A7A44EFD}" presName="parentText" presStyleLbl="node1" presStyleIdx="1" presStyleCnt="3">
        <dgm:presLayoutVars>
          <dgm:chMax val="0"/>
          <dgm:bulletEnabled val="1"/>
        </dgm:presLayoutVars>
      </dgm:prSet>
      <dgm:spPr/>
      <dgm:t>
        <a:bodyPr/>
        <a:lstStyle/>
        <a:p>
          <a:endParaRPr lang="en-GB"/>
        </a:p>
      </dgm:t>
    </dgm:pt>
    <dgm:pt modelId="{5714A95A-CAA3-49D6-886D-50E9FD04DF48}" type="pres">
      <dgm:prSet presAssocID="{A597BC52-8302-40D9-B12C-97A2A7A44EFD}" presName="negativeSpace" presStyleCnt="0"/>
      <dgm:spPr/>
    </dgm:pt>
    <dgm:pt modelId="{7C648329-436E-4B89-BF4C-3EECAB5B5C80}" type="pres">
      <dgm:prSet presAssocID="{A597BC52-8302-40D9-B12C-97A2A7A44EFD}" presName="childText" presStyleLbl="conFgAcc1" presStyleIdx="1" presStyleCnt="3">
        <dgm:presLayoutVars>
          <dgm:bulletEnabled val="1"/>
        </dgm:presLayoutVars>
      </dgm:prSet>
      <dgm:spPr/>
      <dgm:t>
        <a:bodyPr/>
        <a:lstStyle/>
        <a:p>
          <a:endParaRPr lang="en-GB"/>
        </a:p>
      </dgm:t>
    </dgm:pt>
    <dgm:pt modelId="{4FE71958-4314-4991-A913-5E4F53992CC5}" type="pres">
      <dgm:prSet presAssocID="{6D624C45-0075-4A00-955C-196BA915D957}" presName="spaceBetweenRectangles" presStyleCnt="0"/>
      <dgm:spPr/>
    </dgm:pt>
    <dgm:pt modelId="{0A56C329-6BC0-46B5-AB3B-C8B8D87E3C99}" type="pres">
      <dgm:prSet presAssocID="{DAC18C89-CC80-4633-B9E1-9444F11751F7}" presName="parentLin" presStyleCnt="0"/>
      <dgm:spPr/>
    </dgm:pt>
    <dgm:pt modelId="{1F666372-434B-4493-B814-21461DF86EC3}" type="pres">
      <dgm:prSet presAssocID="{DAC18C89-CC80-4633-B9E1-9444F11751F7}" presName="parentLeftMargin" presStyleLbl="node1" presStyleIdx="1" presStyleCnt="3"/>
      <dgm:spPr/>
      <dgm:t>
        <a:bodyPr/>
        <a:lstStyle/>
        <a:p>
          <a:endParaRPr lang="en-GB"/>
        </a:p>
      </dgm:t>
    </dgm:pt>
    <dgm:pt modelId="{17153E60-169E-47E1-AD7E-35A159AAE0DF}" type="pres">
      <dgm:prSet presAssocID="{DAC18C89-CC80-4633-B9E1-9444F11751F7}" presName="parentText" presStyleLbl="node1" presStyleIdx="2" presStyleCnt="3">
        <dgm:presLayoutVars>
          <dgm:chMax val="0"/>
          <dgm:bulletEnabled val="1"/>
        </dgm:presLayoutVars>
      </dgm:prSet>
      <dgm:spPr/>
      <dgm:t>
        <a:bodyPr/>
        <a:lstStyle/>
        <a:p>
          <a:endParaRPr lang="en-GB"/>
        </a:p>
      </dgm:t>
    </dgm:pt>
    <dgm:pt modelId="{589E97BE-EA8D-4BA5-852D-3A5044E9B00C}" type="pres">
      <dgm:prSet presAssocID="{DAC18C89-CC80-4633-B9E1-9444F11751F7}" presName="negativeSpace" presStyleCnt="0"/>
      <dgm:spPr/>
    </dgm:pt>
    <dgm:pt modelId="{5F4394AB-7D5D-40B3-B2F9-4CC1DC488CBA}" type="pres">
      <dgm:prSet presAssocID="{DAC18C89-CC80-4633-B9E1-9444F11751F7}" presName="childText" presStyleLbl="conFgAcc1" presStyleIdx="2" presStyleCnt="3">
        <dgm:presLayoutVars>
          <dgm:bulletEnabled val="1"/>
        </dgm:presLayoutVars>
      </dgm:prSet>
      <dgm:spPr/>
      <dgm:t>
        <a:bodyPr/>
        <a:lstStyle/>
        <a:p>
          <a:endParaRPr lang="en-GB"/>
        </a:p>
      </dgm:t>
    </dgm:pt>
  </dgm:ptLst>
  <dgm:cxnLst>
    <dgm:cxn modelId="{2705BEA3-888C-4C30-91E5-4E22C1C0E7E6}" srcId="{DAC18C89-CC80-4633-B9E1-9444F11751F7}" destId="{CBDA36FB-873C-42B2-83B7-A8B9F282D39B}" srcOrd="0" destOrd="0" parTransId="{E7676A15-20BE-402F-A83B-198E42FEB33C}" sibTransId="{8DED1A5A-D918-47E3-83A9-5BD2A24B6205}"/>
    <dgm:cxn modelId="{FB2594B9-88A0-43B7-AB35-17412749492A}" type="presOf" srcId="{4C932DD4-5193-4BE0-9F2B-8D38781EE597}" destId="{7C648329-436E-4B89-BF4C-3EECAB5B5C80}" srcOrd="0" destOrd="1" presId="urn:microsoft.com/office/officeart/2005/8/layout/list1"/>
    <dgm:cxn modelId="{ABD85B5B-DAA5-4FDC-BE74-E46A4FC8C252}" type="presOf" srcId="{DAC18C89-CC80-4633-B9E1-9444F11751F7}" destId="{17153E60-169E-47E1-AD7E-35A159AAE0DF}" srcOrd="1" destOrd="0" presId="urn:microsoft.com/office/officeart/2005/8/layout/list1"/>
    <dgm:cxn modelId="{ADCEDF18-232E-474F-9524-4E29A88D6056}" srcId="{A597BC52-8302-40D9-B12C-97A2A7A44EFD}" destId="{8AA81A7B-A475-4529-B4CA-070AD4FCEB7B}" srcOrd="0" destOrd="0" parTransId="{D1AF2486-6651-46C0-A851-9A1F0F9C7CD8}" sibTransId="{AABAFB45-F10E-4F15-A739-1077AE095F9C}"/>
    <dgm:cxn modelId="{1910D102-DFF1-4BDF-BFDC-C0B078FF3281}" type="presOf" srcId="{D298A3B6-86E9-49E7-8843-342F6CD3B7F4}" destId="{0FB86364-F060-409D-9427-CA013BB6A499}" srcOrd="0" destOrd="0" presId="urn:microsoft.com/office/officeart/2005/8/layout/list1"/>
    <dgm:cxn modelId="{86B2327D-1B9C-4F83-8060-B26DA0084A74}" srcId="{E62E7068-30AD-4CEC-898F-196203F16CB5}" destId="{D298A3B6-86E9-49E7-8843-342F6CD3B7F4}" srcOrd="0" destOrd="0" parTransId="{45BC713A-11F4-4544-970E-CE90D17B36B9}" sibTransId="{16903958-91EA-4EB0-A449-508B248A9073}"/>
    <dgm:cxn modelId="{184BF17F-C118-4CC6-9B28-544FDEE939F3}" type="presOf" srcId="{A597BC52-8302-40D9-B12C-97A2A7A44EFD}" destId="{A7056657-35F9-47F9-A6D7-09249EB45527}" srcOrd="1" destOrd="0" presId="urn:microsoft.com/office/officeart/2005/8/layout/list1"/>
    <dgm:cxn modelId="{37A7FB20-1CEB-494C-B854-BB1BCC5D0DA0}" type="presOf" srcId="{8AA81A7B-A475-4529-B4CA-070AD4FCEB7B}" destId="{7C648329-436E-4B89-BF4C-3EECAB5B5C80}" srcOrd="0" destOrd="0" presId="urn:microsoft.com/office/officeart/2005/8/layout/list1"/>
    <dgm:cxn modelId="{4925B0FC-D71A-41C7-99E3-CF2D6E70B911}" type="presOf" srcId="{E62E7068-30AD-4CEC-898F-196203F16CB5}" destId="{00CCFF8A-2755-43C5-B88D-9DA91F9DFF94}" srcOrd="0" destOrd="0" presId="urn:microsoft.com/office/officeart/2005/8/layout/list1"/>
    <dgm:cxn modelId="{8E0D2EFD-7EFE-4CD3-A3F0-C0830305F16F}" type="presOf" srcId="{CBDA36FB-873C-42B2-83B7-A8B9F282D39B}" destId="{5F4394AB-7D5D-40B3-B2F9-4CC1DC488CBA}" srcOrd="0" destOrd="0" presId="urn:microsoft.com/office/officeart/2005/8/layout/list1"/>
    <dgm:cxn modelId="{FD07EF2E-1BB9-4453-AC43-0917AC4AD598}" type="presOf" srcId="{51835E19-1E63-43A2-B8C8-5D3DAD937022}" destId="{7C648329-436E-4B89-BF4C-3EECAB5B5C80}" srcOrd="0" destOrd="2" presId="urn:microsoft.com/office/officeart/2005/8/layout/list1"/>
    <dgm:cxn modelId="{CB9CD825-83EE-464D-8983-4D62EC6EC936}" type="presOf" srcId="{A597BC52-8302-40D9-B12C-97A2A7A44EFD}" destId="{99D3BEC0-7B44-43A5-BB8F-9DD3776C9936}" srcOrd="0" destOrd="0" presId="urn:microsoft.com/office/officeart/2005/8/layout/list1"/>
    <dgm:cxn modelId="{74283EE4-3251-4A7F-9F21-A4CC50A4C482}" srcId="{A597BC52-8302-40D9-B12C-97A2A7A44EFD}" destId="{4C932DD4-5193-4BE0-9F2B-8D38781EE597}" srcOrd="1" destOrd="0" parTransId="{A045E5CA-721C-45F1-A4FD-EA8CFF58EB34}" sibTransId="{715AB629-0DB3-477C-A0B3-C76CD117C517}"/>
    <dgm:cxn modelId="{AAE3EDDD-367F-4215-8829-822BA4B87F82}" srcId="{F24E69C9-0541-42E2-8D42-DFACB7DD47FD}" destId="{E62E7068-30AD-4CEC-898F-196203F16CB5}" srcOrd="0" destOrd="0" parTransId="{0FCA7719-75DD-4DDC-A817-ED34BD7B106A}" sibTransId="{20FC8648-815E-4194-B90B-3EA7D82E379A}"/>
    <dgm:cxn modelId="{677063D6-AF6F-4C5F-89DE-635CA66AE619}" type="presOf" srcId="{F24E69C9-0541-42E2-8D42-DFACB7DD47FD}" destId="{F83FAAD8-F42A-44B8-9584-8E5CDF7EC319}" srcOrd="0" destOrd="0" presId="urn:microsoft.com/office/officeart/2005/8/layout/list1"/>
    <dgm:cxn modelId="{36AB5D2F-4606-4590-9682-51E02AAB0C79}" srcId="{A597BC52-8302-40D9-B12C-97A2A7A44EFD}" destId="{51835E19-1E63-43A2-B8C8-5D3DAD937022}" srcOrd="2" destOrd="0" parTransId="{0A22DC2A-4C46-44CC-A91A-C4CC7713907C}" sibTransId="{22065881-9755-46A3-9705-84B3F2DC8DB3}"/>
    <dgm:cxn modelId="{088BA5AA-A9C4-455D-A9B2-BD70340F4910}" type="presOf" srcId="{DAC18C89-CC80-4633-B9E1-9444F11751F7}" destId="{1F666372-434B-4493-B814-21461DF86EC3}" srcOrd="0" destOrd="0" presId="urn:microsoft.com/office/officeart/2005/8/layout/list1"/>
    <dgm:cxn modelId="{D747B89F-DE6F-473A-AFF5-882AC9D9FD0D}" srcId="{F24E69C9-0541-42E2-8D42-DFACB7DD47FD}" destId="{A597BC52-8302-40D9-B12C-97A2A7A44EFD}" srcOrd="1" destOrd="0" parTransId="{C23D8288-7373-4DD1-9195-57258706A969}" sibTransId="{6D624C45-0075-4A00-955C-196BA915D957}"/>
    <dgm:cxn modelId="{9E226B85-6823-424C-AB22-C0038FA41C3C}" srcId="{F24E69C9-0541-42E2-8D42-DFACB7DD47FD}" destId="{DAC18C89-CC80-4633-B9E1-9444F11751F7}" srcOrd="2" destOrd="0" parTransId="{C84FAFD3-312E-4F5A-B074-9F4CC1384ABB}" sibTransId="{4A2EED6D-ADAF-440F-9C7E-DD02537ED277}"/>
    <dgm:cxn modelId="{27F40AFF-3A48-45F8-BE77-24E1927FB3DA}" type="presOf" srcId="{E62E7068-30AD-4CEC-898F-196203F16CB5}" destId="{6372CB4C-0D06-43FF-858C-C6C2667AC9CB}" srcOrd="1" destOrd="0" presId="urn:microsoft.com/office/officeart/2005/8/layout/list1"/>
    <dgm:cxn modelId="{52DD8D0C-26AB-4535-870C-26061DD2FF9E}" type="presParOf" srcId="{F83FAAD8-F42A-44B8-9584-8E5CDF7EC319}" destId="{CE6FA748-2AC4-4A48-85A4-DBCF8EA7550D}" srcOrd="0" destOrd="0" presId="urn:microsoft.com/office/officeart/2005/8/layout/list1"/>
    <dgm:cxn modelId="{F28B4E77-CCD6-457A-9AF5-167B672D4F74}" type="presParOf" srcId="{CE6FA748-2AC4-4A48-85A4-DBCF8EA7550D}" destId="{00CCFF8A-2755-43C5-B88D-9DA91F9DFF94}" srcOrd="0" destOrd="0" presId="urn:microsoft.com/office/officeart/2005/8/layout/list1"/>
    <dgm:cxn modelId="{B68BB7B9-6709-4AFA-A141-ECD05C9811F9}" type="presParOf" srcId="{CE6FA748-2AC4-4A48-85A4-DBCF8EA7550D}" destId="{6372CB4C-0D06-43FF-858C-C6C2667AC9CB}" srcOrd="1" destOrd="0" presId="urn:microsoft.com/office/officeart/2005/8/layout/list1"/>
    <dgm:cxn modelId="{55F4AAC9-87F4-44A2-A1C4-F03C8E97BFD6}" type="presParOf" srcId="{F83FAAD8-F42A-44B8-9584-8E5CDF7EC319}" destId="{3EC250C9-846A-4708-AA3A-541B52EE9BF7}" srcOrd="1" destOrd="0" presId="urn:microsoft.com/office/officeart/2005/8/layout/list1"/>
    <dgm:cxn modelId="{865DEBB0-F00B-4DBB-B200-30B3FE456D38}" type="presParOf" srcId="{F83FAAD8-F42A-44B8-9584-8E5CDF7EC319}" destId="{0FB86364-F060-409D-9427-CA013BB6A499}" srcOrd="2" destOrd="0" presId="urn:microsoft.com/office/officeart/2005/8/layout/list1"/>
    <dgm:cxn modelId="{E78988F6-E0E2-4C46-9A79-E1D84CBB0C0A}" type="presParOf" srcId="{F83FAAD8-F42A-44B8-9584-8E5CDF7EC319}" destId="{EE1F628E-E59B-4C93-BCE7-3E6AD7C12094}" srcOrd="3" destOrd="0" presId="urn:microsoft.com/office/officeart/2005/8/layout/list1"/>
    <dgm:cxn modelId="{B5DDE664-945E-4603-BE27-309FAA640AAB}" type="presParOf" srcId="{F83FAAD8-F42A-44B8-9584-8E5CDF7EC319}" destId="{CCC16556-381A-4E84-AD78-BDB0B529187B}" srcOrd="4" destOrd="0" presId="urn:microsoft.com/office/officeart/2005/8/layout/list1"/>
    <dgm:cxn modelId="{D36209A3-2940-4AB0-9106-A73A7353C5D4}" type="presParOf" srcId="{CCC16556-381A-4E84-AD78-BDB0B529187B}" destId="{99D3BEC0-7B44-43A5-BB8F-9DD3776C9936}" srcOrd="0" destOrd="0" presId="urn:microsoft.com/office/officeart/2005/8/layout/list1"/>
    <dgm:cxn modelId="{F9336A50-25DF-43C4-80F3-F41E41C31A5A}" type="presParOf" srcId="{CCC16556-381A-4E84-AD78-BDB0B529187B}" destId="{A7056657-35F9-47F9-A6D7-09249EB45527}" srcOrd="1" destOrd="0" presId="urn:microsoft.com/office/officeart/2005/8/layout/list1"/>
    <dgm:cxn modelId="{EA013E40-684D-4801-B536-C1DDBEF72F81}" type="presParOf" srcId="{F83FAAD8-F42A-44B8-9584-8E5CDF7EC319}" destId="{5714A95A-CAA3-49D6-886D-50E9FD04DF48}" srcOrd="5" destOrd="0" presId="urn:microsoft.com/office/officeart/2005/8/layout/list1"/>
    <dgm:cxn modelId="{8A352B31-0C97-41BE-8FA9-0576E771FC63}" type="presParOf" srcId="{F83FAAD8-F42A-44B8-9584-8E5CDF7EC319}" destId="{7C648329-436E-4B89-BF4C-3EECAB5B5C80}" srcOrd="6" destOrd="0" presId="urn:microsoft.com/office/officeart/2005/8/layout/list1"/>
    <dgm:cxn modelId="{20975727-BDAA-4AEC-8165-1EE139CF681D}" type="presParOf" srcId="{F83FAAD8-F42A-44B8-9584-8E5CDF7EC319}" destId="{4FE71958-4314-4991-A913-5E4F53992CC5}" srcOrd="7" destOrd="0" presId="urn:microsoft.com/office/officeart/2005/8/layout/list1"/>
    <dgm:cxn modelId="{65857844-9FCF-4EBD-887B-F58F2275F96C}" type="presParOf" srcId="{F83FAAD8-F42A-44B8-9584-8E5CDF7EC319}" destId="{0A56C329-6BC0-46B5-AB3B-C8B8D87E3C99}" srcOrd="8" destOrd="0" presId="urn:microsoft.com/office/officeart/2005/8/layout/list1"/>
    <dgm:cxn modelId="{62BF88DD-DD67-4ECB-98C1-483D985057ED}" type="presParOf" srcId="{0A56C329-6BC0-46B5-AB3B-C8B8D87E3C99}" destId="{1F666372-434B-4493-B814-21461DF86EC3}" srcOrd="0" destOrd="0" presId="urn:microsoft.com/office/officeart/2005/8/layout/list1"/>
    <dgm:cxn modelId="{82EB26F2-A375-4760-949C-4FF646574B50}" type="presParOf" srcId="{0A56C329-6BC0-46B5-AB3B-C8B8D87E3C99}" destId="{17153E60-169E-47E1-AD7E-35A159AAE0DF}" srcOrd="1" destOrd="0" presId="urn:microsoft.com/office/officeart/2005/8/layout/list1"/>
    <dgm:cxn modelId="{A21770C9-F944-4AAB-924B-3759EA7A7E02}" type="presParOf" srcId="{F83FAAD8-F42A-44B8-9584-8E5CDF7EC319}" destId="{589E97BE-EA8D-4BA5-852D-3A5044E9B00C}" srcOrd="9" destOrd="0" presId="urn:microsoft.com/office/officeart/2005/8/layout/list1"/>
    <dgm:cxn modelId="{5F9EBD26-44F4-40D4-BE5C-4EE69E050310}" type="presParOf" srcId="{F83FAAD8-F42A-44B8-9584-8E5CDF7EC319}" destId="{5F4394AB-7D5D-40B3-B2F9-4CC1DC488CB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F025D43-9FBA-4712-BC32-C280F108D0A5}" type="doc">
      <dgm:prSet loTypeId="urn:microsoft.com/office/officeart/2005/8/layout/funnel1" loCatId="process" qsTypeId="urn:microsoft.com/office/officeart/2005/8/quickstyle/simple1#8" qsCatId="simple" csTypeId="urn:microsoft.com/office/officeart/2005/8/colors/accent1_2#6" csCatId="accent1" phldr="1"/>
      <dgm:spPr/>
      <dgm:t>
        <a:bodyPr/>
        <a:lstStyle/>
        <a:p>
          <a:endParaRPr lang="en-GB"/>
        </a:p>
      </dgm:t>
    </dgm:pt>
    <dgm:pt modelId="{B99211BC-4924-41CD-990F-D640AF8B418F}">
      <dgm:prSet/>
      <dgm:spPr/>
      <dgm:t>
        <a:bodyPr/>
        <a:lstStyle/>
        <a:p>
          <a:pPr rtl="0"/>
          <a:r>
            <a:rPr lang="en-GB" dirty="0" smtClean="0"/>
            <a:t>Setting a retention is very important</a:t>
          </a:r>
        </a:p>
      </dgm:t>
    </dgm:pt>
    <dgm:pt modelId="{FE70DD9A-182B-47AE-9876-11F1E34DC802}" type="parTrans" cxnId="{36E77275-6EFE-4436-804E-2B1299EE3DED}">
      <dgm:prSet/>
      <dgm:spPr/>
      <dgm:t>
        <a:bodyPr/>
        <a:lstStyle/>
        <a:p>
          <a:endParaRPr lang="en-GB"/>
        </a:p>
      </dgm:t>
    </dgm:pt>
    <dgm:pt modelId="{3898530F-3F9F-417B-B4BF-B2F2ADE9FFE9}" type="sibTrans" cxnId="{36E77275-6EFE-4436-804E-2B1299EE3DED}">
      <dgm:prSet/>
      <dgm:spPr/>
      <dgm:t>
        <a:bodyPr/>
        <a:lstStyle/>
        <a:p>
          <a:endParaRPr lang="en-GB"/>
        </a:p>
      </dgm:t>
    </dgm:pt>
    <dgm:pt modelId="{AF480BCF-34DD-4C64-8FAD-A0A18A747B3F}">
      <dgm:prSet custT="1"/>
      <dgm:spPr/>
      <dgm:t>
        <a:bodyPr/>
        <a:lstStyle/>
        <a:p>
          <a:pPr rtl="0"/>
          <a:r>
            <a:rPr lang="en-GB" sz="2800" dirty="0" smtClean="0"/>
            <a:t> as it influence the magnitude of accumulation losses.</a:t>
          </a:r>
          <a:endParaRPr lang="en-GB" sz="2800" dirty="0"/>
        </a:p>
      </dgm:t>
    </dgm:pt>
    <dgm:pt modelId="{9CB617AE-A85F-497C-9576-E0B980102071}" type="parTrans" cxnId="{1E99FDC7-F02F-4A53-84D9-69A5FA9FDA4B}">
      <dgm:prSet/>
      <dgm:spPr/>
      <dgm:t>
        <a:bodyPr/>
        <a:lstStyle/>
        <a:p>
          <a:endParaRPr lang="en-GB"/>
        </a:p>
      </dgm:t>
    </dgm:pt>
    <dgm:pt modelId="{73377C71-5107-4BA5-8230-F039E4514773}" type="sibTrans" cxnId="{1E99FDC7-F02F-4A53-84D9-69A5FA9FDA4B}">
      <dgm:prSet/>
      <dgm:spPr/>
      <dgm:t>
        <a:bodyPr/>
        <a:lstStyle/>
        <a:p>
          <a:endParaRPr lang="en-GB"/>
        </a:p>
      </dgm:t>
    </dgm:pt>
    <dgm:pt modelId="{6CF0BE49-3673-4850-B567-1E6E6A4A8A4A}" type="pres">
      <dgm:prSet presAssocID="{4F025D43-9FBA-4712-BC32-C280F108D0A5}" presName="Name0" presStyleCnt="0">
        <dgm:presLayoutVars>
          <dgm:chMax val="4"/>
          <dgm:resizeHandles val="exact"/>
        </dgm:presLayoutVars>
      </dgm:prSet>
      <dgm:spPr/>
      <dgm:t>
        <a:bodyPr/>
        <a:lstStyle/>
        <a:p>
          <a:endParaRPr lang="en-GB"/>
        </a:p>
      </dgm:t>
    </dgm:pt>
    <dgm:pt modelId="{8589D97B-99AA-4F18-818C-B8561DD1B729}" type="pres">
      <dgm:prSet presAssocID="{4F025D43-9FBA-4712-BC32-C280F108D0A5}" presName="ellipse" presStyleLbl="trBgShp" presStyleIdx="0" presStyleCnt="1"/>
      <dgm:spPr/>
    </dgm:pt>
    <dgm:pt modelId="{59D7EFC8-BF2F-4914-8C51-35205208D67D}" type="pres">
      <dgm:prSet presAssocID="{4F025D43-9FBA-4712-BC32-C280F108D0A5}" presName="arrow1" presStyleLbl="fgShp" presStyleIdx="0" presStyleCnt="1"/>
      <dgm:spPr/>
    </dgm:pt>
    <dgm:pt modelId="{615B26F4-EFE7-4E5B-9EEE-EC06BD57B581}" type="pres">
      <dgm:prSet presAssocID="{4F025D43-9FBA-4712-BC32-C280F108D0A5}" presName="rectangle" presStyleLbl="revTx" presStyleIdx="0" presStyleCnt="1" custScaleX="134123">
        <dgm:presLayoutVars>
          <dgm:bulletEnabled val="1"/>
        </dgm:presLayoutVars>
      </dgm:prSet>
      <dgm:spPr/>
      <dgm:t>
        <a:bodyPr/>
        <a:lstStyle/>
        <a:p>
          <a:endParaRPr lang="en-GB"/>
        </a:p>
      </dgm:t>
    </dgm:pt>
    <dgm:pt modelId="{65EAC280-5EB1-4669-9736-7FAB5DB4DAF0}" type="pres">
      <dgm:prSet presAssocID="{AF480BCF-34DD-4C64-8FAD-A0A18A747B3F}" presName="item1" presStyleLbl="node1" presStyleIdx="0" presStyleCnt="1">
        <dgm:presLayoutVars>
          <dgm:bulletEnabled val="1"/>
        </dgm:presLayoutVars>
      </dgm:prSet>
      <dgm:spPr/>
      <dgm:t>
        <a:bodyPr/>
        <a:lstStyle/>
        <a:p>
          <a:endParaRPr lang="en-GB"/>
        </a:p>
      </dgm:t>
    </dgm:pt>
    <dgm:pt modelId="{65DE14CC-5484-4B0B-82EE-808EDE94D3DA}" type="pres">
      <dgm:prSet presAssocID="{4F025D43-9FBA-4712-BC32-C280F108D0A5}" presName="funnel" presStyleLbl="trAlignAcc1" presStyleIdx="0" presStyleCnt="1"/>
      <dgm:spPr/>
    </dgm:pt>
  </dgm:ptLst>
  <dgm:cxnLst>
    <dgm:cxn modelId="{5042E481-4EED-4DDA-9455-C0CAC7D3D318}" type="presOf" srcId="{4F025D43-9FBA-4712-BC32-C280F108D0A5}" destId="{6CF0BE49-3673-4850-B567-1E6E6A4A8A4A}" srcOrd="0" destOrd="0" presId="urn:microsoft.com/office/officeart/2005/8/layout/funnel1"/>
    <dgm:cxn modelId="{1E99FDC7-F02F-4A53-84D9-69A5FA9FDA4B}" srcId="{4F025D43-9FBA-4712-BC32-C280F108D0A5}" destId="{AF480BCF-34DD-4C64-8FAD-A0A18A747B3F}" srcOrd="1" destOrd="0" parTransId="{9CB617AE-A85F-497C-9576-E0B980102071}" sibTransId="{73377C71-5107-4BA5-8230-F039E4514773}"/>
    <dgm:cxn modelId="{504A626D-CAEB-4485-A0E0-AE016F97C358}" type="presOf" srcId="{B99211BC-4924-41CD-990F-D640AF8B418F}" destId="{65EAC280-5EB1-4669-9736-7FAB5DB4DAF0}" srcOrd="0" destOrd="0" presId="urn:microsoft.com/office/officeart/2005/8/layout/funnel1"/>
    <dgm:cxn modelId="{7F8B5F72-3B88-40A0-8AE8-FA93C7BF8520}" type="presOf" srcId="{AF480BCF-34DD-4C64-8FAD-A0A18A747B3F}" destId="{615B26F4-EFE7-4E5B-9EEE-EC06BD57B581}" srcOrd="0" destOrd="0" presId="urn:microsoft.com/office/officeart/2005/8/layout/funnel1"/>
    <dgm:cxn modelId="{36E77275-6EFE-4436-804E-2B1299EE3DED}" srcId="{4F025D43-9FBA-4712-BC32-C280F108D0A5}" destId="{B99211BC-4924-41CD-990F-D640AF8B418F}" srcOrd="0" destOrd="0" parTransId="{FE70DD9A-182B-47AE-9876-11F1E34DC802}" sibTransId="{3898530F-3F9F-417B-B4BF-B2F2ADE9FFE9}"/>
    <dgm:cxn modelId="{95167E96-88A5-46F2-95BC-81E0FF2B7C02}" type="presParOf" srcId="{6CF0BE49-3673-4850-B567-1E6E6A4A8A4A}" destId="{8589D97B-99AA-4F18-818C-B8561DD1B729}" srcOrd="0" destOrd="0" presId="urn:microsoft.com/office/officeart/2005/8/layout/funnel1"/>
    <dgm:cxn modelId="{4F58C207-FDAA-48C6-84C3-21DBDB730CA1}" type="presParOf" srcId="{6CF0BE49-3673-4850-B567-1E6E6A4A8A4A}" destId="{59D7EFC8-BF2F-4914-8C51-35205208D67D}" srcOrd="1" destOrd="0" presId="urn:microsoft.com/office/officeart/2005/8/layout/funnel1"/>
    <dgm:cxn modelId="{B2DC4E47-E67D-4D5B-BF8F-E7AD52A24005}" type="presParOf" srcId="{6CF0BE49-3673-4850-B567-1E6E6A4A8A4A}" destId="{615B26F4-EFE7-4E5B-9EEE-EC06BD57B581}" srcOrd="2" destOrd="0" presId="urn:microsoft.com/office/officeart/2005/8/layout/funnel1"/>
    <dgm:cxn modelId="{A95975FF-BCC6-4A6F-8AE0-C676CC3AC05A}" type="presParOf" srcId="{6CF0BE49-3673-4850-B567-1E6E6A4A8A4A}" destId="{65EAC280-5EB1-4669-9736-7FAB5DB4DAF0}" srcOrd="3" destOrd="0" presId="urn:microsoft.com/office/officeart/2005/8/layout/funnel1"/>
    <dgm:cxn modelId="{9F2F2CA3-3E82-46E0-95FC-2C0E5AD05EA5}" type="presParOf" srcId="{6CF0BE49-3673-4850-B567-1E6E6A4A8A4A}" destId="{65DE14CC-5484-4B0B-82EE-808EDE94D3DA}" srcOrd="4"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AE3CB65-38FE-4DED-9F41-DB0C1A2EE754}" type="doc">
      <dgm:prSet loTypeId="urn:microsoft.com/office/officeart/2005/8/layout/pyramid2" loCatId="pyramid" qsTypeId="urn:microsoft.com/office/officeart/2005/8/quickstyle/simple1#9" qsCatId="simple" csTypeId="urn:microsoft.com/office/officeart/2005/8/colors/colorful5" csCatId="colorful" phldr="1"/>
      <dgm:spPr/>
      <dgm:t>
        <a:bodyPr/>
        <a:lstStyle/>
        <a:p>
          <a:endParaRPr lang="en-GB"/>
        </a:p>
      </dgm:t>
    </dgm:pt>
    <dgm:pt modelId="{1664A2D6-279D-4B77-B4AC-442553F80760}">
      <dgm:prSet/>
      <dgm:spPr/>
      <dgm:t>
        <a:bodyPr/>
        <a:lstStyle/>
        <a:p>
          <a:pPr rtl="0"/>
          <a:r>
            <a:rPr lang="en-GB" dirty="0" smtClean="0"/>
            <a:t>We want to capture variables such as fluctuation in result, reinsurance requirement, risk aversion, benefit of reinsurance cover, and cost of reinsurance cover, when determining the ultimate retention level.</a:t>
          </a:r>
          <a:endParaRPr lang="en-GB" dirty="0"/>
        </a:p>
      </dgm:t>
    </dgm:pt>
    <dgm:pt modelId="{C6FAB5F3-CB3F-4865-988A-B8D9B2ADC306}" type="parTrans" cxnId="{702BB201-6451-44F9-A0FF-866F1D2B2372}">
      <dgm:prSet/>
      <dgm:spPr/>
      <dgm:t>
        <a:bodyPr/>
        <a:lstStyle/>
        <a:p>
          <a:endParaRPr lang="en-GB"/>
        </a:p>
      </dgm:t>
    </dgm:pt>
    <dgm:pt modelId="{E380403E-D0D3-4DF1-8E73-97BA07C37426}" type="sibTrans" cxnId="{702BB201-6451-44F9-A0FF-866F1D2B2372}">
      <dgm:prSet/>
      <dgm:spPr/>
      <dgm:t>
        <a:bodyPr/>
        <a:lstStyle/>
        <a:p>
          <a:endParaRPr lang="en-GB"/>
        </a:p>
      </dgm:t>
    </dgm:pt>
    <dgm:pt modelId="{11BE362B-7423-4528-B947-238923BC9E77}" type="pres">
      <dgm:prSet presAssocID="{DAE3CB65-38FE-4DED-9F41-DB0C1A2EE754}" presName="compositeShape" presStyleCnt="0">
        <dgm:presLayoutVars>
          <dgm:dir/>
          <dgm:resizeHandles/>
        </dgm:presLayoutVars>
      </dgm:prSet>
      <dgm:spPr/>
      <dgm:t>
        <a:bodyPr/>
        <a:lstStyle/>
        <a:p>
          <a:endParaRPr lang="en-GB"/>
        </a:p>
      </dgm:t>
    </dgm:pt>
    <dgm:pt modelId="{8B8204DE-7076-4BBF-88C5-B63EB0CD4DE7}" type="pres">
      <dgm:prSet presAssocID="{DAE3CB65-38FE-4DED-9F41-DB0C1A2EE754}" presName="pyramid" presStyleLbl="node1" presStyleIdx="0" presStyleCnt="1"/>
      <dgm:spPr/>
    </dgm:pt>
    <dgm:pt modelId="{18D4CDD2-1BF7-4D71-84C6-1D99997FEF50}" type="pres">
      <dgm:prSet presAssocID="{DAE3CB65-38FE-4DED-9F41-DB0C1A2EE754}" presName="theList" presStyleCnt="0"/>
      <dgm:spPr/>
    </dgm:pt>
    <dgm:pt modelId="{3F9DE0F7-34FB-424C-AE25-1BF4B83D315D}" type="pres">
      <dgm:prSet presAssocID="{1664A2D6-279D-4B77-B4AC-442553F80760}" presName="aNode" presStyleLbl="fgAcc1" presStyleIdx="0" presStyleCnt="1" custScaleX="239839">
        <dgm:presLayoutVars>
          <dgm:bulletEnabled val="1"/>
        </dgm:presLayoutVars>
      </dgm:prSet>
      <dgm:spPr/>
      <dgm:t>
        <a:bodyPr/>
        <a:lstStyle/>
        <a:p>
          <a:endParaRPr lang="en-GB"/>
        </a:p>
      </dgm:t>
    </dgm:pt>
    <dgm:pt modelId="{71BDCD1C-F3D9-4F45-9182-CFDD81E2D226}" type="pres">
      <dgm:prSet presAssocID="{1664A2D6-279D-4B77-B4AC-442553F80760}" presName="aSpace" presStyleCnt="0"/>
      <dgm:spPr/>
    </dgm:pt>
  </dgm:ptLst>
  <dgm:cxnLst>
    <dgm:cxn modelId="{702BB201-6451-44F9-A0FF-866F1D2B2372}" srcId="{DAE3CB65-38FE-4DED-9F41-DB0C1A2EE754}" destId="{1664A2D6-279D-4B77-B4AC-442553F80760}" srcOrd="0" destOrd="0" parTransId="{C6FAB5F3-CB3F-4865-988A-B8D9B2ADC306}" sibTransId="{E380403E-D0D3-4DF1-8E73-97BA07C37426}"/>
    <dgm:cxn modelId="{F3EB7CD0-876C-474E-83F6-35DEBB412E43}" type="presOf" srcId="{1664A2D6-279D-4B77-B4AC-442553F80760}" destId="{3F9DE0F7-34FB-424C-AE25-1BF4B83D315D}" srcOrd="0" destOrd="0" presId="urn:microsoft.com/office/officeart/2005/8/layout/pyramid2"/>
    <dgm:cxn modelId="{185E187D-8F75-4EC6-BC16-17F299A728B0}" type="presOf" srcId="{DAE3CB65-38FE-4DED-9F41-DB0C1A2EE754}" destId="{11BE362B-7423-4528-B947-238923BC9E77}" srcOrd="0" destOrd="0" presId="urn:microsoft.com/office/officeart/2005/8/layout/pyramid2"/>
    <dgm:cxn modelId="{68E97B47-E630-4324-AC21-DC14CA75B41B}" type="presParOf" srcId="{11BE362B-7423-4528-B947-238923BC9E77}" destId="{8B8204DE-7076-4BBF-88C5-B63EB0CD4DE7}" srcOrd="0" destOrd="0" presId="urn:microsoft.com/office/officeart/2005/8/layout/pyramid2"/>
    <dgm:cxn modelId="{4C12971D-F550-4F3F-8596-D76753938875}" type="presParOf" srcId="{11BE362B-7423-4528-B947-238923BC9E77}" destId="{18D4CDD2-1BF7-4D71-84C6-1D99997FEF50}" srcOrd="1" destOrd="0" presId="urn:microsoft.com/office/officeart/2005/8/layout/pyramid2"/>
    <dgm:cxn modelId="{451D72DC-CD5E-4EFF-AC62-509EC99B8A68}" type="presParOf" srcId="{18D4CDD2-1BF7-4D71-84C6-1D99997FEF50}" destId="{3F9DE0F7-34FB-424C-AE25-1BF4B83D315D}" srcOrd="0" destOrd="0" presId="urn:microsoft.com/office/officeart/2005/8/layout/pyramid2"/>
    <dgm:cxn modelId="{18E7214B-72B1-42E0-AE22-FED4EB597D7E}" type="presParOf" srcId="{18D4CDD2-1BF7-4D71-84C6-1D99997FEF50}" destId="{71BDCD1C-F3D9-4F45-9182-CFDD81E2D226}" srcOrd="1"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E4944AF-5781-4708-A34A-6202A3371B47}" type="doc">
      <dgm:prSet loTypeId="urn:microsoft.com/office/officeart/2005/8/layout/process3" loCatId="process" qsTypeId="urn:microsoft.com/office/officeart/2005/8/quickstyle/simple1#11" qsCatId="simple" csTypeId="urn:microsoft.com/office/officeart/2005/8/colors/accent1_2#8" csCatId="accent1"/>
      <dgm:spPr/>
      <dgm:t>
        <a:bodyPr/>
        <a:lstStyle/>
        <a:p>
          <a:endParaRPr lang="en-GB"/>
        </a:p>
      </dgm:t>
    </dgm:pt>
    <dgm:pt modelId="{5274F989-680A-4C8A-A7A7-6B2C7CE117A9}">
      <dgm:prSet/>
      <dgm:spPr/>
      <dgm:t>
        <a:bodyPr/>
        <a:lstStyle/>
        <a:p>
          <a:pPr rtl="0"/>
          <a:r>
            <a:rPr lang="en-GB" dirty="0" smtClean="0"/>
            <a:t>The reinsurance requirement which determines the retention, can be considered the product of:</a:t>
          </a:r>
          <a:endParaRPr lang="en-GB" dirty="0"/>
        </a:p>
      </dgm:t>
    </dgm:pt>
    <dgm:pt modelId="{BEDBA134-53DB-4C72-A26A-AEA00CE4F3B0}" type="parTrans" cxnId="{113AC0E4-48F7-4FBC-AFEF-C29B85D0B511}">
      <dgm:prSet/>
      <dgm:spPr/>
      <dgm:t>
        <a:bodyPr/>
        <a:lstStyle/>
        <a:p>
          <a:endParaRPr lang="en-GB"/>
        </a:p>
      </dgm:t>
    </dgm:pt>
    <dgm:pt modelId="{B7F674E3-F3ED-4A57-A855-5F500DA39A96}" type="sibTrans" cxnId="{113AC0E4-48F7-4FBC-AFEF-C29B85D0B511}">
      <dgm:prSet/>
      <dgm:spPr/>
      <dgm:t>
        <a:bodyPr/>
        <a:lstStyle/>
        <a:p>
          <a:endParaRPr lang="en-GB"/>
        </a:p>
      </dgm:t>
    </dgm:pt>
    <dgm:pt modelId="{4EFB68D3-E629-4D59-89DF-7382A96D96A1}">
      <dgm:prSet/>
      <dgm:spPr/>
      <dgm:t>
        <a:bodyPr/>
        <a:lstStyle/>
        <a:p>
          <a:pPr rtl="0"/>
          <a:r>
            <a:rPr lang="en-GB" dirty="0" smtClean="0"/>
            <a:t>financial weakness;</a:t>
          </a:r>
          <a:endParaRPr lang="en-GB" dirty="0"/>
        </a:p>
      </dgm:t>
    </dgm:pt>
    <dgm:pt modelId="{EFEC2322-6213-4965-93B3-DA5D9CDE922F}" type="parTrans" cxnId="{EA7CFC81-9B68-45B2-B166-72BA66AC7ABC}">
      <dgm:prSet/>
      <dgm:spPr/>
      <dgm:t>
        <a:bodyPr/>
        <a:lstStyle/>
        <a:p>
          <a:endParaRPr lang="en-GB"/>
        </a:p>
      </dgm:t>
    </dgm:pt>
    <dgm:pt modelId="{6F8F7EE1-1875-4D05-B7F2-CD24A7065BCD}" type="sibTrans" cxnId="{EA7CFC81-9B68-45B2-B166-72BA66AC7ABC}">
      <dgm:prSet/>
      <dgm:spPr/>
      <dgm:t>
        <a:bodyPr/>
        <a:lstStyle/>
        <a:p>
          <a:endParaRPr lang="en-GB"/>
        </a:p>
      </dgm:t>
    </dgm:pt>
    <dgm:pt modelId="{471684BC-1B16-4423-AC7A-F9B80B3296E1}">
      <dgm:prSet/>
      <dgm:spPr/>
      <dgm:t>
        <a:bodyPr/>
        <a:lstStyle/>
        <a:p>
          <a:pPr rtl="0"/>
          <a:r>
            <a:rPr lang="en-GB" dirty="0" smtClean="0"/>
            <a:t>potential fluctuation in the gross result; and </a:t>
          </a:r>
          <a:endParaRPr lang="en-GB" dirty="0"/>
        </a:p>
      </dgm:t>
    </dgm:pt>
    <dgm:pt modelId="{B3277DD3-0154-49ED-A12A-31075790AB7B}" type="parTrans" cxnId="{E1F61329-A9EA-4D46-B60D-73A5E07088A4}">
      <dgm:prSet/>
      <dgm:spPr/>
      <dgm:t>
        <a:bodyPr/>
        <a:lstStyle/>
        <a:p>
          <a:endParaRPr lang="en-GB"/>
        </a:p>
      </dgm:t>
    </dgm:pt>
    <dgm:pt modelId="{B4F1FD0F-61BE-4059-B24C-C4200A8A16B9}" type="sibTrans" cxnId="{E1F61329-A9EA-4D46-B60D-73A5E07088A4}">
      <dgm:prSet/>
      <dgm:spPr/>
      <dgm:t>
        <a:bodyPr/>
        <a:lstStyle/>
        <a:p>
          <a:endParaRPr lang="en-GB"/>
        </a:p>
      </dgm:t>
    </dgm:pt>
    <dgm:pt modelId="{BBA40615-DDCD-4BBF-BC3C-EB8DE7DD47B0}">
      <dgm:prSet/>
      <dgm:spPr/>
      <dgm:t>
        <a:bodyPr/>
        <a:lstStyle/>
        <a:p>
          <a:pPr rtl="0"/>
          <a:r>
            <a:rPr lang="en-GB" dirty="0" smtClean="0"/>
            <a:t>Corporate risk aversion.</a:t>
          </a:r>
          <a:endParaRPr lang="en-GB" dirty="0"/>
        </a:p>
      </dgm:t>
    </dgm:pt>
    <dgm:pt modelId="{ADA58559-1669-4083-B5E7-F607CBFA2C75}" type="parTrans" cxnId="{40F38914-BEB0-4CD2-9340-33328F6C17A3}">
      <dgm:prSet/>
      <dgm:spPr/>
      <dgm:t>
        <a:bodyPr/>
        <a:lstStyle/>
        <a:p>
          <a:endParaRPr lang="en-GB"/>
        </a:p>
      </dgm:t>
    </dgm:pt>
    <dgm:pt modelId="{6942582E-3279-48FC-9CD9-5CE1B726DE8E}" type="sibTrans" cxnId="{40F38914-BEB0-4CD2-9340-33328F6C17A3}">
      <dgm:prSet/>
      <dgm:spPr/>
      <dgm:t>
        <a:bodyPr/>
        <a:lstStyle/>
        <a:p>
          <a:endParaRPr lang="en-GB"/>
        </a:p>
      </dgm:t>
    </dgm:pt>
    <dgm:pt modelId="{6F617B5C-18F2-4452-BB83-049336C0B3C8}" type="pres">
      <dgm:prSet presAssocID="{6E4944AF-5781-4708-A34A-6202A3371B47}" presName="linearFlow" presStyleCnt="0">
        <dgm:presLayoutVars>
          <dgm:dir/>
          <dgm:animLvl val="lvl"/>
          <dgm:resizeHandles val="exact"/>
        </dgm:presLayoutVars>
      </dgm:prSet>
      <dgm:spPr/>
      <dgm:t>
        <a:bodyPr/>
        <a:lstStyle/>
        <a:p>
          <a:endParaRPr lang="en-GB"/>
        </a:p>
      </dgm:t>
    </dgm:pt>
    <dgm:pt modelId="{2B3B647F-A189-47FD-9398-2E40B44E5321}" type="pres">
      <dgm:prSet presAssocID="{5274F989-680A-4C8A-A7A7-6B2C7CE117A9}" presName="composite" presStyleCnt="0"/>
      <dgm:spPr/>
    </dgm:pt>
    <dgm:pt modelId="{513E1597-C434-4D71-A042-A664F77D6C83}" type="pres">
      <dgm:prSet presAssocID="{5274F989-680A-4C8A-A7A7-6B2C7CE117A9}" presName="parTx" presStyleLbl="node1" presStyleIdx="0" presStyleCnt="1">
        <dgm:presLayoutVars>
          <dgm:chMax val="0"/>
          <dgm:chPref val="0"/>
          <dgm:bulletEnabled val="1"/>
        </dgm:presLayoutVars>
      </dgm:prSet>
      <dgm:spPr/>
      <dgm:t>
        <a:bodyPr/>
        <a:lstStyle/>
        <a:p>
          <a:endParaRPr lang="en-GB"/>
        </a:p>
      </dgm:t>
    </dgm:pt>
    <dgm:pt modelId="{E38AAF23-C8AB-4615-BD4F-EE27694E1C7D}" type="pres">
      <dgm:prSet presAssocID="{5274F989-680A-4C8A-A7A7-6B2C7CE117A9}" presName="parSh" presStyleLbl="node1" presStyleIdx="0" presStyleCnt="1"/>
      <dgm:spPr/>
      <dgm:t>
        <a:bodyPr/>
        <a:lstStyle/>
        <a:p>
          <a:endParaRPr lang="en-GB"/>
        </a:p>
      </dgm:t>
    </dgm:pt>
    <dgm:pt modelId="{095BE03E-C1E8-474A-84E3-B8EABC268090}" type="pres">
      <dgm:prSet presAssocID="{5274F989-680A-4C8A-A7A7-6B2C7CE117A9}" presName="desTx" presStyleLbl="fgAcc1" presStyleIdx="0" presStyleCnt="1">
        <dgm:presLayoutVars>
          <dgm:bulletEnabled val="1"/>
        </dgm:presLayoutVars>
      </dgm:prSet>
      <dgm:spPr/>
      <dgm:t>
        <a:bodyPr/>
        <a:lstStyle/>
        <a:p>
          <a:endParaRPr lang="en-GB"/>
        </a:p>
      </dgm:t>
    </dgm:pt>
  </dgm:ptLst>
  <dgm:cxnLst>
    <dgm:cxn modelId="{C705A419-4938-4469-BEA0-494CE3593266}" type="presOf" srcId="{471684BC-1B16-4423-AC7A-F9B80B3296E1}" destId="{095BE03E-C1E8-474A-84E3-B8EABC268090}" srcOrd="0" destOrd="1" presId="urn:microsoft.com/office/officeart/2005/8/layout/process3"/>
    <dgm:cxn modelId="{E8A89884-32A2-47A1-998F-AC71E29A53B3}" type="presOf" srcId="{BBA40615-DDCD-4BBF-BC3C-EB8DE7DD47B0}" destId="{095BE03E-C1E8-474A-84E3-B8EABC268090}" srcOrd="0" destOrd="2" presId="urn:microsoft.com/office/officeart/2005/8/layout/process3"/>
    <dgm:cxn modelId="{EA7CFC81-9B68-45B2-B166-72BA66AC7ABC}" srcId="{5274F989-680A-4C8A-A7A7-6B2C7CE117A9}" destId="{4EFB68D3-E629-4D59-89DF-7382A96D96A1}" srcOrd="0" destOrd="0" parTransId="{EFEC2322-6213-4965-93B3-DA5D9CDE922F}" sibTransId="{6F8F7EE1-1875-4D05-B7F2-CD24A7065BCD}"/>
    <dgm:cxn modelId="{E1F61329-A9EA-4D46-B60D-73A5E07088A4}" srcId="{5274F989-680A-4C8A-A7A7-6B2C7CE117A9}" destId="{471684BC-1B16-4423-AC7A-F9B80B3296E1}" srcOrd="1" destOrd="0" parTransId="{B3277DD3-0154-49ED-A12A-31075790AB7B}" sibTransId="{B4F1FD0F-61BE-4059-B24C-C4200A8A16B9}"/>
    <dgm:cxn modelId="{2A83179E-D73B-4619-A4C5-DB2A0B0D201C}" type="presOf" srcId="{5274F989-680A-4C8A-A7A7-6B2C7CE117A9}" destId="{513E1597-C434-4D71-A042-A664F77D6C83}" srcOrd="0" destOrd="0" presId="urn:microsoft.com/office/officeart/2005/8/layout/process3"/>
    <dgm:cxn modelId="{113AC0E4-48F7-4FBC-AFEF-C29B85D0B511}" srcId="{6E4944AF-5781-4708-A34A-6202A3371B47}" destId="{5274F989-680A-4C8A-A7A7-6B2C7CE117A9}" srcOrd="0" destOrd="0" parTransId="{BEDBA134-53DB-4C72-A26A-AEA00CE4F3B0}" sibTransId="{B7F674E3-F3ED-4A57-A855-5F500DA39A96}"/>
    <dgm:cxn modelId="{E9497916-1A29-4595-95CB-DF14B00F09E8}" type="presOf" srcId="{5274F989-680A-4C8A-A7A7-6B2C7CE117A9}" destId="{E38AAF23-C8AB-4615-BD4F-EE27694E1C7D}" srcOrd="1" destOrd="0" presId="urn:microsoft.com/office/officeart/2005/8/layout/process3"/>
    <dgm:cxn modelId="{40F38914-BEB0-4CD2-9340-33328F6C17A3}" srcId="{5274F989-680A-4C8A-A7A7-6B2C7CE117A9}" destId="{BBA40615-DDCD-4BBF-BC3C-EB8DE7DD47B0}" srcOrd="2" destOrd="0" parTransId="{ADA58559-1669-4083-B5E7-F607CBFA2C75}" sibTransId="{6942582E-3279-48FC-9CD9-5CE1B726DE8E}"/>
    <dgm:cxn modelId="{488210E6-A3D2-4CD6-8D47-9AC6179A8792}" type="presOf" srcId="{4EFB68D3-E629-4D59-89DF-7382A96D96A1}" destId="{095BE03E-C1E8-474A-84E3-B8EABC268090}" srcOrd="0" destOrd="0" presId="urn:microsoft.com/office/officeart/2005/8/layout/process3"/>
    <dgm:cxn modelId="{B90E7B83-F69F-4CA6-83E3-A9E4AF9D17D3}" type="presOf" srcId="{6E4944AF-5781-4708-A34A-6202A3371B47}" destId="{6F617B5C-18F2-4452-BB83-049336C0B3C8}" srcOrd="0" destOrd="0" presId="urn:microsoft.com/office/officeart/2005/8/layout/process3"/>
    <dgm:cxn modelId="{97F0AC78-9C93-48DE-A787-091DACFBFA90}" type="presParOf" srcId="{6F617B5C-18F2-4452-BB83-049336C0B3C8}" destId="{2B3B647F-A189-47FD-9398-2E40B44E5321}" srcOrd="0" destOrd="0" presId="urn:microsoft.com/office/officeart/2005/8/layout/process3"/>
    <dgm:cxn modelId="{B075982C-6194-4322-9B6A-288493472A7F}" type="presParOf" srcId="{2B3B647F-A189-47FD-9398-2E40B44E5321}" destId="{513E1597-C434-4D71-A042-A664F77D6C83}" srcOrd="0" destOrd="0" presId="urn:microsoft.com/office/officeart/2005/8/layout/process3"/>
    <dgm:cxn modelId="{FA71047E-466F-4AA6-B5B3-85948C44DF95}" type="presParOf" srcId="{2B3B647F-A189-47FD-9398-2E40B44E5321}" destId="{E38AAF23-C8AB-4615-BD4F-EE27694E1C7D}" srcOrd="1" destOrd="0" presId="urn:microsoft.com/office/officeart/2005/8/layout/process3"/>
    <dgm:cxn modelId="{8FF719E3-F63F-46B8-B954-2CBFBB446638}" type="presParOf" srcId="{2B3B647F-A189-47FD-9398-2E40B44E5321}" destId="{095BE03E-C1E8-474A-84E3-B8EABC268090}"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A071A3-C9B9-43C4-A090-61C7F26C9E6A}" type="datetimeFigureOut">
              <a:rPr lang="en-US" smtClean="0"/>
              <a:pPr/>
              <a:t>9/9/2015</a:t>
            </a:fld>
            <a:endParaRPr lang="en-Z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71433C-BA7D-452D-8355-56555FE5836F}" type="slidenum">
              <a:rPr lang="en-ZA" smtClean="0"/>
              <a:pPr/>
              <a:t>‹#›</a:t>
            </a:fld>
            <a:endParaRPr lang="en-ZA"/>
          </a:p>
        </p:txBody>
      </p:sp>
    </p:spTree>
    <p:extLst>
      <p:ext uri="{BB962C8B-B14F-4D97-AF65-F5344CB8AC3E}">
        <p14:creationId xmlns:p14="http://schemas.microsoft.com/office/powerpoint/2010/main" val="1979410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B4680553-84B9-4D52-81D3-DE16437EB721}" type="datetime1">
              <a:rPr lang="en-GB"/>
              <a:pPr lvl="0"/>
              <a:t>09/09/2015</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8E4E4B72-62F7-4695-AD8B-33DE562D223E}" type="slidenum">
              <a:rPr/>
              <a:pPr lvl="0"/>
              <a:t>‹#›</a:t>
            </a:fld>
            <a:endParaRPr lang="en-GB"/>
          </a:p>
        </p:txBody>
      </p:sp>
    </p:spTree>
    <p:extLst>
      <p:ext uri="{BB962C8B-B14F-4D97-AF65-F5344CB8AC3E}">
        <p14:creationId xmlns:p14="http://schemas.microsoft.com/office/powerpoint/2010/main" val="3001385722"/>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6E68DF-61E3-430C-8E96-BD7C8B350358}" type="slidenum">
              <a:rPr lang="en-US"/>
              <a:pPr fontAlgn="base">
                <a:spcBef>
                  <a:spcPct val="0"/>
                </a:spcBef>
                <a:spcAft>
                  <a:spcPct val="0"/>
                </a:spcAft>
              </a:pPr>
              <a:t>14</a:t>
            </a:fld>
            <a:endParaRPr lang="en-US" dirty="0"/>
          </a:p>
        </p:txBody>
      </p:sp>
      <p:sp>
        <p:nvSpPr>
          <p:cNvPr id="19458"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Tree>
    <p:extLst>
      <p:ext uri="{BB962C8B-B14F-4D97-AF65-F5344CB8AC3E}">
        <p14:creationId xmlns:p14="http://schemas.microsoft.com/office/powerpoint/2010/main" val="235949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E89481-EDFB-49A5-ACC5-F95B7225F24F}" type="slidenum">
              <a:rPr lang="en-GB"/>
              <a:pPr fontAlgn="base">
                <a:spcBef>
                  <a:spcPct val="0"/>
                </a:spcBef>
                <a:spcAft>
                  <a:spcPct val="0"/>
                </a:spcAft>
              </a:pPr>
              <a:t>24</a:t>
            </a:fld>
            <a:endParaRPr lang="en-GB"/>
          </a:p>
        </p:txBody>
      </p:sp>
    </p:spTree>
    <p:extLst>
      <p:ext uri="{BB962C8B-B14F-4D97-AF65-F5344CB8AC3E}">
        <p14:creationId xmlns:p14="http://schemas.microsoft.com/office/powerpoint/2010/main" val="1312823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E30161-6A9E-4530-BB23-7BB54D3E0D1E}" type="slidenum">
              <a:rPr lang="en-GB"/>
              <a:pPr fontAlgn="base">
                <a:spcBef>
                  <a:spcPct val="0"/>
                </a:spcBef>
                <a:spcAft>
                  <a:spcPct val="0"/>
                </a:spcAft>
              </a:pPr>
              <a:t>25</a:t>
            </a:fld>
            <a:endParaRPr lang="en-GB"/>
          </a:p>
        </p:txBody>
      </p:sp>
    </p:spTree>
    <p:extLst>
      <p:ext uri="{BB962C8B-B14F-4D97-AF65-F5344CB8AC3E}">
        <p14:creationId xmlns:p14="http://schemas.microsoft.com/office/powerpoint/2010/main" val="272385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CBC2B1-BA74-4A5E-925D-62761D10F7AB}" type="slidenum">
              <a:rPr lang="en-GB"/>
              <a:pPr fontAlgn="base">
                <a:spcBef>
                  <a:spcPct val="0"/>
                </a:spcBef>
                <a:spcAft>
                  <a:spcPct val="0"/>
                </a:spcAft>
              </a:pPr>
              <a:t>26</a:t>
            </a:fld>
            <a:endParaRPr lang="en-GB"/>
          </a:p>
        </p:txBody>
      </p:sp>
    </p:spTree>
    <p:extLst>
      <p:ext uri="{BB962C8B-B14F-4D97-AF65-F5344CB8AC3E}">
        <p14:creationId xmlns:p14="http://schemas.microsoft.com/office/powerpoint/2010/main" val="210973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1D8692-DF0F-4824-9D19-C8EBB1426E43}" type="slidenum">
              <a:rPr lang="en-GB"/>
              <a:pPr fontAlgn="base">
                <a:spcBef>
                  <a:spcPct val="0"/>
                </a:spcBef>
                <a:spcAft>
                  <a:spcPct val="0"/>
                </a:spcAft>
              </a:pPr>
              <a:t>27</a:t>
            </a:fld>
            <a:endParaRPr lang="en-GB"/>
          </a:p>
        </p:txBody>
      </p:sp>
    </p:spTree>
    <p:extLst>
      <p:ext uri="{BB962C8B-B14F-4D97-AF65-F5344CB8AC3E}">
        <p14:creationId xmlns:p14="http://schemas.microsoft.com/office/powerpoint/2010/main" val="672122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7B0368-A3DF-4057-96E3-2DACCC4D2CCB}" type="slidenum">
              <a:rPr lang="en-GB"/>
              <a:pPr fontAlgn="base">
                <a:spcBef>
                  <a:spcPct val="0"/>
                </a:spcBef>
                <a:spcAft>
                  <a:spcPct val="0"/>
                </a:spcAft>
              </a:pPr>
              <a:t>28</a:t>
            </a:fld>
            <a:endParaRPr lang="en-GB"/>
          </a:p>
        </p:txBody>
      </p:sp>
    </p:spTree>
    <p:extLst>
      <p:ext uri="{BB962C8B-B14F-4D97-AF65-F5344CB8AC3E}">
        <p14:creationId xmlns:p14="http://schemas.microsoft.com/office/powerpoint/2010/main" val="3965427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1FD746-6735-4196-AE19-2C1A43C836ED}" type="slidenum">
              <a:rPr lang="en-GB"/>
              <a:pPr fontAlgn="base">
                <a:spcBef>
                  <a:spcPct val="0"/>
                </a:spcBef>
                <a:spcAft>
                  <a:spcPct val="0"/>
                </a:spcAft>
              </a:pPr>
              <a:t>29</a:t>
            </a:fld>
            <a:endParaRPr lang="en-GB"/>
          </a:p>
        </p:txBody>
      </p:sp>
    </p:spTree>
    <p:extLst>
      <p:ext uri="{BB962C8B-B14F-4D97-AF65-F5344CB8AC3E}">
        <p14:creationId xmlns:p14="http://schemas.microsoft.com/office/powerpoint/2010/main" val="1359903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6051A0-DB3C-4C61-BC7F-A5A7BA1819C3}" type="slidenum">
              <a:rPr lang="en-GB"/>
              <a:pPr fontAlgn="base">
                <a:spcBef>
                  <a:spcPct val="0"/>
                </a:spcBef>
                <a:spcAft>
                  <a:spcPct val="0"/>
                </a:spcAft>
              </a:pPr>
              <a:t>30</a:t>
            </a:fld>
            <a:endParaRPr lang="en-GB"/>
          </a:p>
        </p:txBody>
      </p:sp>
    </p:spTree>
    <p:extLst>
      <p:ext uri="{BB962C8B-B14F-4D97-AF65-F5344CB8AC3E}">
        <p14:creationId xmlns:p14="http://schemas.microsoft.com/office/powerpoint/2010/main" val="1491597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D582D8-096C-4B52-AB8B-17B4970FA7B4}" type="slidenum">
              <a:rPr lang="en-GB"/>
              <a:pPr fontAlgn="base">
                <a:spcBef>
                  <a:spcPct val="0"/>
                </a:spcBef>
                <a:spcAft>
                  <a:spcPct val="0"/>
                </a:spcAft>
              </a:pPr>
              <a:t>31</a:t>
            </a:fld>
            <a:endParaRPr lang="en-GB"/>
          </a:p>
        </p:txBody>
      </p:sp>
    </p:spTree>
    <p:extLst>
      <p:ext uri="{BB962C8B-B14F-4D97-AF65-F5344CB8AC3E}">
        <p14:creationId xmlns:p14="http://schemas.microsoft.com/office/powerpoint/2010/main" val="4293985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97ADBB-5580-4D82-A6E6-73BA8F907FD8}" type="slidenum">
              <a:rPr lang="en-GB"/>
              <a:pPr fontAlgn="base">
                <a:spcBef>
                  <a:spcPct val="0"/>
                </a:spcBef>
                <a:spcAft>
                  <a:spcPct val="0"/>
                </a:spcAft>
              </a:pPr>
              <a:t>32</a:t>
            </a:fld>
            <a:endParaRPr lang="en-GB"/>
          </a:p>
        </p:txBody>
      </p:sp>
    </p:spTree>
    <p:extLst>
      <p:ext uri="{BB962C8B-B14F-4D97-AF65-F5344CB8AC3E}">
        <p14:creationId xmlns:p14="http://schemas.microsoft.com/office/powerpoint/2010/main" val="35546994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921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921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F7FB1D-6F1F-43C6-880C-C15CDD77D1E5}" type="slidenum">
              <a:rPr lang="en-GB"/>
              <a:pPr fontAlgn="base">
                <a:spcBef>
                  <a:spcPct val="0"/>
                </a:spcBef>
                <a:spcAft>
                  <a:spcPct val="0"/>
                </a:spcAft>
              </a:pPr>
              <a:t>33</a:t>
            </a:fld>
            <a:endParaRPr lang="en-GB"/>
          </a:p>
        </p:txBody>
      </p:sp>
    </p:spTree>
    <p:extLst>
      <p:ext uri="{BB962C8B-B14F-4D97-AF65-F5344CB8AC3E}">
        <p14:creationId xmlns:p14="http://schemas.microsoft.com/office/powerpoint/2010/main" val="162248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851BA8-BB9C-482B-8B41-26BB43F47E7C}" type="slidenum">
              <a:rPr lang="en-US"/>
              <a:pPr fontAlgn="base">
                <a:spcBef>
                  <a:spcPct val="0"/>
                </a:spcBef>
                <a:spcAft>
                  <a:spcPct val="0"/>
                </a:spcAft>
              </a:pPr>
              <a:t>15</a:t>
            </a:fld>
            <a:endParaRPr lang="en-US" dirty="0"/>
          </a:p>
        </p:txBody>
      </p:sp>
      <p:sp>
        <p:nvSpPr>
          <p:cNvPr id="21506"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Tree>
    <p:extLst>
      <p:ext uri="{BB962C8B-B14F-4D97-AF65-F5344CB8AC3E}">
        <p14:creationId xmlns:p14="http://schemas.microsoft.com/office/powerpoint/2010/main" val="16677323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444B87-2E1D-4AB6-B686-CAC6A8AE4DDC}" type="slidenum">
              <a:rPr lang="en-GB"/>
              <a:pPr fontAlgn="base">
                <a:spcBef>
                  <a:spcPct val="0"/>
                </a:spcBef>
                <a:spcAft>
                  <a:spcPct val="0"/>
                </a:spcAft>
              </a:pPr>
              <a:t>42</a:t>
            </a:fld>
            <a:endParaRPr lang="en-GB"/>
          </a:p>
        </p:txBody>
      </p:sp>
    </p:spTree>
    <p:extLst>
      <p:ext uri="{BB962C8B-B14F-4D97-AF65-F5344CB8AC3E}">
        <p14:creationId xmlns:p14="http://schemas.microsoft.com/office/powerpoint/2010/main" val="3751670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3444B87-2E1D-4AB6-B686-CAC6A8AE4DDC}" type="slidenum">
              <a:rPr lang="en-GB"/>
              <a:pPr fontAlgn="base">
                <a:spcBef>
                  <a:spcPct val="0"/>
                </a:spcBef>
                <a:spcAft>
                  <a:spcPct val="0"/>
                </a:spcAft>
              </a:pPr>
              <a:t>43</a:t>
            </a:fld>
            <a:endParaRPr lang="en-GB"/>
          </a:p>
        </p:txBody>
      </p:sp>
    </p:spTree>
    <p:extLst>
      <p:ext uri="{BB962C8B-B14F-4D97-AF65-F5344CB8AC3E}">
        <p14:creationId xmlns:p14="http://schemas.microsoft.com/office/powerpoint/2010/main" val="3751670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F61122BE-075F-486C-A1E3-6364E8D5AFA4}" type="slidenum">
              <a:rPr lang="en-US" smtClean="0"/>
              <a:pPr/>
              <a:t>77</a:t>
            </a:fld>
            <a:endParaRPr lang="en-US" smtClean="0"/>
          </a:p>
        </p:txBody>
      </p:sp>
      <p:sp>
        <p:nvSpPr>
          <p:cNvPr id="126979" name="Rectangle 2"/>
          <p:cNvSpPr>
            <a:spLocks noGrp="1" noRot="1" noChangeAspect="1" noChangeArrowheads="1" noTextEdit="1"/>
          </p:cNvSpPr>
          <p:nvPr>
            <p:ph type="sldImg"/>
          </p:nvPr>
        </p:nvSpPr>
        <p:spPr>
          <a:xfrm>
            <a:off x="381000" y="685800"/>
            <a:ext cx="6096000" cy="3429000"/>
          </a:xfrm>
          <a:ln/>
        </p:spPr>
      </p:sp>
      <p:sp>
        <p:nvSpPr>
          <p:cNvPr id="126980" name="Rectangle 3"/>
          <p:cNvSpPr>
            <a:spLocks noGrp="1" noChangeArrowheads="1"/>
          </p:cNvSpPr>
          <p:nvPr>
            <p:ph type="body" idx="1"/>
          </p:nvPr>
        </p:nvSpPr>
        <p:spPr>
          <a:xfrm>
            <a:off x="914711" y="4342464"/>
            <a:ext cx="5028579" cy="4116049"/>
          </a:xfrm>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xfrm>
            <a:off x="381000" y="685800"/>
            <a:ext cx="6096000" cy="3429000"/>
          </a:xfrm>
          <a:ln/>
        </p:spPr>
      </p:sp>
      <p:sp>
        <p:nvSpPr>
          <p:cNvPr id="128003" name="Notes Placeholder 2"/>
          <p:cNvSpPr>
            <a:spLocks noGrp="1"/>
          </p:cNvSpPr>
          <p:nvPr>
            <p:ph type="body" idx="1"/>
          </p:nvPr>
        </p:nvSpPr>
        <p:spPr>
          <a:noFill/>
          <a:ln/>
        </p:spPr>
        <p:txBody>
          <a:bodyPr/>
          <a:lstStyle/>
          <a:p>
            <a:endParaRPr lang="en-US" smtClean="0"/>
          </a:p>
        </p:txBody>
      </p:sp>
      <p:sp>
        <p:nvSpPr>
          <p:cNvPr id="128004" name="Slide Number Placeholder 3"/>
          <p:cNvSpPr>
            <a:spLocks noGrp="1"/>
          </p:cNvSpPr>
          <p:nvPr>
            <p:ph type="sldNum" sz="quarter" idx="5"/>
          </p:nvPr>
        </p:nvSpPr>
        <p:spPr>
          <a:noFill/>
        </p:spPr>
        <p:txBody>
          <a:bodyPr/>
          <a:lstStyle/>
          <a:p>
            <a:fld id="{39982B79-6E98-4985-9D8C-7598953B61F2}" type="slidenum">
              <a:rPr lang="en-US" smtClean="0"/>
              <a:pPr/>
              <a:t>80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DF1205-B08D-4EFC-A22B-2F74A6E29A2F}" type="slidenum">
              <a:rPr lang="en-GB"/>
              <a:pPr fontAlgn="base">
                <a:spcBef>
                  <a:spcPct val="0"/>
                </a:spcBef>
                <a:spcAft>
                  <a:spcPct val="0"/>
                </a:spcAft>
              </a:pPr>
              <a:t>16</a:t>
            </a:fld>
            <a:endParaRPr lang="en-GB" dirty="0"/>
          </a:p>
        </p:txBody>
      </p:sp>
    </p:spTree>
    <p:extLst>
      <p:ext uri="{BB962C8B-B14F-4D97-AF65-F5344CB8AC3E}">
        <p14:creationId xmlns:p14="http://schemas.microsoft.com/office/powerpoint/2010/main" val="817601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D10A9C-5434-439A-8D94-26588C1496EF}" type="slidenum">
              <a:rPr lang="en-GB"/>
              <a:pPr fontAlgn="base">
                <a:spcBef>
                  <a:spcPct val="0"/>
                </a:spcBef>
                <a:spcAft>
                  <a:spcPct val="0"/>
                </a:spcAft>
              </a:pPr>
              <a:t>17</a:t>
            </a:fld>
            <a:endParaRPr lang="en-GB" dirty="0"/>
          </a:p>
        </p:txBody>
      </p:sp>
    </p:spTree>
    <p:extLst>
      <p:ext uri="{BB962C8B-B14F-4D97-AF65-F5344CB8AC3E}">
        <p14:creationId xmlns:p14="http://schemas.microsoft.com/office/powerpoint/2010/main" val="3452576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C298CC-7980-4B37-88D3-2C10ECB5E8E0}" type="slidenum">
              <a:rPr lang="en-GB"/>
              <a:pPr fontAlgn="base">
                <a:spcBef>
                  <a:spcPct val="0"/>
                </a:spcBef>
                <a:spcAft>
                  <a:spcPct val="0"/>
                </a:spcAft>
              </a:pPr>
              <a:t>18</a:t>
            </a:fld>
            <a:endParaRPr lang="en-GB" dirty="0"/>
          </a:p>
        </p:txBody>
      </p:sp>
    </p:spTree>
    <p:extLst>
      <p:ext uri="{BB962C8B-B14F-4D97-AF65-F5344CB8AC3E}">
        <p14:creationId xmlns:p14="http://schemas.microsoft.com/office/powerpoint/2010/main" val="1733324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4C5E59-6AAD-40DF-8658-E12EFDBE3570}" type="slidenum">
              <a:rPr lang="en-GB"/>
              <a:pPr fontAlgn="base">
                <a:spcBef>
                  <a:spcPct val="0"/>
                </a:spcBef>
                <a:spcAft>
                  <a:spcPct val="0"/>
                </a:spcAft>
              </a:pPr>
              <a:t>19</a:t>
            </a:fld>
            <a:endParaRPr lang="en-GB" dirty="0"/>
          </a:p>
        </p:txBody>
      </p:sp>
    </p:spTree>
    <p:extLst>
      <p:ext uri="{BB962C8B-B14F-4D97-AF65-F5344CB8AC3E}">
        <p14:creationId xmlns:p14="http://schemas.microsoft.com/office/powerpoint/2010/main" val="2362932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8BB1AF-4B64-45F2-B46E-9F30BE32D22F}" type="slidenum">
              <a:rPr lang="en-GB"/>
              <a:pPr fontAlgn="base">
                <a:spcBef>
                  <a:spcPct val="0"/>
                </a:spcBef>
                <a:spcAft>
                  <a:spcPct val="0"/>
                </a:spcAft>
              </a:pPr>
              <a:t>20</a:t>
            </a:fld>
            <a:endParaRPr lang="en-GB" dirty="0"/>
          </a:p>
        </p:txBody>
      </p:sp>
    </p:spTree>
    <p:extLst>
      <p:ext uri="{BB962C8B-B14F-4D97-AF65-F5344CB8AC3E}">
        <p14:creationId xmlns:p14="http://schemas.microsoft.com/office/powerpoint/2010/main" val="533009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07FECE-B5A9-4E2E-AF73-B04B7F125059}" type="slidenum">
              <a:rPr lang="en-GB"/>
              <a:pPr fontAlgn="base">
                <a:spcBef>
                  <a:spcPct val="0"/>
                </a:spcBef>
                <a:spcAft>
                  <a:spcPct val="0"/>
                </a:spcAft>
              </a:pPr>
              <a:t>21</a:t>
            </a:fld>
            <a:endParaRPr lang="en-GB" dirty="0"/>
          </a:p>
        </p:txBody>
      </p:sp>
    </p:spTree>
    <p:extLst>
      <p:ext uri="{BB962C8B-B14F-4D97-AF65-F5344CB8AC3E}">
        <p14:creationId xmlns:p14="http://schemas.microsoft.com/office/powerpoint/2010/main" val="589240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5DDC86-3F41-4E1B-B5D4-DE670B685D34}" type="slidenum">
              <a:rPr lang="en-GB"/>
              <a:pPr fontAlgn="base">
                <a:spcBef>
                  <a:spcPct val="0"/>
                </a:spcBef>
                <a:spcAft>
                  <a:spcPct val="0"/>
                </a:spcAft>
              </a:pPr>
              <a:t>22</a:t>
            </a:fld>
            <a:endParaRPr lang="en-GB" dirty="0"/>
          </a:p>
        </p:txBody>
      </p:sp>
    </p:spTree>
    <p:extLst>
      <p:ext uri="{BB962C8B-B14F-4D97-AF65-F5344CB8AC3E}">
        <p14:creationId xmlns:p14="http://schemas.microsoft.com/office/powerpoint/2010/main" val="3484178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914400" y="1904999"/>
            <a:ext cx="10058400" cy="2593979"/>
          </a:xfrm>
        </p:spPr>
        <p:txBody>
          <a:bodyPr anchor="b"/>
          <a:lstStyle>
            <a:lvl1pPr>
              <a:defRPr sz="6600"/>
            </a:lvl1pPr>
          </a:lstStyle>
          <a:p>
            <a:pPr lvl="0"/>
            <a:r>
              <a:rPr lang="en-US"/>
              <a:t>Click to edit Master title style</a:t>
            </a:r>
          </a:p>
        </p:txBody>
      </p:sp>
      <p:sp>
        <p:nvSpPr>
          <p:cNvPr id="3" name="Subtitle 2"/>
          <p:cNvSpPr txBox="1">
            <a:spLocks noGrp="1"/>
          </p:cNvSpPr>
          <p:nvPr>
            <p:ph type="subTitle" idx="1"/>
          </p:nvPr>
        </p:nvSpPr>
        <p:spPr>
          <a:xfrm>
            <a:off x="914400" y="4572003"/>
            <a:ext cx="8615684" cy="1066803"/>
          </a:xfrm>
        </p:spPr>
        <p:txBody>
          <a:bodyPr/>
          <a:lstStyle>
            <a:lvl1pPr marL="0" indent="0">
              <a:spcBef>
                <a:spcPts val="500"/>
              </a:spcBef>
              <a:buNone/>
              <a:defRPr sz="2000">
                <a:solidFill>
                  <a:srgbClr val="898989"/>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r>
              <a:rPr lang="en-US" smtClean="0"/>
              <a:t>29/12/2011</a:t>
            </a:r>
            <a:endParaRPr lang="en-GB"/>
          </a:p>
        </p:txBody>
      </p:sp>
      <p:sp>
        <p:nvSpPr>
          <p:cNvPr id="5" name="Footer Placeholder 4"/>
          <p:cNvSpPr txBox="1">
            <a:spLocks noGrp="1"/>
          </p:cNvSpPr>
          <p:nvPr>
            <p:ph type="ftr" sz="quarter" idx="9"/>
          </p:nvPr>
        </p:nvSpPr>
        <p:spPr/>
        <p:txBody>
          <a:bodyPr/>
          <a:lstStyle>
            <a:lvl1pPr>
              <a:defRPr/>
            </a:lvl1pPr>
          </a:lstStyle>
          <a:p>
            <a:pPr lvl="0"/>
            <a:endParaRPr lang="en-GB" dirty="0"/>
          </a:p>
        </p:txBody>
      </p:sp>
      <p:sp>
        <p:nvSpPr>
          <p:cNvPr id="6" name="Slide Number Placeholder 5"/>
          <p:cNvSpPr txBox="1">
            <a:spLocks noGrp="1"/>
          </p:cNvSpPr>
          <p:nvPr>
            <p:ph type="sldNum" sz="quarter" idx="8"/>
          </p:nvPr>
        </p:nvSpPr>
        <p:spPr/>
        <p:txBody>
          <a:bodyPr/>
          <a:lstStyle>
            <a:lvl1pPr>
              <a:defRPr/>
            </a:lvl1pPr>
          </a:lstStyle>
          <a:p>
            <a:pPr lvl="0"/>
            <a:fld id="{0639D745-3F2F-41EC-88F1-5F896EEDA6CD}" type="slidenum">
              <a:rPr/>
              <a:pPr lvl="0"/>
              <a:t>‹#›</a:t>
            </a:fld>
            <a:endParaRPr lang="en-GB"/>
          </a:p>
        </p:txBody>
      </p:sp>
    </p:spTree>
    <p:extLst>
      <p:ext uri="{BB962C8B-B14F-4D97-AF65-F5344CB8AC3E}">
        <p14:creationId xmlns:p14="http://schemas.microsoft.com/office/powerpoint/2010/main" val="1371557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r>
              <a:rPr lang="en-US" smtClean="0"/>
              <a:t>29/12/2011</a:t>
            </a:r>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45866422-0F66-4F25-85AC-2A7D6BD15777}" type="slidenum">
              <a:rPr/>
              <a:pPr lvl="0"/>
              <a:t>‹#›</a:t>
            </a:fld>
            <a:endParaRPr lang="en-GB"/>
          </a:p>
        </p:txBody>
      </p:sp>
    </p:spTree>
    <p:extLst>
      <p:ext uri="{BB962C8B-B14F-4D97-AF65-F5344CB8AC3E}">
        <p14:creationId xmlns:p14="http://schemas.microsoft.com/office/powerpoint/2010/main" val="804497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839202" y="274643"/>
            <a:ext cx="2336804" cy="5851529"/>
          </a:xfrm>
        </p:spPr>
        <p:txBody>
          <a:bodyPr vert="eaVert" anchor="b"/>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609602" y="274643"/>
            <a:ext cx="8026395"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r>
              <a:rPr lang="en-US" smtClean="0"/>
              <a:t>29/12/2011</a:t>
            </a:r>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FCF946D5-5EE4-4141-835A-309ACFEA0134}" type="slidenum">
              <a:rPr/>
              <a:pPr lvl="0"/>
              <a:t>‹#›</a:t>
            </a:fld>
            <a:endParaRPr lang="en-GB"/>
          </a:p>
        </p:txBody>
      </p:sp>
    </p:spTree>
    <p:extLst>
      <p:ext uri="{BB962C8B-B14F-4D97-AF65-F5344CB8AC3E}">
        <p14:creationId xmlns:p14="http://schemas.microsoft.com/office/powerpoint/2010/main" val="3439819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1" y="274641"/>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GB"/>
          </a:p>
        </p:txBody>
      </p:sp>
      <p:sp>
        <p:nvSpPr>
          <p:cNvPr id="4" name="Rectangle 5"/>
          <p:cNvSpPr>
            <a:spLocks noGrp="1" noChangeArrowheads="1"/>
          </p:cNvSpPr>
          <p:nvPr>
            <p:ph type="ftr" sz="quarter" idx="11"/>
          </p:nvPr>
        </p:nvSpPr>
        <p:spPr/>
        <p:txBody>
          <a:bodyPr/>
          <a:lstStyle>
            <a:lvl1pPr>
              <a:defRPr/>
            </a:lvl1pPr>
          </a:lstStyle>
          <a:p>
            <a:pPr>
              <a:defRPr/>
            </a:pPr>
            <a:endParaRPr lang="en-GB"/>
          </a:p>
        </p:txBody>
      </p:sp>
      <p:sp>
        <p:nvSpPr>
          <p:cNvPr id="5" name="Rectangle 6"/>
          <p:cNvSpPr>
            <a:spLocks noGrp="1" noChangeArrowheads="1"/>
          </p:cNvSpPr>
          <p:nvPr>
            <p:ph type="sldNum" sz="quarter" idx="12"/>
          </p:nvPr>
        </p:nvSpPr>
        <p:spPr/>
        <p:txBody>
          <a:bodyPr/>
          <a:lstStyle>
            <a:lvl1pPr>
              <a:defRPr/>
            </a:lvl1pPr>
          </a:lstStyle>
          <a:p>
            <a:pPr>
              <a:defRPr/>
            </a:pPr>
            <a:fld id="{38F09DC7-7F64-4A23-9915-0D32E16566B7}"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109728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1" y="1981200"/>
            <a:ext cx="10363201" cy="4114800"/>
          </a:xfrm>
        </p:spPr>
        <p:txBody>
          <a:bodyPr rtlCol="0">
            <a:normAutofit/>
          </a:bodyPr>
          <a:lstStyle/>
          <a:p>
            <a:pPr lvl="0"/>
            <a:endParaRPr lang="en-US" noProof="0" smtClean="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10972800" cy="1143000"/>
          </a:xfrm>
          <a:prstGeom prst="rect">
            <a:avLst/>
          </a:prstGeom>
        </p:spPr>
        <p:txBody>
          <a:bodyPr/>
          <a:lstStyle/>
          <a:p>
            <a:r>
              <a:rPr lang="en-US" smtClean="0"/>
              <a:t>Click to edit Master title style</a:t>
            </a:r>
            <a:endParaRPr lang="en-US"/>
          </a:p>
        </p:txBody>
      </p:sp>
      <p:sp>
        <p:nvSpPr>
          <p:cNvPr id="3" name="SmartArt Placeholder 2"/>
          <p:cNvSpPr>
            <a:spLocks noGrp="1"/>
          </p:cNvSpPr>
          <p:nvPr>
            <p:ph type="dgm" idx="1"/>
          </p:nvPr>
        </p:nvSpPr>
        <p:spPr>
          <a:xfrm>
            <a:off x="914401" y="1981200"/>
            <a:ext cx="10363201" cy="4114800"/>
          </a:xfrm>
        </p:spPr>
        <p:txBody>
          <a:bodyPr rtlCol="0">
            <a:normAutofit/>
          </a:bodyPr>
          <a:lstStyle/>
          <a:p>
            <a:pPr lvl="0"/>
            <a:endParaRPr lang="en-US" noProof="0" smtClean="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1" y="1600203"/>
            <a:ext cx="5384799"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6197600" y="1600203"/>
            <a:ext cx="5384799" cy="4525963"/>
          </a:xfrm>
        </p:spPr>
        <p:txBody>
          <a:bodyPr rtlCol="0">
            <a:normAutofit/>
          </a:bodyPr>
          <a:lstStyle/>
          <a:p>
            <a:pPr lvl="0"/>
            <a:endParaRPr lang="en-US" noProof="0" smtClean="0"/>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A046418D-2BD2-448F-A067-E603013C07C8}"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7816"/>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1" y="1600203"/>
            <a:ext cx="109728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9601" y="3941763"/>
            <a:ext cx="109728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FADBBF2-ED51-4EF0-AC79-6C3B8420087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r>
              <a:rPr lang="en-US" smtClean="0"/>
              <a:t>29/12/2011</a:t>
            </a:r>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331C2A4E-E875-435A-95E0-FEE99B37747C}" type="slidenum">
              <a:rPr/>
              <a:pPr lvl="0"/>
              <a:t>‹#›</a:t>
            </a:fld>
            <a:endParaRPr lang="en-GB"/>
          </a:p>
        </p:txBody>
      </p:sp>
    </p:spTree>
    <p:extLst>
      <p:ext uri="{BB962C8B-B14F-4D97-AF65-F5344CB8AC3E}">
        <p14:creationId xmlns:p14="http://schemas.microsoft.com/office/powerpoint/2010/main" val="2130864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963083" y="5486400"/>
            <a:ext cx="10212921" cy="1168402"/>
          </a:xfrm>
        </p:spPr>
        <p:txBody>
          <a:bodyPr anchor="t"/>
          <a:lstStyle>
            <a:lvl1pPr>
              <a:defRPr sz="3600" cap="all"/>
            </a:lvl1pPr>
          </a:lstStyle>
          <a:p>
            <a:pPr lvl="0"/>
            <a:r>
              <a:rPr lang="en-US"/>
              <a:t>Click to edit Master title style</a:t>
            </a:r>
          </a:p>
        </p:txBody>
      </p:sp>
      <p:sp>
        <p:nvSpPr>
          <p:cNvPr id="3" name="Text Placeholder 2"/>
          <p:cNvSpPr txBox="1">
            <a:spLocks noGrp="1"/>
          </p:cNvSpPr>
          <p:nvPr>
            <p:ph type="body" idx="1"/>
          </p:nvPr>
        </p:nvSpPr>
        <p:spPr>
          <a:xfrm>
            <a:off x="963082" y="3852863"/>
            <a:ext cx="8180917" cy="1633539"/>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r>
              <a:rPr lang="en-US" smtClean="0"/>
              <a:t>29/12/2011</a:t>
            </a:r>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A830DD82-E6A6-4050-9F1B-B90A85C8AFEC}" type="slidenum">
              <a:rPr/>
              <a:pPr lvl="0"/>
              <a:t>‹#›</a:t>
            </a:fld>
            <a:endParaRPr lang="en-GB"/>
          </a:p>
        </p:txBody>
      </p:sp>
    </p:spTree>
    <p:extLst>
      <p:ext uri="{BB962C8B-B14F-4D97-AF65-F5344CB8AC3E}">
        <p14:creationId xmlns:p14="http://schemas.microsoft.com/office/powerpoint/2010/main" val="1235683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609601" y="1536192"/>
            <a:ext cx="4876800" cy="4590288"/>
          </a:xfrm>
        </p:spPr>
        <p:txBody>
          <a:bodyPr/>
          <a:lstStyle>
            <a:lvl1pPr>
              <a:defRPr/>
            </a:lvl1pPr>
            <a:lvl2pPr>
              <a:defRPr/>
            </a:lvl2pPr>
            <a:lvl3pPr>
              <a:defRPr/>
            </a:lvl3pPr>
            <a:lvl4pPr>
              <a:defRPr/>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5892795" y="1536192"/>
            <a:ext cx="4876800" cy="4590288"/>
          </a:xfrm>
        </p:spPr>
        <p:txBody>
          <a:bodyPr/>
          <a:lstStyle>
            <a:lvl1pPr>
              <a:defRPr/>
            </a:lvl1pPr>
            <a:lvl2pPr>
              <a:defRPr/>
            </a:lvl2pPr>
            <a:lvl3pPr>
              <a:defRPr/>
            </a:lvl3pPr>
            <a:lvl4pPr>
              <a:defRPr/>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r>
              <a:rPr lang="en-US" smtClean="0"/>
              <a:t>29/12/2011</a:t>
            </a:r>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5C09BD76-FCCB-420A-8143-56CB87B1AB6B}" type="slidenum">
              <a:rPr/>
              <a:pPr lvl="0"/>
              <a:t>‹#›</a:t>
            </a:fld>
            <a:endParaRPr lang="en-GB"/>
          </a:p>
        </p:txBody>
      </p:sp>
    </p:spTree>
    <p:extLst>
      <p:ext uri="{BB962C8B-B14F-4D97-AF65-F5344CB8AC3E}">
        <p14:creationId xmlns:p14="http://schemas.microsoft.com/office/powerpoint/2010/main" val="3974732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609601" y="1535114"/>
            <a:ext cx="4876800" cy="639759"/>
          </a:xfrm>
        </p:spPr>
        <p:txBody>
          <a:bodyPr anchor="b" anchorCtr="1"/>
          <a:lstStyle>
            <a:lvl1pPr marL="0" indent="0" algn="ctr">
              <a:spcBef>
                <a:spcPts val="500"/>
              </a:spcBef>
              <a:buNone/>
              <a:defRPr sz="2000" b="1">
                <a:solidFill>
                  <a:srgbClr val="D1282E"/>
                </a:solidFill>
              </a:defRPr>
            </a:lvl1pPr>
          </a:lstStyle>
          <a:p>
            <a:pPr lvl="0"/>
            <a:r>
              <a:rPr lang="en-US"/>
              <a:t>Click to edit Master text styles</a:t>
            </a:r>
          </a:p>
        </p:txBody>
      </p:sp>
      <p:sp>
        <p:nvSpPr>
          <p:cNvPr id="4" name="Content Placeholder 3"/>
          <p:cNvSpPr txBox="1">
            <a:spLocks noGrp="1"/>
          </p:cNvSpPr>
          <p:nvPr>
            <p:ph idx="2"/>
          </p:nvPr>
        </p:nvSpPr>
        <p:spPr>
          <a:xfrm>
            <a:off x="609601" y="2174872"/>
            <a:ext cx="4876800" cy="3951286"/>
          </a:xfrm>
        </p:spPr>
        <p:txBody>
          <a:bodyPr/>
          <a:lstStyle>
            <a:lvl1pPr>
              <a:spcBef>
                <a:spcPts val="600"/>
              </a:spcBef>
              <a:defRPr sz="2400"/>
            </a:lvl1pPr>
            <a:lvl2pPr>
              <a:spcBef>
                <a:spcPts val="500"/>
              </a:spcBef>
              <a:defRPr sz="2000"/>
            </a:lvl2pPr>
            <a:lvl3pPr>
              <a:spcBef>
                <a:spcPts val="400"/>
              </a:spcBef>
              <a:defRPr sz="1800"/>
            </a:lvl3pPr>
            <a:lvl4pPr>
              <a:defRPr sz="1600"/>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5892795" y="1535114"/>
            <a:ext cx="4876800" cy="639759"/>
          </a:xfrm>
        </p:spPr>
        <p:txBody>
          <a:bodyPr anchor="b" anchorCtr="1"/>
          <a:lstStyle>
            <a:lvl1pPr marL="0" indent="0" algn="ctr">
              <a:spcBef>
                <a:spcPts val="500"/>
              </a:spcBef>
              <a:buNone/>
              <a:defRPr sz="2000" b="1">
                <a:solidFill>
                  <a:srgbClr val="D1282E"/>
                </a:solidFill>
              </a:defRPr>
            </a:lvl1pPr>
          </a:lstStyle>
          <a:p>
            <a:pPr lvl="0"/>
            <a:r>
              <a:rPr lang="en-US"/>
              <a:t>Click to edit Master text styles</a:t>
            </a:r>
          </a:p>
        </p:txBody>
      </p:sp>
      <p:sp>
        <p:nvSpPr>
          <p:cNvPr id="6" name="Content Placeholder 5"/>
          <p:cNvSpPr txBox="1">
            <a:spLocks noGrp="1"/>
          </p:cNvSpPr>
          <p:nvPr>
            <p:ph idx="4"/>
          </p:nvPr>
        </p:nvSpPr>
        <p:spPr>
          <a:xfrm>
            <a:off x="5892795" y="2174872"/>
            <a:ext cx="4876800" cy="3951286"/>
          </a:xfrm>
        </p:spPr>
        <p:txBody>
          <a:bodyPr/>
          <a:lstStyle>
            <a:lvl1pPr>
              <a:spcBef>
                <a:spcPts val="600"/>
              </a:spcBef>
              <a:defRPr sz="2400"/>
            </a:lvl1pPr>
            <a:lvl2pPr>
              <a:spcBef>
                <a:spcPts val="500"/>
              </a:spcBef>
              <a:defRPr sz="2000"/>
            </a:lvl2pPr>
            <a:lvl3pPr>
              <a:spcBef>
                <a:spcPts val="400"/>
              </a:spcBef>
              <a:defRPr sz="1800"/>
            </a:lvl3pPr>
            <a:lvl4pPr>
              <a:defRPr sz="1600"/>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r>
              <a:rPr lang="en-US" smtClean="0"/>
              <a:t>29/12/2011</a:t>
            </a:r>
            <a:endParaRPr lang="en-GB"/>
          </a:p>
        </p:txBody>
      </p:sp>
      <p:sp>
        <p:nvSpPr>
          <p:cNvPr id="8" name="Footer Placeholder 7"/>
          <p:cNvSpPr txBox="1">
            <a:spLocks noGrp="1"/>
          </p:cNvSpPr>
          <p:nvPr>
            <p:ph type="ftr" sz="quarter" idx="9"/>
          </p:nvPr>
        </p:nvSpPr>
        <p:spPr/>
        <p:txBody>
          <a:bodyPr/>
          <a:lstStyle>
            <a:lvl1pPr>
              <a:defRPr/>
            </a:lvl1pPr>
          </a:lstStyle>
          <a:p>
            <a:pPr lvl="0"/>
            <a:endParaRPr lang="en-GB"/>
          </a:p>
        </p:txBody>
      </p:sp>
      <p:sp>
        <p:nvSpPr>
          <p:cNvPr id="9" name="Slide Number Placeholder 8"/>
          <p:cNvSpPr txBox="1">
            <a:spLocks noGrp="1"/>
          </p:cNvSpPr>
          <p:nvPr>
            <p:ph type="sldNum" sz="quarter" idx="8"/>
          </p:nvPr>
        </p:nvSpPr>
        <p:spPr/>
        <p:txBody>
          <a:bodyPr/>
          <a:lstStyle>
            <a:lvl1pPr>
              <a:defRPr/>
            </a:lvl1pPr>
          </a:lstStyle>
          <a:p>
            <a:pPr lvl="0"/>
            <a:fld id="{B9483F5F-1CBA-4BEA-8957-A2FF4C84E5F6}" type="slidenum">
              <a:rPr/>
              <a:pPr lvl="0"/>
              <a:t>‹#›</a:t>
            </a:fld>
            <a:endParaRPr lang="en-GB"/>
          </a:p>
        </p:txBody>
      </p:sp>
    </p:spTree>
    <p:extLst>
      <p:ext uri="{BB962C8B-B14F-4D97-AF65-F5344CB8AC3E}">
        <p14:creationId xmlns:p14="http://schemas.microsoft.com/office/powerpoint/2010/main" val="1076092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r>
              <a:rPr lang="en-US" smtClean="0"/>
              <a:t>29/12/2011</a:t>
            </a:r>
            <a:endParaRPr lang="en-GB"/>
          </a:p>
        </p:txBody>
      </p:sp>
      <p:sp>
        <p:nvSpPr>
          <p:cNvPr id="4" name="Footer Placeholder 3"/>
          <p:cNvSpPr txBox="1">
            <a:spLocks noGrp="1"/>
          </p:cNvSpPr>
          <p:nvPr>
            <p:ph type="ftr" sz="quarter" idx="9"/>
          </p:nvPr>
        </p:nvSpPr>
        <p:spPr/>
        <p:txBody>
          <a:bodyPr/>
          <a:lstStyle>
            <a:lvl1pPr>
              <a:defRPr/>
            </a:lvl1pPr>
          </a:lstStyle>
          <a:p>
            <a:pPr lvl="0"/>
            <a:endParaRPr lang="en-GB"/>
          </a:p>
        </p:txBody>
      </p:sp>
      <p:sp>
        <p:nvSpPr>
          <p:cNvPr id="5" name="Slide Number Placeholder 4"/>
          <p:cNvSpPr txBox="1">
            <a:spLocks noGrp="1"/>
          </p:cNvSpPr>
          <p:nvPr>
            <p:ph type="sldNum" sz="quarter" idx="8"/>
          </p:nvPr>
        </p:nvSpPr>
        <p:spPr/>
        <p:txBody>
          <a:bodyPr/>
          <a:lstStyle>
            <a:lvl1pPr>
              <a:defRPr/>
            </a:lvl1pPr>
          </a:lstStyle>
          <a:p>
            <a:pPr lvl="0"/>
            <a:fld id="{3C1CC693-34ED-4285-A72C-8EB8C2628AF3}" type="slidenum">
              <a:rPr/>
              <a:pPr lvl="0"/>
              <a:t>‹#›</a:t>
            </a:fld>
            <a:endParaRPr lang="en-GB"/>
          </a:p>
        </p:txBody>
      </p:sp>
    </p:spTree>
    <p:extLst>
      <p:ext uri="{BB962C8B-B14F-4D97-AF65-F5344CB8AC3E}">
        <p14:creationId xmlns:p14="http://schemas.microsoft.com/office/powerpoint/2010/main" val="3019517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r>
              <a:rPr lang="en-US" smtClean="0"/>
              <a:t>29/12/2011</a:t>
            </a:r>
            <a:endParaRPr lang="en-GB"/>
          </a:p>
        </p:txBody>
      </p:sp>
      <p:sp>
        <p:nvSpPr>
          <p:cNvPr id="3" name="Footer Placeholder 2"/>
          <p:cNvSpPr txBox="1">
            <a:spLocks noGrp="1"/>
          </p:cNvSpPr>
          <p:nvPr>
            <p:ph type="ftr" sz="quarter" idx="9"/>
          </p:nvPr>
        </p:nvSpPr>
        <p:spPr/>
        <p:txBody>
          <a:bodyPr/>
          <a:lstStyle>
            <a:lvl1pPr>
              <a:defRPr/>
            </a:lvl1pPr>
          </a:lstStyle>
          <a:p>
            <a:pPr lvl="0"/>
            <a:endParaRPr lang="en-GB"/>
          </a:p>
        </p:txBody>
      </p:sp>
      <p:sp>
        <p:nvSpPr>
          <p:cNvPr id="4" name="Slide Number Placeholder 3"/>
          <p:cNvSpPr txBox="1">
            <a:spLocks noGrp="1"/>
          </p:cNvSpPr>
          <p:nvPr>
            <p:ph type="sldNum" sz="quarter" idx="8"/>
          </p:nvPr>
        </p:nvSpPr>
        <p:spPr/>
        <p:txBody>
          <a:bodyPr/>
          <a:lstStyle>
            <a:lvl1pPr>
              <a:defRPr/>
            </a:lvl1pPr>
          </a:lstStyle>
          <a:p>
            <a:pPr lvl="0"/>
            <a:fld id="{113B4B7F-DDB3-4F8D-BAA1-B778A4871178}" type="slidenum">
              <a:rPr/>
              <a:pPr lvl="0"/>
              <a:t>‹#›</a:t>
            </a:fld>
            <a:endParaRPr lang="en-GB"/>
          </a:p>
        </p:txBody>
      </p:sp>
    </p:spTree>
    <p:extLst>
      <p:ext uri="{BB962C8B-B14F-4D97-AF65-F5344CB8AC3E}">
        <p14:creationId xmlns:p14="http://schemas.microsoft.com/office/powerpoint/2010/main" val="1653629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06395" y="5495544"/>
            <a:ext cx="10363201" cy="594360"/>
          </a:xfrm>
        </p:spPr>
        <p:txBody>
          <a:bodyPr anchor="b" anchorCtr="1"/>
          <a:lstStyle>
            <a:lvl1pPr algn="ctr">
              <a:defRPr sz="2200" b="1"/>
            </a:lvl1pPr>
          </a:lstStyle>
          <a:p>
            <a:pPr lvl="0"/>
            <a:r>
              <a:rPr lang="en-US"/>
              <a:t>Click to edit Master title style</a:t>
            </a:r>
          </a:p>
        </p:txBody>
      </p:sp>
      <p:sp>
        <p:nvSpPr>
          <p:cNvPr id="3" name="Text Placeholder 3"/>
          <p:cNvSpPr txBox="1">
            <a:spLocks noGrp="1"/>
          </p:cNvSpPr>
          <p:nvPr>
            <p:ph type="body" idx="2"/>
          </p:nvPr>
        </p:nvSpPr>
        <p:spPr>
          <a:xfrm>
            <a:off x="406395" y="6096006"/>
            <a:ext cx="10363201" cy="609603"/>
          </a:xfrm>
        </p:spPr>
        <p:txBody>
          <a:bodyPr anchorCtr="1"/>
          <a:lstStyle>
            <a:lvl1pPr marL="0" indent="0" algn="ctr">
              <a:spcBef>
                <a:spcPts val="400"/>
              </a:spcBef>
              <a:buNone/>
              <a:defRPr sz="1600"/>
            </a:lvl1pPr>
          </a:lstStyle>
          <a:p>
            <a:pPr lvl="0"/>
            <a:r>
              <a:rPr lang="en-US"/>
              <a:t>Click to edit Master text styles</a:t>
            </a:r>
          </a:p>
        </p:txBody>
      </p:sp>
      <p:sp>
        <p:nvSpPr>
          <p:cNvPr id="4" name="Date Placeholder 4"/>
          <p:cNvSpPr txBox="1">
            <a:spLocks noGrp="1"/>
          </p:cNvSpPr>
          <p:nvPr>
            <p:ph type="dt" sz="half" idx="7"/>
          </p:nvPr>
        </p:nvSpPr>
        <p:spPr/>
        <p:txBody>
          <a:bodyPr/>
          <a:lstStyle>
            <a:lvl1pPr>
              <a:defRPr/>
            </a:lvl1pPr>
          </a:lstStyle>
          <a:p>
            <a:pPr lvl="0"/>
            <a:r>
              <a:rPr lang="en-US" smtClean="0"/>
              <a:t>29/12/2011</a:t>
            </a:r>
            <a:endParaRPr lang="en-GB"/>
          </a:p>
        </p:txBody>
      </p:sp>
      <p:sp>
        <p:nvSpPr>
          <p:cNvPr id="5" name="Footer Placeholder 5"/>
          <p:cNvSpPr txBox="1">
            <a:spLocks noGrp="1"/>
          </p:cNvSpPr>
          <p:nvPr>
            <p:ph type="ftr" sz="quarter" idx="9"/>
          </p:nvPr>
        </p:nvSpPr>
        <p:spPr/>
        <p:txBody>
          <a:bodyPr/>
          <a:lstStyle>
            <a:lvl1pPr>
              <a:defRPr/>
            </a:lvl1pPr>
          </a:lstStyle>
          <a:p>
            <a:pPr lvl="0"/>
            <a:endParaRPr lang="en-GB"/>
          </a:p>
        </p:txBody>
      </p:sp>
      <p:sp>
        <p:nvSpPr>
          <p:cNvPr id="6" name="Slide Number Placeholder 6"/>
          <p:cNvSpPr txBox="1">
            <a:spLocks noGrp="1"/>
          </p:cNvSpPr>
          <p:nvPr>
            <p:ph type="sldNum" sz="quarter" idx="8"/>
          </p:nvPr>
        </p:nvSpPr>
        <p:spPr/>
        <p:txBody>
          <a:bodyPr/>
          <a:lstStyle>
            <a:lvl1pPr>
              <a:defRPr/>
            </a:lvl1pPr>
          </a:lstStyle>
          <a:p>
            <a:pPr lvl="0"/>
            <a:fld id="{D35E6188-4B74-4ED9-852D-53ECE5BC11D7}" type="slidenum">
              <a:rPr/>
              <a:pPr lvl="0"/>
              <a:t>‹#›</a:t>
            </a:fld>
            <a:endParaRPr lang="en-GB"/>
          </a:p>
        </p:txBody>
      </p:sp>
      <p:sp>
        <p:nvSpPr>
          <p:cNvPr id="7" name="Content Placeholder 8"/>
          <p:cNvSpPr txBox="1">
            <a:spLocks noGrp="1"/>
          </p:cNvSpPr>
          <p:nvPr>
            <p:ph idx="1"/>
          </p:nvPr>
        </p:nvSpPr>
        <p:spPr>
          <a:xfrm>
            <a:off x="406395" y="381003"/>
            <a:ext cx="10363201" cy="494284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3952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02336" y="5495281"/>
            <a:ext cx="10363201" cy="594625"/>
          </a:xfrm>
        </p:spPr>
        <p:txBody>
          <a:bodyPr anchor="b" anchorCtr="1"/>
          <a:lstStyle>
            <a:lvl1pPr algn="ctr">
              <a:defRPr sz="2200" b="1"/>
            </a:lvl1pPr>
          </a:lstStyle>
          <a:p>
            <a:pPr lvl="0"/>
            <a:r>
              <a:rPr lang="en-US"/>
              <a:t>Click to edit Master title style</a:t>
            </a:r>
          </a:p>
        </p:txBody>
      </p:sp>
      <p:sp>
        <p:nvSpPr>
          <p:cNvPr id="3" name="Picture Placeholder 2"/>
          <p:cNvSpPr txBox="1">
            <a:spLocks noGrp="1"/>
          </p:cNvSpPr>
          <p:nvPr>
            <p:ph type="pic" idx="1"/>
          </p:nvPr>
        </p:nvSpPr>
        <p:spPr>
          <a:xfrm>
            <a:off x="0" y="0"/>
            <a:ext cx="11277600" cy="5486400"/>
          </a:xfrm>
        </p:spPr>
        <p:txBody>
          <a:bodyPr/>
          <a:lstStyle>
            <a:lvl1pPr marL="0" indent="0">
              <a:spcBef>
                <a:spcPts val="800"/>
              </a:spcBef>
              <a:buNone/>
              <a:defRPr sz="3200"/>
            </a:lvl1pPr>
          </a:lstStyle>
          <a:p>
            <a:pPr lvl="0"/>
            <a:r>
              <a:rPr lang="en-US"/>
              <a:t>Click icon to add picture</a:t>
            </a:r>
          </a:p>
        </p:txBody>
      </p:sp>
      <p:sp>
        <p:nvSpPr>
          <p:cNvPr id="4" name="Text Placeholder 3"/>
          <p:cNvSpPr txBox="1">
            <a:spLocks noGrp="1"/>
          </p:cNvSpPr>
          <p:nvPr>
            <p:ph type="body" idx="2"/>
          </p:nvPr>
        </p:nvSpPr>
        <p:spPr>
          <a:xfrm>
            <a:off x="402336" y="6096003"/>
            <a:ext cx="10363201" cy="612648"/>
          </a:xfrm>
        </p:spPr>
        <p:txBody>
          <a:bodyPr anchorCtr="1"/>
          <a:lstStyle>
            <a:lvl1pPr marL="0" indent="0" algn="ctr">
              <a:spcBef>
                <a:spcPts val="400"/>
              </a:spcBef>
              <a:buNone/>
              <a:defRPr sz="1600"/>
            </a:lvl1pPr>
          </a:lstStyle>
          <a:p>
            <a:pPr lvl="0"/>
            <a:r>
              <a:rPr lang="en-US"/>
              <a:t>Click to edit Master text styles</a:t>
            </a:r>
          </a:p>
        </p:txBody>
      </p:sp>
      <p:sp>
        <p:nvSpPr>
          <p:cNvPr id="5" name="Date Placeholder 7"/>
          <p:cNvSpPr txBox="1">
            <a:spLocks noGrp="1"/>
          </p:cNvSpPr>
          <p:nvPr>
            <p:ph type="dt" sz="half" idx="7"/>
          </p:nvPr>
        </p:nvSpPr>
        <p:spPr/>
        <p:txBody>
          <a:bodyPr/>
          <a:lstStyle>
            <a:lvl1pPr>
              <a:defRPr/>
            </a:lvl1pPr>
          </a:lstStyle>
          <a:p>
            <a:pPr lvl="0"/>
            <a:r>
              <a:rPr lang="en-US" smtClean="0"/>
              <a:t>29/12/2011</a:t>
            </a:r>
            <a:endParaRPr lang="en-GB"/>
          </a:p>
        </p:txBody>
      </p:sp>
      <p:sp>
        <p:nvSpPr>
          <p:cNvPr id="6" name="Slide Number Placeholder 8"/>
          <p:cNvSpPr txBox="1">
            <a:spLocks noGrp="1"/>
          </p:cNvSpPr>
          <p:nvPr>
            <p:ph type="sldNum" sz="quarter" idx="8"/>
          </p:nvPr>
        </p:nvSpPr>
        <p:spPr/>
        <p:txBody>
          <a:bodyPr/>
          <a:lstStyle>
            <a:lvl1pPr>
              <a:defRPr/>
            </a:lvl1pPr>
          </a:lstStyle>
          <a:p>
            <a:pPr lvl="0"/>
            <a:fld id="{8AC3577F-67A4-4E2F-AF1D-47533BCE57AA}" type="slidenum">
              <a:rPr/>
              <a:pPr lvl="0"/>
              <a:t>‹#›</a:t>
            </a:fld>
            <a:endParaRPr lang="en-GB"/>
          </a:p>
        </p:txBody>
      </p:sp>
      <p:sp>
        <p:nvSpPr>
          <p:cNvPr id="7" name="Footer Placeholder 9"/>
          <p:cNvSpPr txBox="1">
            <a:spLocks noGrp="1"/>
          </p:cNvSpPr>
          <p:nvPr>
            <p:ph type="ftr" sz="quarter" idx="9"/>
          </p:nvPr>
        </p:nvSpPr>
        <p:spPr/>
        <p:txBody>
          <a:bodyPr/>
          <a:lstStyle>
            <a:lvl1pPr>
              <a:defRPr/>
            </a:lvl1pPr>
          </a:lstStyle>
          <a:p>
            <a:pPr lvl="0"/>
            <a:endParaRPr lang="en-GB"/>
          </a:p>
        </p:txBody>
      </p:sp>
    </p:spTree>
    <p:extLst>
      <p:ext uri="{BB962C8B-B14F-4D97-AF65-F5344CB8AC3E}">
        <p14:creationId xmlns:p14="http://schemas.microsoft.com/office/powerpoint/2010/main" val="4095779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FFFFFF"/>
            </a:gs>
          </a:gsLst>
          <a:path path="circle">
            <a:fillToRect l="20000" t="50000" r="80000" b="50000"/>
          </a:path>
        </a:gra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609600" y="274640"/>
            <a:ext cx="10159995" cy="1143000"/>
          </a:xfrm>
          <a:prstGeom prst="rect">
            <a:avLst/>
          </a:prstGeom>
          <a:noFill/>
          <a:ln>
            <a:noFill/>
          </a:ln>
        </p:spPr>
        <p:txBody>
          <a:bodyPr vert="horz" wrap="square" lIns="91440" tIns="45720" rIns="91440" bIns="45720" anchor="ctr" anchorCtr="0" compatLnSpc="1"/>
          <a:lstStyle/>
          <a:p>
            <a:pPr lvl="0"/>
            <a:r>
              <a:rPr lang="en-US"/>
              <a:t>Click to edit Master title style</a:t>
            </a:r>
          </a:p>
        </p:txBody>
      </p:sp>
      <p:sp>
        <p:nvSpPr>
          <p:cNvPr id="3" name="Text Placeholder 2"/>
          <p:cNvSpPr txBox="1">
            <a:spLocks noGrp="1"/>
          </p:cNvSpPr>
          <p:nvPr>
            <p:ph type="body" idx="1"/>
          </p:nvPr>
        </p:nvSpPr>
        <p:spPr>
          <a:xfrm>
            <a:off x="609600" y="1600200"/>
            <a:ext cx="10159995" cy="4800600"/>
          </a:xfrm>
          <a:prstGeom prst="rect">
            <a:avLst/>
          </a:prstGeom>
          <a:noFill/>
          <a:ln>
            <a:noFill/>
          </a:ln>
        </p:spPr>
        <p:txBody>
          <a:bodyPr vert="horz" wrap="square" lIns="91440" tIns="45720" rIns="91440" bIns="45720"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err="1" smtClean="0"/>
              <a:t>jjFifth</a:t>
            </a:r>
            <a:r>
              <a:rPr lang="en-US" dirty="0" smtClean="0"/>
              <a:t> level</a:t>
            </a:r>
          </a:p>
          <a:p>
            <a:pPr lvl="4"/>
            <a:r>
              <a:rPr lang="en-US" dirty="0" err="1" smtClean="0"/>
              <a:t>Endevour</a:t>
            </a:r>
            <a:endParaRPr lang="en-US" dirty="0" smtClean="0"/>
          </a:p>
          <a:p>
            <a:pPr lvl="4"/>
            <a:endParaRPr lang="en-US" dirty="0"/>
          </a:p>
        </p:txBody>
      </p:sp>
      <p:sp>
        <p:nvSpPr>
          <p:cNvPr id="4" name="Rectangle 6"/>
          <p:cNvSpPr/>
          <p:nvPr/>
        </p:nvSpPr>
        <p:spPr>
          <a:xfrm>
            <a:off x="11277600" y="0"/>
            <a:ext cx="914400" cy="6858000"/>
          </a:xfrm>
          <a:prstGeom prst="rect">
            <a:avLst/>
          </a:prstGeom>
          <a:solidFill>
            <a:schemeClr val="accent5">
              <a:lumMod val="75000"/>
            </a:scheme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Tw Cen MT"/>
            </a:endParaRPr>
          </a:p>
        </p:txBody>
      </p:sp>
      <p:sp>
        <p:nvSpPr>
          <p:cNvPr id="5" name="Rectangle 7"/>
          <p:cNvSpPr/>
          <p:nvPr/>
        </p:nvSpPr>
        <p:spPr>
          <a:xfrm>
            <a:off x="11277600" y="6271592"/>
            <a:ext cx="914400" cy="685800"/>
          </a:xfrm>
          <a:prstGeom prst="rect">
            <a:avLst/>
          </a:prstGeom>
          <a:solidFill>
            <a:schemeClr val="tx2">
              <a:lumMod val="60000"/>
              <a:lumOff val="40000"/>
            </a:schemeClr>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Tw Cen MT"/>
            </a:endParaRPr>
          </a:p>
        </p:txBody>
      </p:sp>
      <p:sp>
        <p:nvSpPr>
          <p:cNvPr id="6" name="Slide Number Placeholder 5"/>
          <p:cNvSpPr txBox="1">
            <a:spLocks noGrp="1"/>
          </p:cNvSpPr>
          <p:nvPr>
            <p:ph type="sldNum" sz="quarter" idx="4"/>
          </p:nvPr>
        </p:nvSpPr>
        <p:spPr>
          <a:xfrm>
            <a:off x="11341144" y="6415608"/>
            <a:ext cx="731520" cy="396236"/>
          </a:xfrm>
          <a:prstGeom prst="rect">
            <a:avLst/>
          </a:prstGeom>
          <a:noFill/>
          <a:ln w="19046">
            <a:solidFill>
              <a:srgbClr val="FFFFFF"/>
            </a:solidFill>
            <a:prstDash val="solid"/>
          </a:ln>
        </p:spPr>
        <p:txBody>
          <a:bodyPr vert="horz" wrap="square" lIns="0" tIns="0" rIns="0" bIns="0" anchor="ctr" anchorCtr="1" compatLnSpc="1"/>
          <a:lstStyle>
            <a:lvl1pPr marL="0" marR="0" lvl="0" indent="0" algn="ctr" defTabSz="914400" rtl="0" fontAlgn="auto" hangingPunct="1">
              <a:lnSpc>
                <a:spcPct val="100000"/>
              </a:lnSpc>
              <a:spcBef>
                <a:spcPts val="0"/>
              </a:spcBef>
              <a:spcAft>
                <a:spcPts val="0"/>
              </a:spcAft>
              <a:buNone/>
              <a:tabLst/>
              <a:defRPr lang="en-GB" sz="1800" b="0" i="0" u="none" strike="noStrike" kern="1200" cap="none" spc="0" baseline="0">
                <a:solidFill>
                  <a:srgbClr val="FFFFFF"/>
                </a:solidFill>
                <a:uFillTx/>
                <a:latin typeface="Tw Cen MT"/>
              </a:defRPr>
            </a:lvl1pPr>
          </a:lstStyle>
          <a:p>
            <a:pPr lvl="0"/>
            <a:fld id="{B296FA63-8607-4E99-B5C5-32BF0D9BB8E0}" type="slidenum">
              <a:rPr/>
              <a:pPr lvl="0"/>
              <a:t>‹#›</a:t>
            </a:fld>
            <a:endParaRPr lang="en-GB"/>
          </a:p>
        </p:txBody>
      </p:sp>
      <p:sp>
        <p:nvSpPr>
          <p:cNvPr id="7" name="Footer Placeholder 4"/>
          <p:cNvSpPr txBox="1">
            <a:spLocks noGrp="1"/>
          </p:cNvSpPr>
          <p:nvPr>
            <p:ph type="ftr" sz="quarter" idx="3"/>
          </p:nvPr>
        </p:nvSpPr>
        <p:spPr>
          <a:xfrm rot="16200004">
            <a:off x="10340777" y="3987797"/>
            <a:ext cx="2367281" cy="487680"/>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C8C8B1"/>
                </a:solidFill>
                <a:uFillTx/>
                <a:latin typeface="Tw Cen MT"/>
              </a:defRPr>
            </a:lvl1pPr>
          </a:lstStyle>
          <a:p>
            <a:pPr lvl="0"/>
            <a:endParaRPr lang="en-GB"/>
          </a:p>
        </p:txBody>
      </p:sp>
      <p:sp>
        <p:nvSpPr>
          <p:cNvPr id="8" name="Date Placeholder 3"/>
          <p:cNvSpPr txBox="1">
            <a:spLocks noGrp="1"/>
          </p:cNvSpPr>
          <p:nvPr>
            <p:ph type="dt" sz="half" idx="2"/>
          </p:nvPr>
        </p:nvSpPr>
        <p:spPr>
          <a:xfrm rot="16200004">
            <a:off x="10305216" y="1584955"/>
            <a:ext cx="2438403" cy="487680"/>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C8C8B1"/>
                </a:solidFill>
                <a:uFillTx/>
                <a:latin typeface="Tw Cen MT"/>
              </a:defRPr>
            </a:lvl1pPr>
          </a:lstStyle>
          <a:p>
            <a:pPr lvl="0"/>
            <a:r>
              <a:rPr lang="en-US" smtClean="0"/>
              <a:t>29/12/2011</a:t>
            </a:r>
            <a:endParaRPr lang="en-GB"/>
          </a:p>
        </p:txBody>
      </p:sp>
      <p:sp>
        <p:nvSpPr>
          <p:cNvPr id="9" name="TextBox 8"/>
          <p:cNvSpPr txBox="1"/>
          <p:nvPr/>
        </p:nvSpPr>
        <p:spPr>
          <a:xfrm rot="16200004">
            <a:off x="8711627" y="2899683"/>
            <a:ext cx="6480720" cy="338554"/>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all" spc="0" baseline="0" dirty="0" smtClean="0">
                <a:solidFill>
                  <a:srgbClr val="FFFF00"/>
                </a:solidFill>
                <a:uFillTx/>
                <a:latin typeface="Arial Rounded MT Bold" pitchFamily="34"/>
                <a:ea typeface="+mn-ea"/>
                <a:cs typeface="Arial" pitchFamily="34"/>
              </a:rPr>
              <a:t>Insurance in the Digital Age-The time is now </a:t>
            </a:r>
            <a:endParaRPr lang="en-US" sz="1600" b="1" i="0" u="none" strike="noStrike" kern="1200" cap="all" spc="0" baseline="0" dirty="0">
              <a:solidFill>
                <a:srgbClr val="FFFF00"/>
              </a:solidFill>
              <a:uFillTx/>
              <a:latin typeface="Vivaldi" pitchFamily="66"/>
              <a:cs typeface="Arial" pitchFamily="34"/>
            </a:endParaRPr>
          </a:p>
        </p:txBody>
      </p:sp>
      <p:pic>
        <p:nvPicPr>
          <p:cNvPr id="1026" name="Picture 2"/>
          <p:cNvPicPr>
            <a:picLocks noChangeAspect="1" noChangeArrowheads="1"/>
          </p:cNvPicPr>
          <p:nvPr userDrawn="1"/>
        </p:nvPicPr>
        <p:blipFill>
          <a:blip r:embed="rId18"/>
          <a:srcRect/>
          <a:stretch>
            <a:fillRect/>
          </a:stretch>
        </p:blipFill>
        <p:spPr bwMode="auto">
          <a:xfrm>
            <a:off x="1" y="-13202"/>
            <a:ext cx="595274" cy="727557"/>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marL="0" marR="0" lvl="0" indent="0" algn="l" defTabSz="914400" rtl="0" fontAlgn="auto" hangingPunct="1">
        <a:lnSpc>
          <a:spcPct val="100000"/>
        </a:lnSpc>
        <a:spcBef>
          <a:spcPts val="0"/>
        </a:spcBef>
        <a:spcAft>
          <a:spcPts val="0"/>
        </a:spcAft>
        <a:buNone/>
        <a:tabLst/>
        <a:defRPr lang="en-US" sz="4000" b="0" i="0" u="none" strike="noStrike" kern="1200" cap="none" spc="-100" baseline="0">
          <a:solidFill>
            <a:srgbClr val="D1282E"/>
          </a:solidFill>
          <a:uFillTx/>
          <a:latin typeface="Tw Cen MT"/>
        </a:defRPr>
      </a:lvl1pPr>
    </p:titleStyle>
    <p:bodyStyle>
      <a:lvl1pPr marL="342900" marR="0" lvl="0" indent="-228600" algn="l" defTabSz="914400" rtl="0" fontAlgn="auto" hangingPunct="1">
        <a:lnSpc>
          <a:spcPct val="100000"/>
        </a:lnSpc>
        <a:spcBef>
          <a:spcPts val="700"/>
        </a:spcBef>
        <a:spcAft>
          <a:spcPts val="0"/>
        </a:spcAft>
        <a:buClr>
          <a:srgbClr val="7A7A7A"/>
        </a:buClr>
        <a:buSzPct val="100000"/>
        <a:buFont typeface="Arial" pitchFamily="34"/>
        <a:buChar char="•"/>
        <a:tabLst/>
        <a:defRPr lang="en-US" sz="2800" b="0" i="0" u="none" strike="noStrike" kern="1200" cap="none" spc="0" baseline="0">
          <a:solidFill>
            <a:srgbClr val="000000"/>
          </a:solidFill>
          <a:uFillTx/>
          <a:latin typeface="Tw Cen MT"/>
        </a:defRPr>
      </a:lvl1pPr>
      <a:lvl2pPr marL="640080" marR="0" lvl="1" indent="-228600" algn="l" defTabSz="914400" rtl="0" fontAlgn="auto" hangingPunct="1">
        <a:lnSpc>
          <a:spcPct val="100000"/>
        </a:lnSpc>
        <a:spcBef>
          <a:spcPts val="600"/>
        </a:spcBef>
        <a:spcAft>
          <a:spcPts val="0"/>
        </a:spcAft>
        <a:buClr>
          <a:srgbClr val="F5C201"/>
        </a:buClr>
        <a:buSzPct val="100000"/>
        <a:buFont typeface="Arial" pitchFamily="34"/>
        <a:buChar char="•"/>
        <a:tabLst/>
        <a:defRPr lang="en-US" sz="2400" b="0" i="0" u="none" strike="noStrike" kern="1200" cap="none" spc="0" baseline="0">
          <a:solidFill>
            <a:srgbClr val="000000"/>
          </a:solidFill>
          <a:uFillTx/>
          <a:latin typeface="Tw Cen MT"/>
        </a:defRPr>
      </a:lvl2pPr>
      <a:lvl3pPr marL="1005840" marR="0" lvl="2" indent="-228600" algn="l" defTabSz="914400" rtl="0" fontAlgn="auto" hangingPunct="1">
        <a:lnSpc>
          <a:spcPct val="100000"/>
        </a:lnSpc>
        <a:spcBef>
          <a:spcPts val="500"/>
        </a:spcBef>
        <a:spcAft>
          <a:spcPts val="0"/>
        </a:spcAft>
        <a:buClr>
          <a:srgbClr val="526DB0"/>
        </a:buClr>
        <a:buSzPct val="100000"/>
        <a:buFont typeface="Arial" pitchFamily="34"/>
        <a:buChar char="•"/>
        <a:tabLst/>
        <a:defRPr lang="en-US" sz="2000" b="0" i="0" u="none" strike="noStrike" kern="1200" cap="none" spc="0" baseline="0">
          <a:solidFill>
            <a:srgbClr val="000000"/>
          </a:solidFill>
          <a:uFillTx/>
          <a:latin typeface="Tw Cen MT"/>
        </a:defRPr>
      </a:lvl3pPr>
      <a:lvl4pPr marL="1280160" marR="0" lvl="3" indent="-228600" algn="l" defTabSz="914400" rtl="0" fontAlgn="auto" hangingPunct="1">
        <a:lnSpc>
          <a:spcPct val="100000"/>
        </a:lnSpc>
        <a:spcBef>
          <a:spcPts val="400"/>
        </a:spcBef>
        <a:spcAft>
          <a:spcPts val="0"/>
        </a:spcAft>
        <a:buClr>
          <a:srgbClr val="989AAC"/>
        </a:buClr>
        <a:buSzPct val="100000"/>
        <a:buFont typeface="Arial" pitchFamily="34"/>
        <a:buChar char="•"/>
        <a:tabLst/>
        <a:defRPr lang="en-US" sz="1800" b="0" i="0" u="none" strike="noStrike" kern="1200" cap="none" spc="0" baseline="0">
          <a:solidFill>
            <a:srgbClr val="000000"/>
          </a:solidFill>
          <a:uFillTx/>
          <a:latin typeface="Tw Cen MT"/>
        </a:defRPr>
      </a:lvl4pPr>
      <a:lvl5pPr marL="1554480" marR="0" lvl="4" indent="-228600" algn="l" defTabSz="914400" rtl="0" fontAlgn="auto" hangingPunct="1">
        <a:lnSpc>
          <a:spcPct val="100000"/>
        </a:lnSpc>
        <a:spcBef>
          <a:spcPts val="400"/>
        </a:spcBef>
        <a:spcAft>
          <a:spcPts val="0"/>
        </a:spcAft>
        <a:buClr>
          <a:srgbClr val="DC5924"/>
        </a:buClr>
        <a:buSzPct val="100000"/>
        <a:buFont typeface="Arial" pitchFamily="34"/>
        <a:buChar char="•"/>
        <a:tabLst/>
        <a:defRPr lang="en-US" sz="1600" b="0" i="0" u="none" strike="noStrike" kern="1200" cap="none" spc="0" baseline="0">
          <a:solidFill>
            <a:srgbClr val="000000"/>
          </a:solidFill>
          <a:uFillTx/>
          <a:latin typeface="Tw Cen MT"/>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Microsoft_Excel_97-2003_Worksheet2.xls"/><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Microsoft_Excel_97-2003_Worksheet1.xls"/></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www.insurancenetworking.com/news/Swiss_re_reinsurance_munich_re_a_m_best_premiums-28767-1.html?ET=insurancenetworking:e2115:43843a:&amp;st=email" TargetMode="Externa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9.png"/><Relationship Id="rId4" Type="http://schemas.openxmlformats.org/officeDocument/2006/relationships/oleObject" Target="../embeddings/Microsoft_Excel_97-2003_Worksheet3.xls"/></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6.xml"/><Relationship Id="rId1" Type="http://schemas.openxmlformats.org/officeDocument/2006/relationships/vmlDrawing" Target="../drawings/vmlDrawing3.vml"/><Relationship Id="rId5" Type="http://schemas.openxmlformats.org/officeDocument/2006/relationships/image" Target="../media/image10.emf"/><Relationship Id="rId4" Type="http://schemas.openxmlformats.org/officeDocument/2006/relationships/oleObject" Target="../embeddings/Microsoft_Excel_97-2003_Worksheet4.xls"/></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85862"/>
            <a:ext cx="10058400" cy="2593979"/>
          </a:xfrm>
        </p:spPr>
        <p:txBody>
          <a:bodyPr/>
          <a:lstStyle/>
          <a:p>
            <a:r>
              <a:rPr lang="en-GB" sz="4400" b="1" dirty="0" smtClean="0">
                <a:solidFill>
                  <a:schemeClr val="accent5">
                    <a:lumMod val="75000"/>
                  </a:schemeClr>
                </a:solidFill>
              </a:rPr>
              <a:t>Title: REINSURANCE: The role, underwriting and markets for underwriters: </a:t>
            </a:r>
            <a:br>
              <a:rPr lang="en-GB" sz="4400" b="1" dirty="0" smtClean="0">
                <a:solidFill>
                  <a:schemeClr val="accent5">
                    <a:lumMod val="75000"/>
                  </a:schemeClr>
                </a:solidFill>
              </a:rPr>
            </a:br>
            <a:r>
              <a:rPr lang="en-GB" sz="4400" b="1" dirty="0" smtClean="0">
                <a:solidFill>
                  <a:schemeClr val="accent5">
                    <a:lumMod val="75000"/>
                  </a:schemeClr>
                </a:solidFill>
              </a:rPr>
              <a:t/>
            </a:r>
            <a:br>
              <a:rPr lang="en-GB" sz="4400" b="1" dirty="0" smtClean="0">
                <a:solidFill>
                  <a:schemeClr val="accent5">
                    <a:lumMod val="75000"/>
                  </a:schemeClr>
                </a:solidFill>
              </a:rPr>
            </a:br>
            <a:r>
              <a:rPr lang="en-GB" sz="3600" b="1" dirty="0" smtClean="0">
                <a:solidFill>
                  <a:schemeClr val="accent5">
                    <a:lumMod val="75000"/>
                  </a:schemeClr>
                </a:solidFill>
              </a:rPr>
              <a:t>Theme: Insurance in the Digital Age-The time is now</a:t>
            </a:r>
            <a:endParaRPr lang="en-GB" sz="3600" b="1" dirty="0">
              <a:solidFill>
                <a:schemeClr val="accent5">
                  <a:lumMod val="75000"/>
                </a:schemeClr>
              </a:solidFill>
            </a:endParaRPr>
          </a:p>
        </p:txBody>
      </p:sp>
      <p:sp>
        <p:nvSpPr>
          <p:cNvPr id="3" name="Subtitle 2"/>
          <p:cNvSpPr>
            <a:spLocks noGrp="1"/>
          </p:cNvSpPr>
          <p:nvPr>
            <p:ph type="subTitle" idx="1"/>
          </p:nvPr>
        </p:nvSpPr>
        <p:spPr/>
        <p:txBody>
          <a:bodyPr/>
          <a:lstStyle/>
          <a:p>
            <a:r>
              <a:rPr lang="en-GB" sz="2400" b="1" dirty="0" smtClean="0">
                <a:solidFill>
                  <a:schemeClr val="tx1"/>
                </a:solidFill>
              </a:rPr>
              <a:t>Jonah Chikuse</a:t>
            </a:r>
            <a:endParaRPr lang="en-GB" sz="2400" b="1" dirty="0">
              <a:solidFill>
                <a:schemeClr val="tx1"/>
              </a:solidFill>
            </a:endParaRPr>
          </a:p>
          <a:p>
            <a:r>
              <a:rPr lang="en-GB" sz="2400" b="1" dirty="0">
                <a:solidFill>
                  <a:schemeClr val="tx1"/>
                </a:solidFill>
              </a:rPr>
              <a:t>Contact </a:t>
            </a:r>
            <a:r>
              <a:rPr lang="en-GB" sz="2400" b="1" dirty="0" smtClean="0">
                <a:solidFill>
                  <a:schemeClr val="tx1"/>
                </a:solidFill>
              </a:rPr>
              <a:t> details:</a:t>
            </a:r>
            <a:endParaRPr lang="en-GB" sz="2400" b="1" dirty="0">
              <a:solidFill>
                <a:schemeClr val="tx1"/>
              </a:solidFill>
            </a:endParaRPr>
          </a:p>
          <a:p>
            <a:pPr lvl="1"/>
            <a:r>
              <a:rPr lang="en-GB" b="1" dirty="0">
                <a:solidFill>
                  <a:schemeClr val="tx1"/>
                </a:solidFill>
              </a:rPr>
              <a:t>Email: </a:t>
            </a:r>
            <a:r>
              <a:rPr lang="en-GB" b="1" dirty="0" smtClean="0">
                <a:solidFill>
                  <a:schemeClr val="tx1"/>
                </a:solidFill>
              </a:rPr>
              <a:t>jchikuse@icloud.com / jchikuse@gmail.com </a:t>
            </a:r>
            <a:endParaRPr lang="en-GB" b="1" dirty="0">
              <a:solidFill>
                <a:schemeClr val="tx1"/>
              </a:solidFill>
            </a:endParaRPr>
          </a:p>
          <a:p>
            <a:pPr lvl="1"/>
            <a:r>
              <a:rPr lang="en-GB" b="1" dirty="0">
                <a:solidFill>
                  <a:schemeClr val="tx1"/>
                </a:solidFill>
              </a:rPr>
              <a:t>Tel. </a:t>
            </a:r>
            <a:r>
              <a:rPr lang="en-GB" b="1" dirty="0" smtClean="0">
                <a:solidFill>
                  <a:schemeClr val="tx1"/>
                </a:solidFill>
              </a:rPr>
              <a:t>+263 772 428 669 or +263 73 401 9845 </a:t>
            </a:r>
            <a:endParaRPr lang="en-GB" b="1" dirty="0">
              <a:solidFill>
                <a:schemeClr val="tx1"/>
              </a:solidFill>
            </a:endParaRPr>
          </a:p>
          <a:p>
            <a:pPr lvl="0"/>
            <a:r>
              <a:rPr lang="en-GB" sz="2400" b="1" dirty="0" smtClean="0">
                <a:solidFill>
                  <a:schemeClr val="tx1"/>
                </a:solidFill>
              </a:rPr>
              <a:t>IIZ Winter School 2015</a:t>
            </a:r>
            <a:endParaRPr lang="en-GB" sz="2400" b="1" dirty="0">
              <a:solidFill>
                <a:schemeClr val="tx1"/>
              </a:solidFill>
            </a:endParaRPr>
          </a:p>
        </p:txBody>
      </p:sp>
      <p:sp>
        <p:nvSpPr>
          <p:cNvPr id="5" name="Slide Number Placeholder 4"/>
          <p:cNvSpPr>
            <a:spLocks noGrp="1"/>
          </p:cNvSpPr>
          <p:nvPr>
            <p:ph type="sldNum" sz="quarter" idx="8"/>
          </p:nvPr>
        </p:nvSpPr>
        <p:spPr/>
        <p:txBody>
          <a:bodyPr/>
          <a:lstStyle/>
          <a:p>
            <a:pPr lvl="0"/>
            <a:fld id="{0639D745-3F2F-41EC-88F1-5F896EEDA6CD}" type="slidenum">
              <a:rPr lang="en-GB" smtClean="0"/>
              <a:pPr lvl="0"/>
              <a:t>1</a:t>
            </a:fld>
            <a:endParaRPr lang="en-GB"/>
          </a:p>
        </p:txBody>
      </p:sp>
      <p:sp>
        <p:nvSpPr>
          <p:cNvPr id="4" name="Rectangle 3"/>
          <p:cNvSpPr/>
          <p:nvPr/>
        </p:nvSpPr>
        <p:spPr>
          <a:xfrm>
            <a:off x="4711133" y="3244334"/>
            <a:ext cx="2769733" cy="369332"/>
          </a:xfrm>
          <a:prstGeom prst="rect">
            <a:avLst/>
          </a:prstGeom>
        </p:spPr>
        <p:txBody>
          <a:bodyPr wrap="none">
            <a:spAutoFit/>
          </a:bodyPr>
          <a:lstStyle/>
          <a:p>
            <a:r>
              <a:rPr lang="en-ZW"/>
              <a:t>IIZ OCTOBER 2015 EXAMS 2</a:t>
            </a:r>
          </a:p>
        </p:txBody>
      </p:sp>
    </p:spTree>
    <p:extLst>
      <p:ext uri="{BB962C8B-B14F-4D97-AF65-F5344CB8AC3E}">
        <p14:creationId xmlns:p14="http://schemas.microsoft.com/office/powerpoint/2010/main" val="1332733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a:t>
            </a:r>
            <a:endParaRPr lang="en-US" dirty="0"/>
          </a:p>
        </p:txBody>
      </p:sp>
      <p:sp>
        <p:nvSpPr>
          <p:cNvPr id="3" name="Content Placeholder 2"/>
          <p:cNvSpPr>
            <a:spLocks noGrp="1"/>
          </p:cNvSpPr>
          <p:nvPr>
            <p:ph idx="1"/>
          </p:nvPr>
        </p:nvSpPr>
        <p:spPr>
          <a:xfrm>
            <a:off x="623393" y="1340768"/>
            <a:ext cx="10526960" cy="4800600"/>
          </a:xfrm>
        </p:spPr>
        <p:txBody>
          <a:bodyPr/>
          <a:lstStyle/>
          <a:p>
            <a:pPr>
              <a:buNone/>
            </a:pPr>
            <a:r>
              <a:rPr lang="en-US" b="1" dirty="0" smtClean="0"/>
              <a:t>Reinsurance positively impact economies</a:t>
            </a:r>
          </a:p>
          <a:p>
            <a:r>
              <a:rPr sz="2400" smtClean="0"/>
              <a:t>By helping mitigate losses that could result from risks such as major new construction or breakthrough technologies, reinsurers are important enablers of innovation.</a:t>
            </a:r>
            <a:endParaRPr lang="en-US" sz="2400" dirty="0"/>
          </a:p>
        </p:txBody>
      </p:sp>
      <p:sp>
        <p:nvSpPr>
          <p:cNvPr id="4" name="Slide Number Placeholder 3"/>
          <p:cNvSpPr>
            <a:spLocks noGrp="1"/>
          </p:cNvSpPr>
          <p:nvPr>
            <p:ph type="sldNum" sz="quarter" idx="8"/>
          </p:nvPr>
        </p:nvSpPr>
        <p:spPr/>
        <p:txBody>
          <a:bodyPr/>
          <a:lstStyle/>
          <a:p>
            <a:pPr lvl="0"/>
            <a:fld id="{331C2A4E-E875-435A-95E0-FEE99B37747C}" type="slidenum">
              <a:rPr lang="en-US" smtClean="0"/>
              <a:pPr lvl="0"/>
              <a:t>10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9336" y="332656"/>
            <a:ext cx="5276934" cy="5616624"/>
          </a:xfrm>
          <a:ln>
            <a:solidFill>
              <a:schemeClr val="accent6">
                <a:lumMod val="50000"/>
              </a:schemeClr>
            </a:solidFill>
          </a:ln>
        </p:spPr>
        <p:txBody>
          <a:bodyPr/>
          <a:lstStyle/>
          <a:p>
            <a:r>
              <a:rPr lang="en-US" b="1" u="sng" dirty="0" smtClean="0">
                <a:solidFill>
                  <a:schemeClr val="tx1"/>
                </a:solidFill>
              </a:rPr>
              <a:t>TRADITIONAL RISKS</a:t>
            </a:r>
          </a:p>
          <a:p>
            <a:endParaRPr lang="en-US" b="1" u="sng" dirty="0" smtClean="0">
              <a:solidFill>
                <a:schemeClr val="tx1"/>
              </a:solidFill>
            </a:endParaRPr>
          </a:p>
          <a:p>
            <a:pPr>
              <a:buFont typeface="Wingdings" pitchFamily="2" charset="2"/>
              <a:buChar char="q"/>
            </a:pPr>
            <a:r>
              <a:rPr smtClean="0">
                <a:solidFill>
                  <a:schemeClr val="tx1"/>
                </a:solidFill>
              </a:rPr>
              <a:t>Property(fire and natural catastrophes)</a:t>
            </a:r>
            <a:r>
              <a:rPr lang="en-US" dirty="0" smtClean="0">
                <a:solidFill>
                  <a:schemeClr val="tx1"/>
                </a:solidFill>
              </a:rPr>
              <a:t> , marine, engineering, casualty (</a:t>
            </a:r>
            <a:r>
              <a:rPr lang="en-US" dirty="0" err="1" smtClean="0">
                <a:solidFill>
                  <a:schemeClr val="tx1"/>
                </a:solidFill>
              </a:rPr>
              <a:t>eg</a:t>
            </a:r>
            <a:r>
              <a:rPr lang="en-US" dirty="0" smtClean="0">
                <a:solidFill>
                  <a:schemeClr val="tx1"/>
                </a:solidFill>
              </a:rPr>
              <a:t> product liability and employer’s liability)</a:t>
            </a:r>
          </a:p>
          <a:p>
            <a:pPr>
              <a:buFont typeface="Wingdings" pitchFamily="2" charset="2"/>
              <a:buChar char="q"/>
            </a:pPr>
            <a:r>
              <a:rPr lang="en-US" b="1" dirty="0" smtClean="0">
                <a:solidFill>
                  <a:schemeClr val="tx1"/>
                </a:solidFill>
              </a:rPr>
              <a:t>Urbanization of populations and wealth</a:t>
            </a:r>
          </a:p>
          <a:p>
            <a:r>
              <a:rPr lang="en-US" b="1" dirty="0" smtClean="0">
                <a:solidFill>
                  <a:schemeClr val="tx1"/>
                </a:solidFill>
              </a:rPr>
              <a:t>concentration lead to a greater exposure</a:t>
            </a:r>
          </a:p>
          <a:p>
            <a:r>
              <a:rPr lang="en-US" dirty="0" smtClean="0">
                <a:solidFill>
                  <a:schemeClr val="tx1"/>
                </a:solidFill>
              </a:rPr>
              <a:t>to natural catastrophe</a:t>
            </a:r>
          </a:p>
          <a:p>
            <a:pPr>
              <a:buFont typeface="Wingdings" pitchFamily="2" charset="2"/>
              <a:buChar char="q"/>
            </a:pPr>
            <a:r>
              <a:rPr lang="en-US" b="1" dirty="0" smtClean="0">
                <a:solidFill>
                  <a:schemeClr val="tx1"/>
                </a:solidFill>
              </a:rPr>
              <a:t>Geopolitical risks (including terrorism)</a:t>
            </a:r>
          </a:p>
          <a:p>
            <a:r>
              <a:rPr lang="en-US" dirty="0" smtClean="0">
                <a:solidFill>
                  <a:schemeClr val="tx1"/>
                </a:solidFill>
              </a:rPr>
              <a:t>remain high as the world has entered into a</a:t>
            </a:r>
          </a:p>
          <a:p>
            <a:r>
              <a:rPr lang="en-US" dirty="0" err="1" smtClean="0">
                <a:solidFill>
                  <a:schemeClr val="tx1"/>
                </a:solidFill>
              </a:rPr>
              <a:t>multipolar</a:t>
            </a:r>
            <a:r>
              <a:rPr lang="en-US" dirty="0" smtClean="0">
                <a:solidFill>
                  <a:schemeClr val="tx1"/>
                </a:solidFill>
              </a:rPr>
              <a:t> distribution of political power</a:t>
            </a:r>
            <a:r>
              <a:rPr lang="en-US" i="1" dirty="0" smtClean="0">
                <a:solidFill>
                  <a:schemeClr val="tx1"/>
                </a:solidFill>
              </a:rPr>
              <a:t>)</a:t>
            </a:r>
          </a:p>
          <a:p>
            <a:pPr>
              <a:buFont typeface="Wingdings" pitchFamily="2" charset="2"/>
              <a:buChar char="q"/>
            </a:pPr>
            <a:r>
              <a:rPr lang="en-US" dirty="0" smtClean="0">
                <a:solidFill>
                  <a:schemeClr val="tx1"/>
                </a:solidFill>
              </a:rPr>
              <a:t>Heightened risk of </a:t>
            </a:r>
            <a:r>
              <a:rPr lang="en-US" b="1" dirty="0" smtClean="0">
                <a:solidFill>
                  <a:schemeClr val="tx1"/>
                </a:solidFill>
              </a:rPr>
              <a:t>pandemics due to</a:t>
            </a:r>
          </a:p>
          <a:p>
            <a:r>
              <a:rPr lang="en-US" dirty="0" smtClean="0">
                <a:solidFill>
                  <a:schemeClr val="tx1"/>
                </a:solidFill>
              </a:rPr>
              <a:t>Globalization</a:t>
            </a:r>
          </a:p>
          <a:p>
            <a:endParaRPr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8"/>
          </p:nvPr>
        </p:nvSpPr>
        <p:spPr/>
        <p:txBody>
          <a:bodyPr/>
          <a:lstStyle/>
          <a:p>
            <a:pPr lvl="0"/>
            <a:fld id="{A830DD82-E6A6-4050-9F1B-B90A85C8AFEC}" type="slidenum">
              <a:rPr lang="en-US" smtClean="0"/>
              <a:pPr lvl="0"/>
              <a:t>11</a:t>
            </a:fld>
            <a:endParaRPr lang="en-US"/>
          </a:p>
        </p:txBody>
      </p:sp>
      <p:sp>
        <p:nvSpPr>
          <p:cNvPr id="5" name="Text Placeholder 2"/>
          <p:cNvSpPr txBox="1">
            <a:spLocks/>
          </p:cNvSpPr>
          <p:nvPr/>
        </p:nvSpPr>
        <p:spPr>
          <a:xfrm>
            <a:off x="5879977" y="332656"/>
            <a:ext cx="5204926" cy="5953864"/>
          </a:xfrm>
          <a:prstGeom prst="rect">
            <a:avLst/>
          </a:prstGeom>
          <a:noFill/>
          <a:ln>
            <a:solidFill>
              <a:schemeClr val="accent6">
                <a:lumMod val="50000"/>
              </a:schemeClr>
            </a:solidFill>
          </a:ln>
        </p:spPr>
        <p:txBody>
          <a:bodyPr vert="horz" wrap="square" lIns="91440" tIns="45720" rIns="91440" bIns="45720" anchor="b" anchorCtr="0" compatLnSpc="1"/>
          <a:lstStyle/>
          <a:p>
            <a:r>
              <a:rPr lang="en-US" sz="2000" b="1" u="sng" dirty="0" smtClean="0"/>
              <a:t>NEW/EMERGING RISKS</a:t>
            </a:r>
          </a:p>
          <a:p>
            <a:endParaRPr lang="en-US" sz="2000" b="1" u="sng" dirty="0" smtClean="0"/>
          </a:p>
          <a:p>
            <a:pPr>
              <a:buFont typeface="Wingdings" pitchFamily="2" charset="2"/>
              <a:buChar char="q"/>
            </a:pPr>
            <a:r>
              <a:rPr lang="en-US" sz="2000" b="1" dirty="0" smtClean="0"/>
              <a:t>Cyber risk, with increasing risk of</a:t>
            </a:r>
          </a:p>
          <a:p>
            <a:r>
              <a:rPr lang="en-US" sz="2000" dirty="0" smtClean="0"/>
              <a:t>“</a:t>
            </a:r>
            <a:r>
              <a:rPr lang="en-US" sz="2000" dirty="0" err="1" smtClean="0"/>
              <a:t>cybergeddon</a:t>
            </a:r>
            <a:r>
              <a:rPr lang="en-US" sz="2000" dirty="0" smtClean="0"/>
              <a:t>” in the online world, including</a:t>
            </a:r>
          </a:p>
          <a:p>
            <a:r>
              <a:rPr lang="en-US" sz="2000" dirty="0" smtClean="0"/>
              <a:t>reputational risks</a:t>
            </a:r>
          </a:p>
          <a:p>
            <a:pPr>
              <a:buFont typeface="Wingdings" pitchFamily="2" charset="2"/>
              <a:buChar char="q"/>
            </a:pPr>
            <a:r>
              <a:rPr lang="en-US" sz="2000" b="1" dirty="0" smtClean="0"/>
              <a:t>Solar storms, with the potential to disrupt</a:t>
            </a:r>
          </a:p>
          <a:p>
            <a:r>
              <a:rPr lang="en-US" sz="2000" dirty="0" smtClean="0"/>
              <a:t>several human activities (satellites, aviation,</a:t>
            </a:r>
          </a:p>
          <a:p>
            <a:r>
              <a:rPr lang="en-US" sz="2000" dirty="0" smtClean="0"/>
              <a:t>power grids, etc.)</a:t>
            </a:r>
            <a:endParaRPr lang="en-US" sz="2000" i="1" dirty="0" smtClean="0"/>
          </a:p>
          <a:p>
            <a:pPr>
              <a:buFont typeface="Wingdings" pitchFamily="2" charset="2"/>
              <a:buChar char="q"/>
            </a:pPr>
            <a:r>
              <a:rPr lang="en-US" sz="2000" dirty="0" smtClean="0"/>
              <a:t> </a:t>
            </a:r>
            <a:r>
              <a:rPr lang="en-US" sz="2000" b="1" dirty="0" smtClean="0"/>
              <a:t>Renewable energies growth, with</a:t>
            </a:r>
          </a:p>
          <a:p>
            <a:r>
              <a:rPr lang="en-US" sz="2000" dirty="0" smtClean="0"/>
              <a:t>$2 trillion of investment expected between</a:t>
            </a:r>
          </a:p>
          <a:p>
            <a:r>
              <a:rPr lang="en-US" sz="2000" dirty="0" smtClean="0"/>
              <a:t>now and 2030</a:t>
            </a:r>
            <a:endParaRPr lang="en-US" sz="2000" i="1" dirty="0" smtClean="0"/>
          </a:p>
          <a:p>
            <a:r>
              <a:rPr lang="en-US" sz="2000" b="1" dirty="0" smtClean="0"/>
              <a:t>Global supply chains lead to complexity</a:t>
            </a:r>
          </a:p>
          <a:p>
            <a:r>
              <a:rPr lang="en-US" sz="2000" dirty="0" smtClean="0"/>
              <a:t>and unpredictable vulnerabilities</a:t>
            </a:r>
          </a:p>
          <a:p>
            <a:pPr>
              <a:buFont typeface="Wingdings" pitchFamily="2" charset="2"/>
              <a:buChar char="q"/>
            </a:pPr>
            <a:r>
              <a:rPr lang="en-US" sz="2000" b="1" dirty="0" smtClean="0"/>
              <a:t>Long-Term Care due to ageing populations (Africa? Zimbabwe?)</a:t>
            </a:r>
          </a:p>
          <a:p>
            <a:pPr>
              <a:buFont typeface="Wingdings" pitchFamily="2" charset="2"/>
              <a:buChar char="q"/>
            </a:pPr>
            <a:r>
              <a:rPr lang="en-US" sz="2000" b="1" dirty="0" smtClean="0"/>
              <a:t>Nanotechnology, with potential dangers to</a:t>
            </a:r>
          </a:p>
          <a:p>
            <a:r>
              <a:rPr lang="en-US" sz="2000" dirty="0" smtClean="0"/>
              <a:t>society from bio-engineering and artificial</a:t>
            </a:r>
          </a:p>
          <a:p>
            <a:r>
              <a:rPr lang="en-US" sz="2000" dirty="0" smtClean="0"/>
              <a:t>Intelligence (conspiracy theories on </a:t>
            </a:r>
            <a:r>
              <a:rPr lang="en-US" sz="2000" dirty="0" err="1" smtClean="0"/>
              <a:t>ebola</a:t>
            </a:r>
            <a:r>
              <a:rPr lang="en-US" sz="2000" dirty="0" smtClean="0"/>
              <a:t>??)</a:t>
            </a:r>
          </a:p>
          <a:p>
            <a:pPr>
              <a:buFont typeface="Wingdings" pitchFamily="2" charset="2"/>
              <a:buChar char="q"/>
            </a:pPr>
            <a:r>
              <a:rPr lang="en-US" sz="2000" dirty="0" smtClean="0"/>
              <a:t> ETC </a:t>
            </a:r>
            <a:r>
              <a:rPr lang="en-US" sz="2000" dirty="0" err="1" smtClean="0"/>
              <a:t>ETC</a:t>
            </a:r>
            <a:r>
              <a:rPr lang="en-US" sz="2000" dirty="0" smtClean="0"/>
              <a:t> </a:t>
            </a:r>
            <a:r>
              <a:rPr lang="en-US" sz="2000" dirty="0" err="1" smtClean="0"/>
              <a:t>ETC</a:t>
            </a:r>
            <a:r>
              <a:rPr lang="en-US" sz="2000" dirty="0" smtClean="0"/>
              <a:t> </a:t>
            </a:r>
            <a:r>
              <a:rPr lang="en-US" sz="2000" dirty="0" err="1" smtClean="0"/>
              <a:t>ETC</a:t>
            </a:r>
            <a:r>
              <a:rPr lang="en-US" sz="2000" dirty="0" smtClean="0"/>
              <a:t>…</a:t>
            </a:r>
            <a:endParaRPr kumimoji="0" lang="en-US" sz="2000" b="0" i="0" u="none" strike="noStrike" kern="1200" cap="none" spc="0" normalizeH="0" baseline="0" noProof="0" dirty="0">
              <a:ln>
                <a:noFill/>
              </a:ln>
              <a:solidFill>
                <a:srgbClr val="898989"/>
              </a:solidFill>
              <a:effectLst/>
              <a:uLnTx/>
              <a:uFillTx/>
              <a:latin typeface="Tw Cen MT"/>
            </a:endParaRPr>
          </a:p>
        </p:txBody>
      </p:sp>
      <p:sp>
        <p:nvSpPr>
          <p:cNvPr id="6" name="TextBox 5"/>
          <p:cNvSpPr txBox="1"/>
          <p:nvPr/>
        </p:nvSpPr>
        <p:spPr>
          <a:xfrm>
            <a:off x="881027" y="6215084"/>
            <a:ext cx="9429816" cy="461665"/>
          </a:xfrm>
          <a:prstGeom prst="rect">
            <a:avLst/>
          </a:prstGeom>
          <a:noFill/>
        </p:spPr>
        <p:txBody>
          <a:bodyPr wrap="square" rtlCol="0">
            <a:spAutoFit/>
          </a:bodyPr>
          <a:lstStyle/>
          <a:p>
            <a:r>
              <a:rPr lang="en-ZA" sz="2400" b="1" dirty="0" smtClean="0"/>
              <a:t>Reinsurers constantly scanning the horizon for emerging and future risks</a:t>
            </a:r>
            <a:endParaRPr lang="en-ZA" sz="2400"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3" y="555365"/>
            <a:ext cx="10212921" cy="1168402"/>
          </a:xfrm>
        </p:spPr>
        <p:txBody>
          <a:bodyPr/>
          <a:lstStyle/>
          <a:p>
            <a:r>
              <a:rPr lang="en-US" dirty="0" smtClean="0"/>
              <a:t>How Does it work??</a:t>
            </a:r>
            <a:endParaRPr lang="en-US" dirty="0"/>
          </a:p>
        </p:txBody>
      </p:sp>
      <p:sp>
        <p:nvSpPr>
          <p:cNvPr id="3" name="Text Placeholder 2"/>
          <p:cNvSpPr>
            <a:spLocks noGrp="1"/>
          </p:cNvSpPr>
          <p:nvPr>
            <p:ph type="body" idx="1"/>
          </p:nvPr>
        </p:nvSpPr>
        <p:spPr>
          <a:xfrm>
            <a:off x="595275" y="3438537"/>
            <a:ext cx="9616582" cy="1633539"/>
          </a:xfrm>
        </p:spPr>
        <p:txBody>
          <a:bodyPr/>
          <a:lstStyle/>
          <a:p>
            <a:pPr>
              <a:buFont typeface="Arial" pitchFamily="34" charset="0"/>
              <a:buChar char="•"/>
            </a:pPr>
            <a:r>
              <a:rPr lang="en-US" sz="2800" dirty="0" smtClean="0">
                <a:solidFill>
                  <a:schemeClr val="tx1"/>
                </a:solidFill>
              </a:rPr>
              <a:t>	Reinsurer takes part of the risk that an insurers has 	underwritten!! </a:t>
            </a:r>
          </a:p>
          <a:p>
            <a:pPr>
              <a:buFont typeface="Arial" pitchFamily="34" charset="0"/>
              <a:buChar char="•"/>
            </a:pPr>
            <a:endParaRPr sz="2800" smtClean="0">
              <a:solidFill>
                <a:schemeClr val="tx1"/>
              </a:solidFill>
            </a:endParaRPr>
          </a:p>
          <a:p>
            <a:pPr>
              <a:buFont typeface="Arial" pitchFamily="34" charset="0"/>
              <a:buChar char="•"/>
            </a:pPr>
            <a:r>
              <a:rPr sz="2800" smtClean="0">
                <a:solidFill>
                  <a:schemeClr val="tx1"/>
                </a:solidFill>
              </a:rPr>
              <a:t>	This is done through different types of reinsurance contracts</a:t>
            </a:r>
          </a:p>
          <a:p>
            <a:pPr>
              <a:buFont typeface="Arial" pitchFamily="34" charset="0"/>
              <a:buChar char="•"/>
            </a:pPr>
            <a:endParaRPr sz="2800" smtClean="0">
              <a:solidFill>
                <a:schemeClr val="tx1"/>
              </a:solidFill>
            </a:endParaRPr>
          </a:p>
          <a:p>
            <a:pPr>
              <a:buFont typeface="Arial" pitchFamily="34" charset="0"/>
              <a:buChar char="•"/>
            </a:pPr>
            <a:r>
              <a:rPr sz="2800" smtClean="0">
                <a:solidFill>
                  <a:schemeClr val="tx1"/>
                </a:solidFill>
              </a:rPr>
              <a:t>	Reinsurers either cover entire portfolio written by insurer or 	it can be a single risk, may involve sharing of all premiums 	and losses or may cover losses exceddeing certain threshold</a:t>
            </a:r>
            <a:endParaRPr lang="en-US" sz="2800" dirty="0">
              <a:solidFill>
                <a:schemeClr val="tx1"/>
              </a:solidFill>
            </a:endParaRPr>
          </a:p>
        </p:txBody>
      </p:sp>
      <p:sp>
        <p:nvSpPr>
          <p:cNvPr id="4" name="Slide Number Placeholder 3"/>
          <p:cNvSpPr>
            <a:spLocks noGrp="1"/>
          </p:cNvSpPr>
          <p:nvPr>
            <p:ph type="sldNum" sz="quarter" idx="8"/>
          </p:nvPr>
        </p:nvSpPr>
        <p:spPr/>
        <p:txBody>
          <a:bodyPr/>
          <a:lstStyle/>
          <a:p>
            <a:pPr lvl="0"/>
            <a:fld id="{A830DD82-E6A6-4050-9F1B-B90A85C8AFEC}" type="slidenum">
              <a:rPr lang="en-US" smtClean="0"/>
              <a:pPr lvl="0"/>
              <a:t>12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Factors determining reinsurance needs</a:t>
            </a:r>
            <a:endParaRPr lang="en-ZA" b="1" dirty="0"/>
          </a:p>
        </p:txBody>
      </p:sp>
      <p:sp>
        <p:nvSpPr>
          <p:cNvPr id="3" name="Text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8"/>
          </p:nvPr>
        </p:nvSpPr>
        <p:spPr/>
        <p:txBody>
          <a:bodyPr/>
          <a:lstStyle/>
          <a:p>
            <a:pPr lvl="0"/>
            <a:fld id="{A830DD82-E6A6-4050-9F1B-B90A85C8AFEC}" type="slidenum">
              <a:rPr lang="en-ZA" smtClean="0"/>
              <a:pPr lvl="0"/>
              <a:t>13</a:t>
            </a:fld>
            <a:endParaRPr lang="en-Z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US" smtClean="0"/>
              <a:t>Factors Determining Reinsurance Needs </a:t>
            </a:r>
            <a:endParaRPr lang="en-US" dirty="0"/>
          </a:p>
        </p:txBody>
      </p:sp>
      <p:sp>
        <p:nvSpPr>
          <p:cNvPr id="4" name="Slide Number Placeholder 5"/>
          <p:cNvSpPr>
            <a:spLocks noGrp="1"/>
          </p:cNvSpPr>
          <p:nvPr>
            <p:ph type="sldNum" sz="quarter" idx="4294967295"/>
          </p:nvPr>
        </p:nvSpPr>
        <p:spPr>
          <a:xfrm>
            <a:off x="11382413" y="6492877"/>
            <a:ext cx="809588" cy="365125"/>
          </a:xfrm>
          <a:prstGeom prst="rect">
            <a:avLst/>
          </a:prstGeom>
        </p:spPr>
        <p:txBody>
          <a:bodyPr/>
          <a:lstStyle/>
          <a:p>
            <a:fld id="{EB987450-B5EE-499D-8208-48159EDB19DE}" type="slidenum">
              <a:rPr lang="en-GB" smtClean="0"/>
              <a:pPr/>
              <a:t>14</a:t>
            </a:fld>
            <a:endParaRPr lang="en-GB" dirty="0"/>
          </a:p>
        </p:txBody>
      </p:sp>
      <p:graphicFrame>
        <p:nvGraphicFramePr>
          <p:cNvPr id="20535" name="Group 55"/>
          <p:cNvGraphicFramePr>
            <a:graphicFrameLocks noGrp="1"/>
          </p:cNvGraphicFramePr>
          <p:nvPr>
            <p:extLst>
              <p:ext uri="{D42A27DB-BD31-4B8C-83A1-F6EECF244321}">
                <p14:modId xmlns:p14="http://schemas.microsoft.com/office/powerpoint/2010/main" val="1020141849"/>
              </p:ext>
            </p:extLst>
          </p:nvPr>
        </p:nvGraphicFramePr>
        <p:xfrm>
          <a:off x="452400" y="1644651"/>
          <a:ext cx="10513168" cy="4616249"/>
        </p:xfrm>
        <a:graphic>
          <a:graphicData uri="http://schemas.openxmlformats.org/drawingml/2006/table">
            <a:tbl>
              <a:tblPr/>
              <a:tblGrid>
                <a:gridCol w="3008953"/>
                <a:gridCol w="7504215"/>
              </a:tblGrid>
              <a:tr h="198627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mj-lt"/>
                        </a:rPr>
                        <a:t>Kinds of Insurance Written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363538" marR="0" lvl="0" indent="-363538"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defRPr/>
                      </a:pPr>
                      <a:r>
                        <a:rPr kumimoji="0" lang="en-US" sz="2400" b="0" i="0" u="none" strike="noStrike" cap="none" normalizeH="0" baseline="0" dirty="0" smtClean="0">
                          <a:ln>
                            <a:noFill/>
                          </a:ln>
                          <a:solidFill>
                            <a:schemeClr val="tx1"/>
                          </a:solidFill>
                          <a:effectLst/>
                          <a:latin typeface="+mj-lt"/>
                        </a:rPr>
                        <a:t>More volatile lines &amp; exposure to high severity claims increase need for reinsurance. </a:t>
                      </a:r>
                    </a:p>
                    <a:p>
                      <a:pPr marL="363538" marR="0" lvl="0" indent="-363538"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defRPr/>
                      </a:pPr>
                      <a:r>
                        <a:rPr lang="en-GB" sz="2400" dirty="0" smtClean="0">
                          <a:latin typeface="+mj-lt"/>
                        </a:rPr>
                        <a:t>Commercial lines with small number of risks with large exposures (aviation, utilities, energy) need more reinsurance than personal lines with homogeneous exposures (home, motor).</a:t>
                      </a:r>
                      <a:endParaRPr kumimoji="0" lang="en-US" sz="2400" b="0" i="0" u="none" strike="noStrike" cap="none" normalizeH="0" baseline="0" dirty="0" smtClean="0">
                        <a:ln>
                          <a:noFill/>
                        </a:ln>
                        <a:solidFill>
                          <a:schemeClr val="tx1"/>
                        </a:solidFill>
                        <a:effectLst/>
                        <a:latin typeface="+mj-lt"/>
                      </a:endParaRP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8377">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mj-lt"/>
                        </a:rPr>
                        <a:t>Exposure to</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mj-lt"/>
                        </a:rPr>
                        <a:t>Catastrophic Loss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363538" marR="0" lvl="0" indent="-363538"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en-US" sz="2400" b="0" i="0" u="none" strike="noStrike" cap="none" normalizeH="0" baseline="0" dirty="0" smtClean="0">
                          <a:ln>
                            <a:noFill/>
                          </a:ln>
                          <a:solidFill>
                            <a:schemeClr val="tx1"/>
                          </a:solidFill>
                          <a:effectLst/>
                          <a:latin typeface="+mj-lt"/>
                        </a:rPr>
                        <a:t>Vulnerability to concentrated, interdependent losses requires reinsurance.</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5711">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mj-lt"/>
                        </a:rPr>
                        <a:t>Volume of Insurance Written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363538" marR="0" lvl="0" indent="-363538" algn="l" defTabSz="914400" rtl="0" eaLnBrk="1" fontAlgn="base" latinLnBrk="0" hangingPunct="1">
                        <a:lnSpc>
                          <a:spcPct val="100000"/>
                        </a:lnSpc>
                        <a:spcBef>
                          <a:spcPct val="20000"/>
                        </a:spcBef>
                        <a:spcAft>
                          <a:spcPct val="0"/>
                        </a:spcAft>
                        <a:buClr>
                          <a:schemeClr val="tx2"/>
                        </a:buClr>
                        <a:buSzPct val="70000"/>
                        <a:buFont typeface="Arial" pitchFamily="34" charset="0"/>
                        <a:buChar char="•"/>
                        <a:tabLst/>
                      </a:pPr>
                      <a:r>
                        <a:rPr kumimoji="0" lang="en-US" sz="2400" b="0" i="0" u="none" strike="noStrike" cap="none" normalizeH="0" baseline="0" dirty="0" smtClean="0">
                          <a:ln>
                            <a:noFill/>
                          </a:ln>
                          <a:solidFill>
                            <a:schemeClr val="tx1"/>
                          </a:solidFill>
                          <a:effectLst/>
                          <a:latin typeface="+mj-lt"/>
                        </a:rPr>
                        <a:t>Higher volume can require reinsurance to keep leverage acceptable. Reinsurance provide capital relief and improve balance sheet strength.</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4294967295"/>
          </p:nvPr>
        </p:nvSpPr>
        <p:spPr>
          <a:xfrm>
            <a:off x="11382412" y="6492877"/>
            <a:ext cx="573111" cy="365125"/>
          </a:xfrm>
          <a:prstGeom prst="rect">
            <a:avLst/>
          </a:prstGeom>
        </p:spPr>
        <p:txBody>
          <a:bodyPr/>
          <a:lstStyle/>
          <a:p>
            <a:pPr>
              <a:defRPr/>
            </a:pPr>
            <a:fld id="{4A1497C8-5595-4DDD-81E4-2BF846DD5010}" type="slidenum">
              <a:rPr lang="en-GB"/>
              <a:pPr>
                <a:defRPr/>
              </a:pPr>
              <a:t>15</a:t>
            </a:fld>
            <a:endParaRPr lang="en-GB" dirty="0"/>
          </a:p>
        </p:txBody>
      </p:sp>
      <p:sp>
        <p:nvSpPr>
          <p:cNvPr id="20481" name="Rectangle 2"/>
          <p:cNvSpPr>
            <a:spLocks noGrp="1" noChangeArrowheads="1"/>
          </p:cNvSpPr>
          <p:nvPr>
            <p:ph type="title"/>
          </p:nvPr>
        </p:nvSpPr>
        <p:spPr>
          <a:xfrm>
            <a:off x="1885951" y="-180996"/>
            <a:ext cx="8458200" cy="609600"/>
          </a:xfrm>
        </p:spPr>
        <p:txBody>
          <a:bodyPr/>
          <a:lstStyle/>
          <a:p>
            <a:r>
              <a:rPr lang="en-US" sz="3100" dirty="0"/>
              <a:t>Factors Determining Reinsurance Needs </a:t>
            </a:r>
          </a:p>
        </p:txBody>
      </p:sp>
      <p:graphicFrame>
        <p:nvGraphicFramePr>
          <p:cNvPr id="20535" name="Group 55"/>
          <p:cNvGraphicFramePr>
            <a:graphicFrameLocks noGrp="1"/>
          </p:cNvGraphicFramePr>
          <p:nvPr>
            <p:extLst>
              <p:ext uri="{D42A27DB-BD31-4B8C-83A1-F6EECF244321}">
                <p14:modId xmlns:p14="http://schemas.microsoft.com/office/powerpoint/2010/main" val="2507738937"/>
              </p:ext>
            </p:extLst>
          </p:nvPr>
        </p:nvGraphicFramePr>
        <p:xfrm>
          <a:off x="666713" y="571482"/>
          <a:ext cx="10657183" cy="6086949"/>
        </p:xfrm>
        <a:graphic>
          <a:graphicData uri="http://schemas.openxmlformats.org/drawingml/2006/table">
            <a:tbl>
              <a:tblPr/>
              <a:tblGrid>
                <a:gridCol w="3672408"/>
                <a:gridCol w="6984775"/>
              </a:tblGrid>
              <a:tr h="136530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Nature of Insurance company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r>
                        <a:rPr lang="en-GB" sz="2400" dirty="0" smtClean="0"/>
                        <a:t>Multi-line insurers needs less reinsurance than mono-lines and specialised players. Life insurers with greater proportion of contracts containing a mortality and disability risk element cede more than those with high levels of savings premium.</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530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mj-lt"/>
                        </a:rPr>
                        <a:t>Available Financial Resources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mj-lt"/>
                        </a:rPr>
                        <a:t>Less capital (small local players need more reinsurance than large international players), higher cost of capital &amp; other forms of loss financing increase need. Regulatory and rating agency considerations.</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4597">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mj-lt"/>
                        </a:rPr>
                        <a:t>Stability/Liquidity</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mj-lt"/>
                        </a:rPr>
                        <a:t>Investments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mj-lt"/>
                        </a:rPr>
                        <a:t>Less stable and/or liquid investments increase need for reinsurance.</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832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1" i="0" u="none" strike="noStrike" cap="none" normalizeH="0" baseline="0" dirty="0" smtClean="0">
                          <a:ln>
                            <a:noFill/>
                          </a:ln>
                          <a:solidFill>
                            <a:schemeClr val="tx1"/>
                          </a:solidFill>
                          <a:effectLst/>
                          <a:latin typeface="+mj-lt"/>
                        </a:rPr>
                        <a:t>Growth/Exit Plans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mj-lt"/>
                        </a:rPr>
                        <a:t>Growth can create surplus strain that can be offset by reinsurance. Important for life insurers expanding into new products and new geographic regions.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mj-lt"/>
                        </a:rPr>
                        <a:t>Insurers exiting markets use run-off reinsurance</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z="2800" dirty="0"/>
              <a:t>Factors determining the level of reinsurance ceded </a:t>
            </a:r>
          </a:p>
        </p:txBody>
      </p:sp>
      <p:graphicFrame>
        <p:nvGraphicFramePr>
          <p:cNvPr id="4" name="Content Placeholder 3"/>
          <p:cNvGraphicFramePr>
            <a:graphicFrameLocks noGrp="1"/>
          </p:cNvGraphicFramePr>
          <p:nvPr>
            <p:ph idx="1"/>
          </p:nvPr>
        </p:nvGraphicFramePr>
        <p:xfrm>
          <a:off x="609601" y="1600202"/>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5"/>
          <p:cNvSpPr>
            <a:spLocks noGrp="1"/>
          </p:cNvSpPr>
          <p:nvPr>
            <p:ph type="sldNum" sz="quarter" idx="4294967295"/>
          </p:nvPr>
        </p:nvSpPr>
        <p:spPr>
          <a:xfrm>
            <a:off x="11453850" y="6492877"/>
            <a:ext cx="430234" cy="365125"/>
          </a:xfrm>
          <a:prstGeom prst="rect">
            <a:avLst/>
          </a:prstGeom>
        </p:spPr>
        <p:txBody>
          <a:bodyPr/>
          <a:lstStyle/>
          <a:p>
            <a:pPr>
              <a:defRPr/>
            </a:pPr>
            <a:fld id="{5D1FF365-5C82-463F-B5FE-36C0B7AE111C}" type="slidenum">
              <a:rPr lang="en-GB"/>
              <a:pPr>
                <a:defRPr/>
              </a:pPr>
              <a:t>16</a:t>
            </a:fld>
            <a:endParaRPr lang="en-GB" dirty="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1" y="1600202"/>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4294967295"/>
          </p:nvPr>
        </p:nvSpPr>
        <p:spPr>
          <a:xfrm>
            <a:off x="11382412" y="6492877"/>
            <a:ext cx="573111" cy="365125"/>
          </a:xfrm>
          <a:prstGeom prst="rect">
            <a:avLst/>
          </a:prstGeom>
        </p:spPr>
        <p:txBody>
          <a:bodyPr/>
          <a:lstStyle/>
          <a:p>
            <a:pPr>
              <a:defRPr/>
            </a:pPr>
            <a:fld id="{88A8FDDB-1493-485A-83F7-F975F94E1A93}" type="slidenum">
              <a:rPr lang="en-GB"/>
              <a:pPr>
                <a:defRPr/>
              </a:pPr>
              <a:t>17</a:t>
            </a:fld>
            <a:endParaRPr lang="en-GB" dirty="0"/>
          </a:p>
        </p:txBody>
      </p:sp>
      <p:graphicFrame>
        <p:nvGraphicFramePr>
          <p:cNvPr id="5" name="Diagram 4"/>
          <p:cNvGraphicFramePr/>
          <p:nvPr/>
        </p:nvGraphicFramePr>
        <p:xfrm>
          <a:off x="1738282" y="274638"/>
          <a:ext cx="8643998" cy="1143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1" y="1600202"/>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4294967295"/>
          </p:nvPr>
        </p:nvSpPr>
        <p:spPr>
          <a:xfrm>
            <a:off x="11310973" y="6492877"/>
            <a:ext cx="573111" cy="365125"/>
          </a:xfrm>
          <a:prstGeom prst="rect">
            <a:avLst/>
          </a:prstGeom>
        </p:spPr>
        <p:txBody>
          <a:bodyPr/>
          <a:lstStyle/>
          <a:p>
            <a:pPr>
              <a:defRPr/>
            </a:pPr>
            <a:fld id="{18ED5C13-1AD8-4A4F-AF46-EBAD06ACAF9F}" type="slidenum">
              <a:rPr lang="en-GB"/>
              <a:pPr>
                <a:defRPr/>
              </a:pPr>
              <a:t>18</a:t>
            </a:fld>
            <a:endParaRPr lang="en-GB" dirty="0"/>
          </a:p>
        </p:txBody>
      </p:sp>
      <p:graphicFrame>
        <p:nvGraphicFramePr>
          <p:cNvPr id="5" name="Diagram 4"/>
          <p:cNvGraphicFramePr/>
          <p:nvPr/>
        </p:nvGraphicFramePr>
        <p:xfrm>
          <a:off x="1981201" y="274638"/>
          <a:ext cx="8229600" cy="1143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4294967295"/>
          </p:nvPr>
        </p:nvSpPr>
        <p:spPr>
          <a:xfrm>
            <a:off x="11525288" y="6492877"/>
            <a:ext cx="430234" cy="365125"/>
          </a:xfrm>
          <a:prstGeom prst="rect">
            <a:avLst/>
          </a:prstGeom>
        </p:spPr>
        <p:txBody>
          <a:bodyPr/>
          <a:lstStyle/>
          <a:p>
            <a:pPr>
              <a:defRPr/>
            </a:pPr>
            <a:fld id="{0C8F999F-A334-49DB-8190-6BA894036BD8}" type="slidenum">
              <a:rPr lang="en-GB"/>
              <a:pPr>
                <a:defRPr/>
              </a:pPr>
              <a:t>19</a:t>
            </a:fld>
            <a:endParaRPr lang="en-GB" dirty="0"/>
          </a:p>
        </p:txBody>
      </p:sp>
      <p:sp>
        <p:nvSpPr>
          <p:cNvPr id="2" name="Title 1"/>
          <p:cNvSpPr>
            <a:spLocks noGrp="1"/>
          </p:cNvSpPr>
          <p:nvPr>
            <p:ph type="title"/>
          </p:nvPr>
        </p:nvSpPr>
        <p:spPr/>
        <p:txBody>
          <a:bodyPr rtlCol="0">
            <a:normAutofit/>
          </a:bodyPr>
          <a:lstStyle/>
          <a:p>
            <a:pPr fontAlgn="auto">
              <a:spcAft>
                <a:spcPts val="0"/>
              </a:spcAft>
              <a:defRPr/>
            </a:pPr>
            <a:r>
              <a:rPr lang="en-GB" b="1" dirty="0" smtClean="0"/>
              <a:t>Setting retentions</a:t>
            </a:r>
            <a:endParaRPr lang="en-GB" b="1"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Areas to be covered</a:t>
            </a:r>
            <a:endParaRPr lang="en-ZA" dirty="0"/>
          </a:p>
        </p:txBody>
      </p:sp>
      <p:sp>
        <p:nvSpPr>
          <p:cNvPr id="3" name="Content Placeholder 2"/>
          <p:cNvSpPr>
            <a:spLocks noGrp="1"/>
          </p:cNvSpPr>
          <p:nvPr>
            <p:ph idx="1"/>
          </p:nvPr>
        </p:nvSpPr>
        <p:spPr/>
        <p:txBody>
          <a:bodyPr/>
          <a:lstStyle/>
          <a:p>
            <a:r>
              <a:rPr lang="en-ZA" dirty="0" smtClean="0"/>
              <a:t>History</a:t>
            </a:r>
          </a:p>
          <a:p>
            <a:r>
              <a:rPr lang="en-ZA" dirty="0" smtClean="0"/>
              <a:t>Reinsurance Markets</a:t>
            </a:r>
          </a:p>
          <a:p>
            <a:r>
              <a:rPr lang="en-ZA" dirty="0" smtClean="0"/>
              <a:t>The Role of Reinsurance</a:t>
            </a:r>
          </a:p>
          <a:p>
            <a:r>
              <a:rPr lang="en-ZA" dirty="0" smtClean="0"/>
              <a:t>Factors Determining Reinsurance Needs</a:t>
            </a:r>
          </a:p>
          <a:p>
            <a:r>
              <a:rPr lang="en-ZA" dirty="0" smtClean="0"/>
              <a:t>Setting Retentions</a:t>
            </a:r>
          </a:p>
          <a:p>
            <a:r>
              <a:rPr lang="en-ZA" dirty="0" smtClean="0"/>
              <a:t>Types of Reinsurance</a:t>
            </a:r>
          </a:p>
          <a:p>
            <a:r>
              <a:rPr lang="en-ZA" dirty="0" smtClean="0"/>
              <a:t>Insurance/Reinsurance in Digital Environment</a:t>
            </a:r>
          </a:p>
          <a:p>
            <a:endParaRPr lang="en-ZA" dirty="0"/>
          </a:p>
        </p:txBody>
      </p:sp>
      <p:sp>
        <p:nvSpPr>
          <p:cNvPr id="4" name="Slide Number Placeholder 3"/>
          <p:cNvSpPr>
            <a:spLocks noGrp="1"/>
          </p:cNvSpPr>
          <p:nvPr>
            <p:ph type="sldNum" sz="quarter" idx="8"/>
          </p:nvPr>
        </p:nvSpPr>
        <p:spPr/>
        <p:txBody>
          <a:bodyPr/>
          <a:lstStyle/>
          <a:p>
            <a:pPr lvl="0"/>
            <a:fld id="{331C2A4E-E875-435A-95E0-FEE99B37747C}" type="slidenum">
              <a:rPr lang="en-ZA" smtClean="0"/>
              <a:pPr lvl="0"/>
              <a:t>2</a:t>
            </a:fld>
            <a:endParaRPr lang="en-Z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GB" dirty="0" smtClean="0"/>
              <a:t>Setting Retentions</a:t>
            </a:r>
            <a:endParaRPr lang="en-GB" dirty="0"/>
          </a:p>
        </p:txBody>
      </p:sp>
      <p:graphicFrame>
        <p:nvGraphicFramePr>
          <p:cNvPr id="4" name="Content Placeholder 3"/>
          <p:cNvGraphicFramePr>
            <a:graphicFrameLocks noGrp="1"/>
          </p:cNvGraphicFramePr>
          <p:nvPr>
            <p:ph idx="1"/>
          </p:nvPr>
        </p:nvGraphicFramePr>
        <p:xfrm>
          <a:off x="609601" y="1600202"/>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5"/>
          <p:cNvSpPr>
            <a:spLocks noGrp="1"/>
          </p:cNvSpPr>
          <p:nvPr>
            <p:ph type="sldNum" sz="quarter" idx="4294967295"/>
          </p:nvPr>
        </p:nvSpPr>
        <p:spPr>
          <a:xfrm>
            <a:off x="11547452" y="6492877"/>
            <a:ext cx="644548" cy="365125"/>
          </a:xfrm>
          <a:prstGeom prst="rect">
            <a:avLst/>
          </a:prstGeom>
        </p:spPr>
        <p:txBody>
          <a:bodyPr/>
          <a:lstStyle/>
          <a:p>
            <a:pPr>
              <a:defRPr/>
            </a:pPr>
            <a:fld id="{C3F78667-FC25-4125-95C2-6DE33B35388C}" type="slidenum">
              <a:rPr lang="en-GB"/>
              <a:pPr>
                <a:defRPr/>
              </a:pPr>
              <a:t>20</a:t>
            </a:fld>
            <a:endParaRPr lang="en-GB" dirty="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GB" dirty="0" smtClean="0"/>
              <a:t>Retention per risk</a:t>
            </a:r>
          </a:p>
        </p:txBody>
      </p:sp>
      <p:graphicFrame>
        <p:nvGraphicFramePr>
          <p:cNvPr id="4" name="Content Placeholder 3"/>
          <p:cNvGraphicFramePr>
            <a:graphicFrameLocks noGrp="1"/>
          </p:cNvGraphicFramePr>
          <p:nvPr>
            <p:ph idx="1"/>
          </p:nvPr>
        </p:nvGraphicFramePr>
        <p:xfrm>
          <a:off x="609601" y="1600202"/>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5"/>
          <p:cNvSpPr>
            <a:spLocks noGrp="1"/>
          </p:cNvSpPr>
          <p:nvPr>
            <p:ph type="sldNum" sz="quarter" idx="4294967295"/>
          </p:nvPr>
        </p:nvSpPr>
        <p:spPr>
          <a:xfrm>
            <a:off x="11547452" y="6492877"/>
            <a:ext cx="644548" cy="365125"/>
          </a:xfrm>
          <a:prstGeom prst="rect">
            <a:avLst/>
          </a:prstGeom>
        </p:spPr>
        <p:txBody>
          <a:bodyPr/>
          <a:lstStyle/>
          <a:p>
            <a:pPr>
              <a:defRPr/>
            </a:pPr>
            <a:fld id="{6CCFFB8F-43C2-4CAA-8F1C-AFFD072A1074}" type="slidenum">
              <a:rPr lang="en-GB"/>
              <a:pPr>
                <a:defRPr/>
              </a:pPr>
              <a:t>21</a:t>
            </a:fld>
            <a:endParaRPr lang="en-GB" dirty="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GB" dirty="0" smtClean="0"/>
              <a:t>Quantifying the absolute retention level</a:t>
            </a:r>
            <a:endParaRPr lang="en-GB" dirty="0"/>
          </a:p>
        </p:txBody>
      </p:sp>
      <p:graphicFrame>
        <p:nvGraphicFramePr>
          <p:cNvPr id="4" name="Content Placeholder 3"/>
          <p:cNvGraphicFramePr>
            <a:graphicFrameLocks noGrp="1"/>
          </p:cNvGraphicFramePr>
          <p:nvPr>
            <p:ph idx="1"/>
          </p:nvPr>
        </p:nvGraphicFramePr>
        <p:xfrm>
          <a:off x="609601" y="1600202"/>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5"/>
          <p:cNvSpPr>
            <a:spLocks noGrp="1"/>
          </p:cNvSpPr>
          <p:nvPr>
            <p:ph type="sldNum" sz="quarter" idx="4294967295"/>
          </p:nvPr>
        </p:nvSpPr>
        <p:spPr>
          <a:xfrm>
            <a:off x="11453850" y="6492877"/>
            <a:ext cx="430234" cy="365125"/>
          </a:xfrm>
          <a:prstGeom prst="rect">
            <a:avLst/>
          </a:prstGeom>
        </p:spPr>
        <p:txBody>
          <a:bodyPr/>
          <a:lstStyle/>
          <a:p>
            <a:pPr>
              <a:defRPr/>
            </a:pPr>
            <a:fld id="{F7B36320-B316-48BC-A3E2-4E3D3041A96B}" type="slidenum">
              <a:rPr lang="en-GB"/>
              <a:pPr>
                <a:defRPr/>
              </a:pPr>
              <a:t>22</a:t>
            </a:fld>
            <a:endParaRPr lang="en-GB" dirty="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Retentions</a:t>
            </a:r>
            <a:endParaRPr lang="en-GB" b="1" dirty="0"/>
          </a:p>
        </p:txBody>
      </p:sp>
      <p:sp>
        <p:nvSpPr>
          <p:cNvPr id="3" name="Content Placeholder 2"/>
          <p:cNvSpPr>
            <a:spLocks noGrp="1"/>
          </p:cNvSpPr>
          <p:nvPr>
            <p:ph idx="1"/>
          </p:nvPr>
        </p:nvSpPr>
        <p:spPr/>
        <p:txBody>
          <a:bodyPr>
            <a:normAutofit fontScale="62500" lnSpcReduction="20000"/>
          </a:bodyPr>
          <a:lstStyle/>
          <a:p>
            <a:pPr>
              <a:buNone/>
            </a:pPr>
            <a:r>
              <a:rPr lang="en-GB" sz="4500" b="1" i="1" dirty="0"/>
              <a:t>R</a:t>
            </a:r>
            <a:r>
              <a:rPr lang="en-GB" sz="4500" b="1" i="1" baseline="-25000" dirty="0"/>
              <a:t>i</a:t>
            </a:r>
            <a:r>
              <a:rPr lang="en-GB" sz="4500" b="1" i="1" dirty="0"/>
              <a:t> = f(</a:t>
            </a:r>
            <a:r>
              <a:rPr lang="en-GB" sz="4500" b="1" i="1" dirty="0" err="1"/>
              <a:t>N,p</a:t>
            </a:r>
            <a:r>
              <a:rPr lang="en-GB" sz="4500" b="1" i="1" dirty="0"/>
              <a:t>(x),C(z),</a:t>
            </a:r>
            <a:r>
              <a:rPr lang="en-GB" sz="4500" b="1" i="1" dirty="0" err="1"/>
              <a:t>A,r,</a:t>
            </a:r>
            <a:r>
              <a:rPr lang="en-GB" sz="4500" b="1" i="1" dirty="0" err="1">
                <a:sym typeface="Symbol"/>
              </a:rPr>
              <a:t>,P</a:t>
            </a:r>
            <a:r>
              <a:rPr lang="en-GB" sz="4500" b="1" i="1" baseline="-25000" dirty="0" err="1">
                <a:sym typeface="Symbol"/>
              </a:rPr>
              <a:t>i</a:t>
            </a:r>
            <a:r>
              <a:rPr lang="en-GB" sz="4500" b="1" i="1" dirty="0" err="1">
                <a:sym typeface="Symbol"/>
              </a:rPr>
              <a:t>,W,I</a:t>
            </a:r>
            <a:r>
              <a:rPr lang="en-GB" sz="4500" b="1" i="1" dirty="0" smtClean="0">
                <a:sym typeface="Symbol"/>
              </a:rPr>
              <a:t>,</a:t>
            </a:r>
            <a:r>
              <a:rPr lang="en-GB" sz="3600" dirty="0" smtClean="0">
                <a:sym typeface="Symbol"/>
              </a:rPr>
              <a:t> </a:t>
            </a:r>
            <a:r>
              <a:rPr lang="en-GB" sz="4500" b="1" i="1" dirty="0" err="1" smtClean="0">
                <a:sym typeface="Symbol"/>
              </a:rPr>
              <a:t>M</a:t>
            </a:r>
            <a:r>
              <a:rPr lang="en-GB" sz="4500" b="1" i="1" baseline="-25000" dirty="0" err="1" smtClean="0">
                <a:sym typeface="Symbol"/>
              </a:rPr>
              <a:t>i</a:t>
            </a:r>
            <a:r>
              <a:rPr lang="en-GB" sz="4500" b="1" i="1" dirty="0" err="1" smtClean="0">
                <a:sym typeface="Symbol"/>
              </a:rPr>
              <a:t>,T</a:t>
            </a:r>
            <a:r>
              <a:rPr lang="en-GB" sz="4500" b="1" i="1" dirty="0">
                <a:sym typeface="Symbol"/>
              </a:rPr>
              <a:t>)</a:t>
            </a:r>
          </a:p>
          <a:p>
            <a:endParaRPr lang="en-GB" dirty="0" smtClean="0">
              <a:sym typeface="Symbol"/>
            </a:endParaRPr>
          </a:p>
          <a:p>
            <a:pPr>
              <a:buNone/>
            </a:pPr>
            <a:r>
              <a:rPr lang="en-GB" b="1" dirty="0" smtClean="0">
                <a:sym typeface="Symbol"/>
              </a:rPr>
              <a:t>Where:</a:t>
            </a:r>
            <a:r>
              <a:rPr lang="en-GB" dirty="0" smtClean="0">
                <a:sym typeface="Symbol"/>
              </a:rPr>
              <a:t> </a:t>
            </a:r>
          </a:p>
          <a:p>
            <a:pPr>
              <a:buNone/>
            </a:pPr>
            <a:r>
              <a:rPr lang="en-GB" i="1" dirty="0" smtClean="0">
                <a:sym typeface="Symbol"/>
              </a:rPr>
              <a:t>R</a:t>
            </a:r>
            <a:r>
              <a:rPr lang="en-GB" i="1" baseline="-25000" dirty="0" smtClean="0">
                <a:sym typeface="Symbol"/>
              </a:rPr>
              <a:t>i</a:t>
            </a:r>
            <a:r>
              <a:rPr lang="en-GB" i="1" dirty="0" smtClean="0">
                <a:sym typeface="Symbol"/>
              </a:rPr>
              <a:t> </a:t>
            </a:r>
            <a:r>
              <a:rPr lang="en-GB" dirty="0" smtClean="0">
                <a:sym typeface="Symbol"/>
              </a:rPr>
              <a:t>= retention in time period t,</a:t>
            </a:r>
          </a:p>
          <a:p>
            <a:pPr>
              <a:buNone/>
            </a:pPr>
            <a:r>
              <a:rPr lang="en-GB" i="1" dirty="0" smtClean="0">
                <a:sym typeface="Symbol"/>
              </a:rPr>
              <a:t>N</a:t>
            </a:r>
            <a:r>
              <a:rPr lang="en-GB" dirty="0" smtClean="0">
                <a:sym typeface="Symbol"/>
              </a:rPr>
              <a:t> = size of the portfolio = S</a:t>
            </a:r>
            <a:r>
              <a:rPr lang="en-GB" baseline="-25000" dirty="0" smtClean="0">
                <a:sym typeface="Symbol"/>
              </a:rPr>
              <a:t>(</a:t>
            </a:r>
            <a:r>
              <a:rPr lang="en-GB" baseline="-25000" dirty="0" err="1" smtClean="0">
                <a:sym typeface="Symbol"/>
              </a:rPr>
              <a:t>xn</a:t>
            </a:r>
            <a:r>
              <a:rPr lang="en-GB" baseline="-25000" dirty="0" smtClean="0">
                <a:sym typeface="Symbol"/>
              </a:rPr>
              <a:t>)</a:t>
            </a:r>
          </a:p>
          <a:p>
            <a:pPr>
              <a:buNone/>
            </a:pPr>
            <a:r>
              <a:rPr lang="en-GB" i="1" dirty="0" smtClean="0">
                <a:sym typeface="Symbol"/>
              </a:rPr>
              <a:t>S </a:t>
            </a:r>
            <a:r>
              <a:rPr lang="en-GB" i="1" baseline="-25000" dirty="0" smtClean="0">
                <a:sym typeface="Symbol"/>
              </a:rPr>
              <a:t>(</a:t>
            </a:r>
            <a:r>
              <a:rPr lang="en-GB" i="1" baseline="-25000" dirty="0" err="1" smtClean="0">
                <a:sym typeface="Symbol"/>
              </a:rPr>
              <a:t>xn</a:t>
            </a:r>
            <a:r>
              <a:rPr lang="en-GB" i="1" baseline="-25000" dirty="0" smtClean="0">
                <a:sym typeface="Symbol"/>
              </a:rPr>
              <a:t>) </a:t>
            </a:r>
            <a:r>
              <a:rPr lang="en-GB" dirty="0" smtClean="0">
                <a:sym typeface="Symbol"/>
              </a:rPr>
              <a:t>= the number </a:t>
            </a:r>
            <a:r>
              <a:rPr lang="en-GB" b="1" i="1" dirty="0" smtClean="0">
                <a:sym typeface="Symbol"/>
              </a:rPr>
              <a:t>n</a:t>
            </a:r>
            <a:r>
              <a:rPr lang="en-GB" dirty="0" smtClean="0">
                <a:sym typeface="Symbol"/>
              </a:rPr>
              <a:t> of exposure unit of size </a:t>
            </a:r>
            <a:r>
              <a:rPr lang="en-GB" b="1" i="1" dirty="0" smtClean="0">
                <a:sym typeface="Symbol"/>
              </a:rPr>
              <a:t>x</a:t>
            </a:r>
            <a:r>
              <a:rPr lang="en-GB" dirty="0" smtClean="0">
                <a:sym typeface="Symbol"/>
              </a:rPr>
              <a:t> included in the portfolio</a:t>
            </a:r>
          </a:p>
          <a:p>
            <a:pPr>
              <a:buNone/>
            </a:pPr>
            <a:r>
              <a:rPr lang="en-GB" i="1" dirty="0" smtClean="0">
                <a:sym typeface="Symbol"/>
              </a:rPr>
              <a:t>P(x)</a:t>
            </a:r>
            <a:r>
              <a:rPr lang="en-GB" dirty="0" smtClean="0">
                <a:sym typeface="Symbol"/>
              </a:rPr>
              <a:t> = probability of an exposure unit of size </a:t>
            </a:r>
            <a:r>
              <a:rPr lang="en-GB" b="1" i="1" dirty="0" smtClean="0">
                <a:sym typeface="Symbol"/>
              </a:rPr>
              <a:t>x</a:t>
            </a:r>
            <a:r>
              <a:rPr lang="en-GB" dirty="0" smtClean="0">
                <a:sym typeface="Symbol"/>
              </a:rPr>
              <a:t> incurring a loss in time t.</a:t>
            </a:r>
          </a:p>
          <a:p>
            <a:pPr>
              <a:buNone/>
            </a:pPr>
            <a:r>
              <a:rPr lang="en-GB" i="1" dirty="0" smtClean="0">
                <a:sym typeface="Symbol"/>
              </a:rPr>
              <a:t>C(z)</a:t>
            </a:r>
            <a:r>
              <a:rPr lang="en-GB" dirty="0" smtClean="0">
                <a:sym typeface="Symbol"/>
              </a:rPr>
              <a:t> = the size of loss </a:t>
            </a:r>
            <a:r>
              <a:rPr lang="en-GB" b="1" i="1" dirty="0" smtClean="0">
                <a:sym typeface="Symbol"/>
              </a:rPr>
              <a:t>z</a:t>
            </a:r>
            <a:r>
              <a:rPr lang="en-GB" dirty="0" smtClean="0">
                <a:sym typeface="Symbol"/>
              </a:rPr>
              <a:t> if a loss occur</a:t>
            </a:r>
          </a:p>
          <a:p>
            <a:pPr>
              <a:buNone/>
            </a:pPr>
            <a:r>
              <a:rPr lang="en-GB" i="1" dirty="0" smtClean="0">
                <a:sym typeface="Symbol"/>
              </a:rPr>
              <a:t>A</a:t>
            </a:r>
            <a:r>
              <a:rPr lang="en-GB" dirty="0" smtClean="0">
                <a:sym typeface="Symbol"/>
              </a:rPr>
              <a:t> = ratio of capital and reserves to N</a:t>
            </a:r>
          </a:p>
          <a:p>
            <a:pPr>
              <a:buNone/>
            </a:pPr>
            <a:r>
              <a:rPr lang="en-GB" i="1" dirty="0" smtClean="0">
                <a:sym typeface="Symbol"/>
              </a:rPr>
              <a:t>r</a:t>
            </a:r>
            <a:r>
              <a:rPr lang="en-GB" dirty="0" smtClean="0">
                <a:sym typeface="Symbol"/>
              </a:rPr>
              <a:t> = rate of return payable on A</a:t>
            </a:r>
          </a:p>
          <a:p>
            <a:pPr>
              <a:buNone/>
            </a:pPr>
            <a:r>
              <a:rPr lang="en-GB" i="1" dirty="0" smtClean="0">
                <a:sym typeface="Symbol"/>
              </a:rPr>
              <a:t> </a:t>
            </a:r>
            <a:r>
              <a:rPr lang="en-GB" dirty="0" smtClean="0">
                <a:sym typeface="Symbol"/>
              </a:rPr>
              <a:t>= premium loading</a:t>
            </a:r>
          </a:p>
          <a:p>
            <a:pPr>
              <a:buNone/>
            </a:pPr>
            <a:r>
              <a:rPr lang="en-GB" i="1" dirty="0" smtClean="0">
                <a:sym typeface="Symbol"/>
              </a:rPr>
              <a:t>P</a:t>
            </a:r>
            <a:r>
              <a:rPr lang="en-GB" i="1" baseline="-25000" dirty="0" smtClean="0">
                <a:sym typeface="Symbol"/>
              </a:rPr>
              <a:t>r</a:t>
            </a:r>
            <a:r>
              <a:rPr lang="en-GB" dirty="0" smtClean="0">
                <a:sym typeface="Symbol"/>
              </a:rPr>
              <a:t> = selected probability of retained losses exceeding a chosen target</a:t>
            </a:r>
          </a:p>
          <a:p>
            <a:pPr>
              <a:buNone/>
            </a:pPr>
            <a:r>
              <a:rPr lang="en-GB" i="1" dirty="0" smtClean="0">
                <a:sym typeface="Symbol"/>
              </a:rPr>
              <a:t>I </a:t>
            </a:r>
            <a:r>
              <a:rPr lang="en-GB" dirty="0" smtClean="0">
                <a:sym typeface="Symbol"/>
              </a:rPr>
              <a:t>= The company’s investment policy</a:t>
            </a:r>
          </a:p>
          <a:p>
            <a:pPr>
              <a:buNone/>
            </a:pPr>
            <a:r>
              <a:rPr lang="en-GB" dirty="0" smtClean="0">
                <a:sym typeface="Symbol"/>
              </a:rPr>
              <a:t>M</a:t>
            </a:r>
            <a:r>
              <a:rPr lang="en-GB" baseline="-25000" dirty="0" smtClean="0">
                <a:sym typeface="Symbol"/>
              </a:rPr>
              <a:t>i  </a:t>
            </a:r>
            <a:r>
              <a:rPr lang="en-GB" dirty="0" smtClean="0">
                <a:sym typeface="Symbol"/>
              </a:rPr>
              <a:t>= Management attitude</a:t>
            </a:r>
          </a:p>
          <a:p>
            <a:pPr>
              <a:buNone/>
            </a:pPr>
            <a:r>
              <a:rPr lang="en-GB" i="1" dirty="0" smtClean="0">
                <a:sym typeface="Symbol"/>
              </a:rPr>
              <a:t>T</a:t>
            </a:r>
            <a:r>
              <a:rPr lang="en-GB" dirty="0" smtClean="0">
                <a:sym typeface="Symbol"/>
              </a:rPr>
              <a:t>= Type of reinsurance</a:t>
            </a:r>
            <a:endParaRPr lang="en-GB" dirty="0"/>
          </a:p>
        </p:txBody>
      </p:sp>
      <p:sp>
        <p:nvSpPr>
          <p:cNvPr id="4" name="Slide Number Placeholder 3"/>
          <p:cNvSpPr>
            <a:spLocks noGrp="1"/>
          </p:cNvSpPr>
          <p:nvPr>
            <p:ph type="sldNum" sz="quarter" idx="4294967295"/>
          </p:nvPr>
        </p:nvSpPr>
        <p:spPr>
          <a:xfrm>
            <a:off x="11525288" y="6492877"/>
            <a:ext cx="430234" cy="365125"/>
          </a:xfrm>
          <a:prstGeom prst="rect">
            <a:avLst/>
          </a:prstGeom>
        </p:spPr>
        <p:txBody>
          <a:bodyPr/>
          <a:lstStyle/>
          <a:p>
            <a:pPr>
              <a:defRPr/>
            </a:pPr>
            <a:fld id="{ABB42B4C-2157-414E-B3D1-FF4EDC2FD1C7}" type="slidenum">
              <a:rPr lang="en-GB" smtClean="0"/>
              <a:pPr>
                <a:defRPr/>
              </a:pPr>
              <a:t>23</a:t>
            </a:fld>
            <a:endParaRPr lang="en-GB" dirty="0"/>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4294967295"/>
          </p:nvPr>
        </p:nvSpPr>
        <p:spPr>
          <a:xfrm>
            <a:off x="11453851" y="6492877"/>
            <a:ext cx="501672" cy="365125"/>
          </a:xfrm>
          <a:prstGeom prst="rect">
            <a:avLst/>
          </a:prstGeom>
        </p:spPr>
        <p:txBody>
          <a:bodyPr/>
          <a:lstStyle/>
          <a:p>
            <a:pPr>
              <a:defRPr/>
            </a:pPr>
            <a:fld id="{B652FA51-4D81-4FD6-9017-83B44859F284}" type="slidenum">
              <a:rPr lang="en-GB"/>
              <a:pPr>
                <a:defRPr/>
              </a:pPr>
              <a:t>24</a:t>
            </a:fld>
            <a:endParaRPr lang="en-GB" dirty="0"/>
          </a:p>
        </p:txBody>
      </p:sp>
      <p:graphicFrame>
        <p:nvGraphicFramePr>
          <p:cNvPr id="4" name="Content Placeholder 3"/>
          <p:cNvGraphicFramePr>
            <a:graphicFrameLocks noGrp="1"/>
          </p:cNvGraphicFramePr>
          <p:nvPr>
            <p:ph idx="1"/>
          </p:nvPr>
        </p:nvGraphicFramePr>
        <p:xfrm>
          <a:off x="1981201" y="785797"/>
          <a:ext cx="8229600" cy="53403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GB" smtClean="0"/>
              <a:t>Rules of thumb – per risk</a:t>
            </a:r>
          </a:p>
        </p:txBody>
      </p:sp>
      <p:graphicFrame>
        <p:nvGraphicFramePr>
          <p:cNvPr id="6" name="Content Placeholder 5"/>
          <p:cNvGraphicFramePr>
            <a:graphicFrameLocks noGrp="1"/>
          </p:cNvGraphicFramePr>
          <p:nvPr>
            <p:ph idx="1"/>
          </p:nvPr>
        </p:nvGraphicFramePr>
        <p:xfrm>
          <a:off x="609601" y="1600202"/>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5"/>
          <p:cNvSpPr>
            <a:spLocks noGrp="1"/>
          </p:cNvSpPr>
          <p:nvPr>
            <p:ph type="sldNum" sz="quarter" idx="4294967295"/>
          </p:nvPr>
        </p:nvSpPr>
        <p:spPr>
          <a:xfrm>
            <a:off x="11547452" y="6565920"/>
            <a:ext cx="644548" cy="292080"/>
          </a:xfrm>
          <a:prstGeom prst="rect">
            <a:avLst/>
          </a:prstGeom>
        </p:spPr>
        <p:txBody>
          <a:bodyPr/>
          <a:lstStyle/>
          <a:p>
            <a:pPr>
              <a:defRPr/>
            </a:pPr>
            <a:fld id="{7A53CB41-0489-4C44-B391-08E6366C3F70}" type="slidenum">
              <a:rPr lang="en-GB"/>
              <a:pPr>
                <a:defRPr/>
              </a:pPr>
              <a:t>25</a:t>
            </a:fld>
            <a:endParaRPr lang="en-GB" dirty="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GB" sz="3600" b="1" dirty="0"/>
              <a:t>Rules for setting the proportional retention (net capacity)</a:t>
            </a:r>
          </a:p>
        </p:txBody>
      </p:sp>
      <p:graphicFrame>
        <p:nvGraphicFramePr>
          <p:cNvPr id="5" name="Content Placeholder 4"/>
          <p:cNvGraphicFramePr>
            <a:graphicFrameLocks noGrp="1"/>
          </p:cNvGraphicFramePr>
          <p:nvPr>
            <p:ph idx="1"/>
          </p:nvPr>
        </p:nvGraphicFramePr>
        <p:xfrm>
          <a:off x="609601" y="1600202"/>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5"/>
          <p:cNvSpPr>
            <a:spLocks noGrp="1"/>
          </p:cNvSpPr>
          <p:nvPr>
            <p:ph type="sldNum" sz="quarter" idx="4294967295"/>
          </p:nvPr>
        </p:nvSpPr>
        <p:spPr>
          <a:xfrm>
            <a:off x="11453851" y="6492877"/>
            <a:ext cx="501672" cy="365125"/>
          </a:xfrm>
          <a:prstGeom prst="rect">
            <a:avLst/>
          </a:prstGeom>
        </p:spPr>
        <p:txBody>
          <a:bodyPr/>
          <a:lstStyle/>
          <a:p>
            <a:pPr>
              <a:defRPr/>
            </a:pPr>
            <a:fld id="{3E93FD45-0CB9-4980-8532-EAE5C2882D9D}" type="slidenum">
              <a:rPr lang="en-GB"/>
              <a:pPr>
                <a:defRPr/>
              </a:pPr>
              <a:t>26</a:t>
            </a:fld>
            <a:endParaRPr lang="en-GB" dirty="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Rules for setting the proportional retention (net capacity)</a:t>
            </a:r>
            <a:endParaRPr lang="en-GB" dirty="0"/>
          </a:p>
        </p:txBody>
      </p:sp>
      <p:graphicFrame>
        <p:nvGraphicFramePr>
          <p:cNvPr id="5" name="Content Placeholder 4"/>
          <p:cNvGraphicFramePr>
            <a:graphicFrameLocks noGrp="1"/>
          </p:cNvGraphicFramePr>
          <p:nvPr>
            <p:ph idx="1"/>
          </p:nvPr>
        </p:nvGraphicFramePr>
        <p:xfrm>
          <a:off x="609601" y="1600202"/>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5"/>
          <p:cNvSpPr>
            <a:spLocks noGrp="1"/>
          </p:cNvSpPr>
          <p:nvPr>
            <p:ph type="sldNum" sz="quarter" idx="4294967295"/>
          </p:nvPr>
        </p:nvSpPr>
        <p:spPr>
          <a:xfrm>
            <a:off x="11325300" y="6356353"/>
            <a:ext cx="485740" cy="365125"/>
          </a:xfrm>
          <a:prstGeom prst="rect">
            <a:avLst/>
          </a:prstGeom>
        </p:spPr>
        <p:txBody>
          <a:bodyPr/>
          <a:lstStyle/>
          <a:p>
            <a:pPr>
              <a:defRPr/>
            </a:pPr>
            <a:fld id="{E0F7E021-C850-4815-8859-5FD57D68D761}" type="slidenum">
              <a:rPr lang="en-GB"/>
              <a:pPr>
                <a:defRPr/>
              </a:pPr>
              <a:t>27</a:t>
            </a:fld>
            <a:endParaRPr lang="en-GB" dirty="0"/>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GB" sz="3200"/>
              <a:t>Rules for setting the proportional retention (net capacity)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64555449"/>
              </p:ext>
            </p:extLst>
          </p:nvPr>
        </p:nvGraphicFramePr>
        <p:xfrm>
          <a:off x="609601" y="1600200"/>
          <a:ext cx="10972800" cy="4997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5"/>
          <p:cNvSpPr>
            <a:spLocks noGrp="1"/>
          </p:cNvSpPr>
          <p:nvPr>
            <p:ph type="sldNum" sz="quarter" idx="4294967295"/>
          </p:nvPr>
        </p:nvSpPr>
        <p:spPr>
          <a:xfrm>
            <a:off x="11277633" y="6492877"/>
            <a:ext cx="914368" cy="365125"/>
          </a:xfrm>
          <a:prstGeom prst="rect">
            <a:avLst/>
          </a:prstGeom>
        </p:spPr>
        <p:txBody>
          <a:bodyPr/>
          <a:lstStyle/>
          <a:p>
            <a:pPr>
              <a:defRPr/>
            </a:pPr>
            <a:fld id="{D1F8B3B0-19E2-4D77-B703-69EB2870BF74}" type="slidenum">
              <a:rPr lang="en-GB"/>
              <a:pPr>
                <a:defRPr/>
              </a:pPr>
              <a:t>28</a:t>
            </a:fld>
            <a:endParaRPr lang="en-GB" dirty="0"/>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GB" smtClean="0"/>
              <a:t>Rules for setting net retention </a:t>
            </a:r>
          </a:p>
        </p:txBody>
      </p:sp>
      <p:graphicFrame>
        <p:nvGraphicFramePr>
          <p:cNvPr id="5" name="Content Placeholder 4"/>
          <p:cNvGraphicFramePr>
            <a:graphicFrameLocks noGrp="1"/>
          </p:cNvGraphicFramePr>
          <p:nvPr>
            <p:ph idx="1"/>
          </p:nvPr>
        </p:nvGraphicFramePr>
        <p:xfrm>
          <a:off x="609601" y="1600202"/>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5"/>
          <p:cNvSpPr>
            <a:spLocks noGrp="1"/>
          </p:cNvSpPr>
          <p:nvPr>
            <p:ph type="sldNum" sz="quarter" idx="4294967295"/>
          </p:nvPr>
        </p:nvSpPr>
        <p:spPr>
          <a:xfrm>
            <a:off x="11453851" y="6492877"/>
            <a:ext cx="501672" cy="365125"/>
          </a:xfrm>
          <a:prstGeom prst="rect">
            <a:avLst/>
          </a:prstGeom>
        </p:spPr>
        <p:txBody>
          <a:bodyPr/>
          <a:lstStyle/>
          <a:p>
            <a:pPr>
              <a:defRPr/>
            </a:pPr>
            <a:fld id="{78EE7E3D-4FFC-45DC-B62D-AD66AD987113}" type="slidenum">
              <a:rPr lang="en-GB"/>
              <a:pPr>
                <a:defRPr/>
              </a:pPr>
              <a:t>29</a:t>
            </a:fld>
            <a:endParaRPr lang="en-GB"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HISTORY</a:t>
            </a:r>
            <a:endParaRPr lang="en-GB" dirty="0"/>
          </a:p>
        </p:txBody>
      </p:sp>
      <p:sp>
        <p:nvSpPr>
          <p:cNvPr id="3" name="Content Placeholder 2"/>
          <p:cNvSpPr>
            <a:spLocks noGrp="1"/>
          </p:cNvSpPr>
          <p:nvPr>
            <p:ph idx="1"/>
          </p:nvPr>
        </p:nvSpPr>
        <p:spPr/>
        <p:txBody>
          <a:bodyPr>
            <a:normAutofit fontScale="92500" lnSpcReduction="10000"/>
          </a:bodyPr>
          <a:lstStyle/>
          <a:p>
            <a:pPr lvl="2"/>
            <a:endParaRPr lang="en-US" dirty="0" smtClean="0"/>
          </a:p>
          <a:p>
            <a:r>
              <a:rPr lang="en-US" b="1" dirty="0" smtClean="0"/>
              <a:t>Reinsurance</a:t>
            </a:r>
            <a:r>
              <a:rPr lang="en-US" dirty="0" smtClean="0"/>
              <a:t> does not seem to have been </a:t>
            </a:r>
            <a:r>
              <a:rPr lang="en-GB" dirty="0" smtClean="0"/>
              <a:t>practised</a:t>
            </a:r>
            <a:r>
              <a:rPr lang="en-US" dirty="0" smtClean="0"/>
              <a:t> in the </a:t>
            </a:r>
            <a:r>
              <a:rPr lang="en-US" b="1" dirty="0" smtClean="0"/>
              <a:t>eighteenth century </a:t>
            </a:r>
            <a:r>
              <a:rPr lang="en-US" dirty="0" smtClean="0"/>
              <a:t>but the direct </a:t>
            </a:r>
            <a:r>
              <a:rPr lang="en-US" b="1" dirty="0" smtClean="0"/>
              <a:t>sharing of large risks </a:t>
            </a:r>
            <a:r>
              <a:rPr lang="en-US" dirty="0" smtClean="0"/>
              <a:t>by several offices, or co-insurance, </a:t>
            </a:r>
            <a:r>
              <a:rPr lang="en-US" b="1" dirty="0" smtClean="0"/>
              <a:t>was common</a:t>
            </a:r>
            <a:r>
              <a:rPr lang="en-US" dirty="0" smtClean="0"/>
              <a:t>.</a:t>
            </a:r>
          </a:p>
          <a:p>
            <a:r>
              <a:rPr lang="en-US" dirty="0" smtClean="0"/>
              <a:t>London market history show that thee was growth in sharing risk/losses in 17/18 Century, when merchants realized that grouping together to share a loss made more sense than paying all the loss as an individual</a:t>
            </a:r>
          </a:p>
          <a:p>
            <a:r>
              <a:rPr lang="en-US" dirty="0" smtClean="0"/>
              <a:t>Underwriters (acceptors of risks) began to meet in one place for best information (Lloyds)</a:t>
            </a:r>
          </a:p>
          <a:p>
            <a:r>
              <a:rPr lang="en-US" dirty="0" smtClean="0"/>
              <a:t>They then realized they couldn’t go out to get business – broker born</a:t>
            </a:r>
          </a:p>
          <a:p>
            <a:r>
              <a:rPr lang="en-US" b="1" dirty="0" smtClean="0"/>
              <a:t>Reinsuran</a:t>
            </a:r>
            <a:r>
              <a:rPr lang="en-US" dirty="0" smtClean="0"/>
              <a:t>ce, on a treaty or facultative basis, became common in the </a:t>
            </a:r>
            <a:r>
              <a:rPr lang="en-US" b="1" dirty="0" smtClean="0"/>
              <a:t>nineteenth century</a:t>
            </a:r>
            <a:r>
              <a:rPr lang="en-US" dirty="0" smtClean="0"/>
              <a:t>.  </a:t>
            </a:r>
          </a:p>
          <a:p>
            <a:pPr lvl="2"/>
            <a:endParaRPr lang="en-US" dirty="0" smtClean="0"/>
          </a:p>
          <a:p>
            <a:pPr>
              <a:buNone/>
            </a:pPr>
            <a:endParaRPr lang="en-GB" dirty="0" smtClean="0"/>
          </a:p>
          <a:p>
            <a:endParaRPr lang="en-GB" dirty="0" smtClean="0"/>
          </a:p>
          <a:p>
            <a:endParaRPr lang="en-GB" dirty="0"/>
          </a:p>
        </p:txBody>
      </p:sp>
      <p:sp>
        <p:nvSpPr>
          <p:cNvPr id="2" name="Slide Number Placeholder 1"/>
          <p:cNvSpPr>
            <a:spLocks noGrp="1"/>
          </p:cNvSpPr>
          <p:nvPr>
            <p:ph type="sldNum" sz="quarter" idx="8"/>
          </p:nvPr>
        </p:nvSpPr>
        <p:spPr/>
        <p:txBody>
          <a:bodyPr/>
          <a:lstStyle/>
          <a:p>
            <a:pPr lvl="0"/>
            <a:fld id="{331C2A4E-E875-435A-95E0-FEE99B37747C}" type="slidenum">
              <a:rPr lang="en-GB" smtClean="0"/>
              <a:pPr lvl="0"/>
              <a:t>3</a:t>
            </a:fld>
            <a:endParaRPr lang="en-GB"/>
          </a:p>
        </p:txBody>
      </p:sp>
    </p:spTree>
    <p:extLst>
      <p:ext uri="{BB962C8B-B14F-4D97-AF65-F5344CB8AC3E}">
        <p14:creationId xmlns:p14="http://schemas.microsoft.com/office/powerpoint/2010/main" val="576378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GB" smtClean="0"/>
              <a:t>Rules for setting net retention </a:t>
            </a:r>
          </a:p>
        </p:txBody>
      </p:sp>
      <p:graphicFrame>
        <p:nvGraphicFramePr>
          <p:cNvPr id="5" name="Content Placeholder 4"/>
          <p:cNvGraphicFramePr>
            <a:graphicFrameLocks noGrp="1"/>
          </p:cNvGraphicFramePr>
          <p:nvPr>
            <p:ph idx="1"/>
          </p:nvPr>
        </p:nvGraphicFramePr>
        <p:xfrm>
          <a:off x="609601" y="1600202"/>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5"/>
          <p:cNvSpPr>
            <a:spLocks noGrp="1"/>
          </p:cNvSpPr>
          <p:nvPr>
            <p:ph type="sldNum" sz="quarter" idx="4294967295"/>
          </p:nvPr>
        </p:nvSpPr>
        <p:spPr>
          <a:xfrm>
            <a:off x="11453851" y="6492877"/>
            <a:ext cx="501672" cy="365125"/>
          </a:xfrm>
          <a:prstGeom prst="rect">
            <a:avLst/>
          </a:prstGeom>
        </p:spPr>
        <p:txBody>
          <a:bodyPr/>
          <a:lstStyle/>
          <a:p>
            <a:pPr>
              <a:defRPr/>
            </a:pPr>
            <a:fld id="{79A30C1A-AABC-4097-9B7F-CD6E823D58C7}" type="slidenum">
              <a:rPr lang="en-GB"/>
              <a:pPr>
                <a:defRPr/>
              </a:pPr>
              <a:t>30</a:t>
            </a:fld>
            <a:endParaRPr lang="en-GB" dirty="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GB" smtClean="0"/>
              <a:t>Rules for setting net retention </a:t>
            </a:r>
          </a:p>
        </p:txBody>
      </p:sp>
      <p:graphicFrame>
        <p:nvGraphicFramePr>
          <p:cNvPr id="6" name="Content Placeholder 5"/>
          <p:cNvGraphicFramePr>
            <a:graphicFrameLocks noGrp="1"/>
          </p:cNvGraphicFramePr>
          <p:nvPr>
            <p:ph idx="1"/>
          </p:nvPr>
        </p:nvGraphicFramePr>
        <p:xfrm>
          <a:off x="609601" y="1600202"/>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5"/>
          <p:cNvSpPr>
            <a:spLocks noGrp="1"/>
          </p:cNvSpPr>
          <p:nvPr>
            <p:ph type="sldNum" sz="quarter" idx="4294967295"/>
          </p:nvPr>
        </p:nvSpPr>
        <p:spPr>
          <a:xfrm>
            <a:off x="11239536" y="6356353"/>
            <a:ext cx="642942" cy="501649"/>
          </a:xfrm>
          <a:prstGeom prst="rect">
            <a:avLst/>
          </a:prstGeom>
        </p:spPr>
        <p:txBody>
          <a:bodyPr/>
          <a:lstStyle/>
          <a:p>
            <a:pPr>
              <a:defRPr/>
            </a:pPr>
            <a:fld id="{A97C4163-CA99-497A-80AA-3602268142DF}" type="slidenum">
              <a:rPr lang="en-GB"/>
              <a:pPr>
                <a:defRPr/>
              </a:pPr>
              <a:t>31</a:t>
            </a:fld>
            <a:endParaRPr lang="en-GB"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GB" smtClean="0"/>
              <a:t>Rules for setting net retention </a:t>
            </a:r>
          </a:p>
        </p:txBody>
      </p:sp>
      <p:graphicFrame>
        <p:nvGraphicFramePr>
          <p:cNvPr id="5" name="Content Placeholder 4"/>
          <p:cNvGraphicFramePr>
            <a:graphicFrameLocks noGrp="1"/>
          </p:cNvGraphicFramePr>
          <p:nvPr>
            <p:ph idx="1"/>
          </p:nvPr>
        </p:nvGraphicFramePr>
        <p:xfrm>
          <a:off x="609601" y="1600202"/>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5"/>
          <p:cNvSpPr>
            <a:spLocks noGrp="1"/>
          </p:cNvSpPr>
          <p:nvPr>
            <p:ph type="sldNum" sz="quarter" idx="4294967295"/>
          </p:nvPr>
        </p:nvSpPr>
        <p:spPr>
          <a:xfrm>
            <a:off x="11395132" y="6286522"/>
            <a:ext cx="701660" cy="365125"/>
          </a:xfrm>
          <a:prstGeom prst="rect">
            <a:avLst/>
          </a:prstGeom>
        </p:spPr>
        <p:txBody>
          <a:bodyPr/>
          <a:lstStyle/>
          <a:p>
            <a:pPr>
              <a:defRPr/>
            </a:pPr>
            <a:fld id="{56E8C648-1007-413F-91BA-85567E1BA60F}" type="slidenum">
              <a:rPr lang="en-GB"/>
              <a:pPr>
                <a:defRPr/>
              </a:pPr>
              <a:t>32</a:t>
            </a:fld>
            <a:endParaRPr lang="en-GB"/>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4294967295"/>
          </p:nvPr>
        </p:nvSpPr>
        <p:spPr>
          <a:xfrm>
            <a:off x="11309368" y="6356353"/>
            <a:ext cx="644548" cy="365125"/>
          </a:xfrm>
          <a:prstGeom prst="rect">
            <a:avLst/>
          </a:prstGeom>
        </p:spPr>
        <p:txBody>
          <a:bodyPr/>
          <a:lstStyle/>
          <a:p>
            <a:pPr>
              <a:defRPr/>
            </a:pPr>
            <a:fld id="{B3961621-1EF0-4092-85A7-8EA7BCD33023}" type="slidenum">
              <a:rPr lang="en-GB"/>
              <a:pPr>
                <a:defRPr/>
              </a:pPr>
              <a:t>33</a:t>
            </a:fld>
            <a:endParaRPr lang="en-GB" dirty="0"/>
          </a:p>
        </p:txBody>
      </p:sp>
      <p:sp>
        <p:nvSpPr>
          <p:cNvPr id="2" name="Title 1"/>
          <p:cNvSpPr>
            <a:spLocks noGrp="1"/>
          </p:cNvSpPr>
          <p:nvPr>
            <p:ph type="title"/>
          </p:nvPr>
        </p:nvSpPr>
        <p:spPr/>
        <p:txBody>
          <a:bodyPr rtlCol="0">
            <a:normAutofit/>
          </a:bodyPr>
          <a:lstStyle/>
          <a:p>
            <a:pPr fontAlgn="auto">
              <a:spcAft>
                <a:spcPts val="0"/>
              </a:spcAft>
              <a:defRPr/>
            </a:pPr>
            <a:r>
              <a:rPr lang="en-GB" b="1" dirty="0" smtClean="0"/>
              <a:t>Types of reinsurance</a:t>
            </a:r>
            <a:endParaRPr lang="en-GB" b="1" dirty="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26"/>
          <p:cNvSpPr>
            <a:spLocks noGrp="1" noChangeArrowheads="1"/>
          </p:cNvSpPr>
          <p:nvPr>
            <p:ph type="title"/>
          </p:nvPr>
        </p:nvSpPr>
        <p:spPr/>
        <p:txBody>
          <a:bodyPr/>
          <a:lstStyle/>
          <a:p>
            <a:pPr algn="l" eaLnBrk="1" hangingPunct="1"/>
            <a:r>
              <a:rPr lang="en-US" sz="2400" smtClean="0"/>
              <a:t>          </a:t>
            </a:r>
            <a:endParaRPr lang="en-GB" sz="2400" smtClean="0"/>
          </a:p>
        </p:txBody>
      </p:sp>
      <p:sp>
        <p:nvSpPr>
          <p:cNvPr id="49155" name="Text Box 1027"/>
          <p:cNvSpPr txBox="1">
            <a:spLocks noChangeArrowheads="1"/>
          </p:cNvSpPr>
          <p:nvPr/>
        </p:nvSpPr>
        <p:spPr bwMode="auto">
          <a:xfrm>
            <a:off x="1295401" y="692151"/>
            <a:ext cx="5664200" cy="369332"/>
          </a:xfrm>
          <a:prstGeom prst="rect">
            <a:avLst/>
          </a:prstGeom>
          <a:solidFill>
            <a:srgbClr val="A50021"/>
          </a:solidFill>
          <a:ln w="9525" algn="ctr">
            <a:noFill/>
            <a:miter lim="800000"/>
            <a:headEnd/>
            <a:tailEnd/>
          </a:ln>
        </p:spPr>
        <p:txBody>
          <a:bodyPr>
            <a:spAutoFit/>
          </a:bodyPr>
          <a:lstStyle/>
          <a:p>
            <a:r>
              <a:rPr lang="en-US">
                <a:solidFill>
                  <a:schemeClr val="bg1"/>
                </a:solidFill>
                <a:latin typeface="Arial Rounded MT Bold" pitchFamily="34" charset="0"/>
              </a:rPr>
              <a:t>FORMS OF REINSURANCE</a:t>
            </a:r>
            <a:endParaRPr lang="en-GB">
              <a:solidFill>
                <a:schemeClr val="bg1"/>
              </a:solidFill>
              <a:latin typeface="Arial Rounded MT Bold" pitchFamily="34" charset="0"/>
            </a:endParaRPr>
          </a:p>
        </p:txBody>
      </p:sp>
      <p:sp>
        <p:nvSpPr>
          <p:cNvPr id="49156" name="Text Box 1028"/>
          <p:cNvSpPr txBox="1">
            <a:spLocks noChangeArrowheads="1"/>
          </p:cNvSpPr>
          <p:nvPr/>
        </p:nvSpPr>
        <p:spPr bwMode="auto">
          <a:xfrm>
            <a:off x="1390652" y="685801"/>
            <a:ext cx="184731" cy="369332"/>
          </a:xfrm>
          <a:prstGeom prst="rect">
            <a:avLst/>
          </a:prstGeom>
          <a:noFill/>
          <a:ln w="9525">
            <a:noFill/>
            <a:miter lim="800000"/>
            <a:headEnd/>
            <a:tailEnd/>
          </a:ln>
        </p:spPr>
        <p:txBody>
          <a:bodyPr wrap="none">
            <a:spAutoFit/>
          </a:bodyPr>
          <a:lstStyle/>
          <a:p>
            <a:endParaRPr lang="en-US" sz="1800"/>
          </a:p>
        </p:txBody>
      </p:sp>
      <p:sp>
        <p:nvSpPr>
          <p:cNvPr id="49157" name="Line 1029"/>
          <p:cNvSpPr>
            <a:spLocks noChangeShapeType="1"/>
          </p:cNvSpPr>
          <p:nvPr/>
        </p:nvSpPr>
        <p:spPr bwMode="auto">
          <a:xfrm>
            <a:off x="239185" y="692150"/>
            <a:ext cx="5281083" cy="0"/>
          </a:xfrm>
          <a:prstGeom prst="line">
            <a:avLst/>
          </a:prstGeom>
          <a:noFill/>
          <a:ln w="9525">
            <a:solidFill>
              <a:srgbClr val="993300"/>
            </a:solidFill>
            <a:round/>
            <a:headEnd/>
            <a:tailEnd/>
          </a:ln>
        </p:spPr>
        <p:txBody>
          <a:bodyPr/>
          <a:lstStyle/>
          <a:p>
            <a:endParaRPr lang="en-ZA"/>
          </a:p>
        </p:txBody>
      </p:sp>
      <p:sp>
        <p:nvSpPr>
          <p:cNvPr id="112657" name="AutoShape 1041"/>
          <p:cNvSpPr>
            <a:spLocks noChangeArrowheads="1"/>
          </p:cNvSpPr>
          <p:nvPr/>
        </p:nvSpPr>
        <p:spPr bwMode="auto">
          <a:xfrm>
            <a:off x="1782236" y="2133601"/>
            <a:ext cx="2034665" cy="689703"/>
          </a:xfrm>
          <a:prstGeom prst="roundRect">
            <a:avLst>
              <a:gd name="adj" fmla="val 16667"/>
            </a:avLst>
          </a:prstGeom>
          <a:gradFill rotWithShape="0">
            <a:gsLst>
              <a:gs pos="0">
                <a:srgbClr val="A50021"/>
              </a:gs>
              <a:gs pos="100000">
                <a:srgbClr val="FFFFFF"/>
              </a:gs>
            </a:gsLst>
            <a:lin ang="5400000" scaled="1"/>
          </a:gradFill>
          <a:ln w="38100">
            <a:solidFill>
              <a:schemeClr val="tx1"/>
            </a:solidFill>
            <a:round/>
            <a:headEnd/>
            <a:tailEnd/>
          </a:ln>
          <a:effectLst>
            <a:outerShdw dist="107763" dir="2700000" algn="ctr" rotWithShape="0">
              <a:schemeClr val="bg2"/>
            </a:outerShdw>
          </a:effectLst>
        </p:spPr>
        <p:txBody>
          <a:bodyPr wrap="none" anchor="ctr"/>
          <a:lstStyle/>
          <a:p>
            <a:pPr>
              <a:defRPr/>
            </a:pPr>
            <a:r>
              <a:rPr lang="en-GB" b="1"/>
              <a:t>TREATY</a:t>
            </a:r>
            <a:endParaRPr lang="en-GB"/>
          </a:p>
        </p:txBody>
      </p:sp>
      <p:sp>
        <p:nvSpPr>
          <p:cNvPr id="112658" name="AutoShape 1042"/>
          <p:cNvSpPr>
            <a:spLocks noChangeArrowheads="1"/>
          </p:cNvSpPr>
          <p:nvPr/>
        </p:nvSpPr>
        <p:spPr bwMode="auto">
          <a:xfrm>
            <a:off x="7381884" y="2133601"/>
            <a:ext cx="2298685" cy="689703"/>
          </a:xfrm>
          <a:prstGeom prst="roundRect">
            <a:avLst>
              <a:gd name="adj" fmla="val 16667"/>
            </a:avLst>
          </a:prstGeom>
          <a:gradFill rotWithShape="0">
            <a:gsLst>
              <a:gs pos="0">
                <a:srgbClr val="A50021"/>
              </a:gs>
              <a:gs pos="100000">
                <a:srgbClr val="FFFFFF"/>
              </a:gs>
            </a:gsLst>
            <a:lin ang="5400000" scaled="1"/>
          </a:gradFill>
          <a:ln w="38100">
            <a:solidFill>
              <a:schemeClr val="tx1"/>
            </a:solidFill>
            <a:round/>
            <a:headEnd/>
            <a:tailEnd/>
          </a:ln>
          <a:effectLst>
            <a:outerShdw dist="107763" dir="2700000" algn="ctr" rotWithShape="0">
              <a:schemeClr val="bg2"/>
            </a:outerShdw>
          </a:effectLst>
        </p:spPr>
        <p:txBody>
          <a:bodyPr wrap="none" anchor="ctr"/>
          <a:lstStyle/>
          <a:p>
            <a:pPr>
              <a:defRPr/>
            </a:pPr>
            <a:r>
              <a:rPr lang="en-GB" b="1"/>
              <a:t>FACULTATIVE</a:t>
            </a:r>
            <a:endParaRPr lang="en-GB"/>
          </a:p>
        </p:txBody>
      </p:sp>
      <p:sp>
        <p:nvSpPr>
          <p:cNvPr id="112664" name="AutoShape 1048"/>
          <p:cNvSpPr>
            <a:spLocks noChangeArrowheads="1"/>
          </p:cNvSpPr>
          <p:nvPr/>
        </p:nvSpPr>
        <p:spPr bwMode="auto">
          <a:xfrm>
            <a:off x="304800" y="3962400"/>
            <a:ext cx="1721862" cy="1609306"/>
          </a:xfrm>
          <a:prstGeom prst="octagon">
            <a:avLst>
              <a:gd name="adj" fmla="val 29287"/>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pPr>
              <a:defRPr/>
            </a:pPr>
            <a:r>
              <a:rPr lang="en-GB" sz="1400" b="1" dirty="0">
                <a:solidFill>
                  <a:srgbClr val="0000FF"/>
                </a:solidFill>
              </a:rPr>
              <a:t>PROPORTIONAL</a:t>
            </a:r>
          </a:p>
          <a:p>
            <a:pPr>
              <a:defRPr/>
            </a:pPr>
            <a:endParaRPr lang="en-GB" sz="1400" dirty="0">
              <a:solidFill>
                <a:srgbClr val="0000FF"/>
              </a:solidFill>
            </a:endParaRPr>
          </a:p>
          <a:p>
            <a:pPr>
              <a:defRPr/>
            </a:pPr>
            <a:r>
              <a:rPr lang="en-GB" sz="1400" dirty="0">
                <a:solidFill>
                  <a:srgbClr val="0000FF"/>
                </a:solidFill>
              </a:rPr>
              <a:t>  Quota Share</a:t>
            </a:r>
          </a:p>
          <a:p>
            <a:pPr>
              <a:defRPr/>
            </a:pPr>
            <a:r>
              <a:rPr lang="en-GB" sz="1400" dirty="0">
                <a:solidFill>
                  <a:srgbClr val="0000FF"/>
                </a:solidFill>
              </a:rPr>
              <a:t>  Surplus</a:t>
            </a:r>
          </a:p>
        </p:txBody>
      </p:sp>
      <p:sp>
        <p:nvSpPr>
          <p:cNvPr id="112665" name="AutoShape 1049"/>
          <p:cNvSpPr>
            <a:spLocks noChangeArrowheads="1"/>
          </p:cNvSpPr>
          <p:nvPr/>
        </p:nvSpPr>
        <p:spPr bwMode="auto">
          <a:xfrm>
            <a:off x="3048001" y="3962400"/>
            <a:ext cx="2272856" cy="1609306"/>
          </a:xfrm>
          <a:prstGeom prst="octagon">
            <a:avLst>
              <a:gd name="adj" fmla="val 29287"/>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pPr>
              <a:defRPr/>
            </a:pPr>
            <a:endParaRPr lang="en-US" sz="1400" b="1" dirty="0"/>
          </a:p>
          <a:p>
            <a:pPr>
              <a:defRPr/>
            </a:pPr>
            <a:r>
              <a:rPr lang="en-GB" sz="1400" b="1" dirty="0">
                <a:solidFill>
                  <a:srgbClr val="0000FF"/>
                </a:solidFill>
              </a:rPr>
              <a:t>NON PROPORTIONAL</a:t>
            </a:r>
            <a:endParaRPr lang="en-GB" sz="1400" dirty="0">
              <a:solidFill>
                <a:srgbClr val="0000FF"/>
              </a:solidFill>
            </a:endParaRPr>
          </a:p>
          <a:p>
            <a:pPr>
              <a:defRPr/>
            </a:pPr>
            <a:r>
              <a:rPr lang="en-GB" sz="1400" dirty="0">
                <a:solidFill>
                  <a:srgbClr val="0000FF"/>
                </a:solidFill>
              </a:rPr>
              <a:t>  Single Risk XL</a:t>
            </a:r>
          </a:p>
          <a:p>
            <a:pPr>
              <a:defRPr/>
            </a:pPr>
            <a:r>
              <a:rPr lang="en-GB" sz="1400" dirty="0">
                <a:solidFill>
                  <a:srgbClr val="0000FF"/>
                </a:solidFill>
              </a:rPr>
              <a:t>  Catastrophe XL</a:t>
            </a:r>
          </a:p>
          <a:p>
            <a:pPr>
              <a:defRPr/>
            </a:pPr>
            <a:r>
              <a:rPr lang="en-GB" sz="1400" dirty="0">
                <a:solidFill>
                  <a:srgbClr val="0000FF"/>
                </a:solidFill>
              </a:rPr>
              <a:t>  Aggregate XL/Stop Loss</a:t>
            </a:r>
            <a:endParaRPr lang="en-US" sz="1400" b="1" dirty="0">
              <a:solidFill>
                <a:srgbClr val="0000FF"/>
              </a:solidFill>
            </a:endParaRPr>
          </a:p>
          <a:p>
            <a:pPr>
              <a:defRPr/>
            </a:pPr>
            <a:endParaRPr lang="en-GB" sz="1400" dirty="0">
              <a:solidFill>
                <a:srgbClr val="0000FF"/>
              </a:solidFill>
            </a:endParaRPr>
          </a:p>
        </p:txBody>
      </p:sp>
      <p:sp>
        <p:nvSpPr>
          <p:cNvPr id="112666" name="AutoShape 1050"/>
          <p:cNvSpPr>
            <a:spLocks noChangeArrowheads="1"/>
          </p:cNvSpPr>
          <p:nvPr/>
        </p:nvSpPr>
        <p:spPr bwMode="auto">
          <a:xfrm>
            <a:off x="6705603" y="3962400"/>
            <a:ext cx="1674511" cy="1609306"/>
          </a:xfrm>
          <a:prstGeom prst="octagon">
            <a:avLst>
              <a:gd name="adj" fmla="val 29287"/>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pPr>
              <a:defRPr/>
            </a:pPr>
            <a:endParaRPr lang="en-GB" sz="1400" b="1" dirty="0"/>
          </a:p>
          <a:p>
            <a:pPr>
              <a:defRPr/>
            </a:pPr>
            <a:endParaRPr lang="en-GB" sz="1400" b="1" dirty="0"/>
          </a:p>
          <a:p>
            <a:pPr>
              <a:defRPr/>
            </a:pPr>
            <a:r>
              <a:rPr lang="en-GB" sz="1400" b="1" dirty="0">
                <a:solidFill>
                  <a:srgbClr val="0000FF"/>
                </a:solidFill>
              </a:rPr>
              <a:t>PROPORTIONAL</a:t>
            </a:r>
          </a:p>
          <a:p>
            <a:pPr>
              <a:defRPr/>
            </a:pPr>
            <a:endParaRPr lang="en-GB" sz="1400" b="1" dirty="0">
              <a:solidFill>
                <a:srgbClr val="0000FF"/>
              </a:solidFill>
            </a:endParaRPr>
          </a:p>
          <a:p>
            <a:pPr>
              <a:defRPr/>
            </a:pPr>
            <a:r>
              <a:rPr lang="en-GB" sz="1400" dirty="0">
                <a:solidFill>
                  <a:srgbClr val="0000FF"/>
                </a:solidFill>
              </a:rPr>
              <a:t>Quota Share</a:t>
            </a:r>
          </a:p>
          <a:p>
            <a:pPr>
              <a:defRPr/>
            </a:pPr>
            <a:endParaRPr lang="en-GB" sz="1400" dirty="0"/>
          </a:p>
          <a:p>
            <a:pPr>
              <a:defRPr/>
            </a:pPr>
            <a:endParaRPr lang="en-GB" dirty="0"/>
          </a:p>
        </p:txBody>
      </p:sp>
      <p:sp>
        <p:nvSpPr>
          <p:cNvPr id="112672" name="AutoShape 1056"/>
          <p:cNvSpPr>
            <a:spLocks noChangeArrowheads="1"/>
          </p:cNvSpPr>
          <p:nvPr/>
        </p:nvSpPr>
        <p:spPr bwMode="auto">
          <a:xfrm>
            <a:off x="9448800" y="3886200"/>
            <a:ext cx="1790736" cy="1685940"/>
          </a:xfrm>
          <a:prstGeom prst="octagon">
            <a:avLst>
              <a:gd name="adj" fmla="val 29287"/>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pPr>
              <a:defRPr/>
            </a:pPr>
            <a:endParaRPr lang="en-US" sz="1400" b="1"/>
          </a:p>
          <a:p>
            <a:pPr>
              <a:defRPr/>
            </a:pPr>
            <a:endParaRPr lang="en-GB" sz="1400"/>
          </a:p>
        </p:txBody>
      </p:sp>
      <p:sp>
        <p:nvSpPr>
          <p:cNvPr id="49175" name="Rectangle 1058"/>
          <p:cNvSpPr>
            <a:spLocks noChangeArrowheads="1"/>
          </p:cNvSpPr>
          <p:nvPr/>
        </p:nvSpPr>
        <p:spPr bwMode="auto">
          <a:xfrm>
            <a:off x="9359900" y="4149725"/>
            <a:ext cx="3092451" cy="1169988"/>
          </a:xfrm>
          <a:prstGeom prst="rect">
            <a:avLst/>
          </a:prstGeom>
          <a:noFill/>
          <a:ln w="9525">
            <a:noFill/>
            <a:miter lim="800000"/>
            <a:headEnd/>
            <a:tailEnd/>
          </a:ln>
        </p:spPr>
        <p:txBody>
          <a:bodyPr>
            <a:spAutoFit/>
          </a:bodyPr>
          <a:lstStyle/>
          <a:p>
            <a:r>
              <a:rPr lang="en-US" sz="1400" b="1" dirty="0"/>
              <a:t>   </a:t>
            </a:r>
          </a:p>
          <a:p>
            <a:r>
              <a:rPr lang="en-GB" sz="1400" b="1" dirty="0">
                <a:solidFill>
                  <a:srgbClr val="0000FF"/>
                </a:solidFill>
              </a:rPr>
              <a:t>NON PROPORTIONAL</a:t>
            </a:r>
          </a:p>
          <a:p>
            <a:r>
              <a:rPr lang="en-GB" sz="1400" b="1" dirty="0">
                <a:solidFill>
                  <a:srgbClr val="0000FF"/>
                </a:solidFill>
              </a:rPr>
              <a:t>  </a:t>
            </a:r>
          </a:p>
          <a:p>
            <a:r>
              <a:rPr lang="en-GB" sz="1400" dirty="0">
                <a:solidFill>
                  <a:srgbClr val="0000FF"/>
                </a:solidFill>
              </a:rPr>
              <a:t>Single Risk &amp; Cat XL</a:t>
            </a:r>
          </a:p>
          <a:p>
            <a:r>
              <a:rPr lang="en-GB" sz="1400" b="1" dirty="0">
                <a:solidFill>
                  <a:srgbClr val="0000FF"/>
                </a:solidFill>
              </a:rPr>
              <a:t>  </a:t>
            </a:r>
            <a:endParaRPr lang="en-GB" sz="1400" dirty="0">
              <a:solidFill>
                <a:srgbClr val="0000FF"/>
              </a:solidFill>
            </a:endParaRPr>
          </a:p>
        </p:txBody>
      </p:sp>
      <p:sp>
        <p:nvSpPr>
          <p:cNvPr id="2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34</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cxnSp>
        <p:nvCxnSpPr>
          <p:cNvPr id="26" name="Straight Connector 25"/>
          <p:cNvCxnSpPr/>
          <p:nvPr/>
        </p:nvCxnSpPr>
        <p:spPr>
          <a:xfrm>
            <a:off x="2809853" y="1571612"/>
            <a:ext cx="5715039"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12658" idx="0"/>
          </p:cNvCxnSpPr>
          <p:nvPr/>
        </p:nvCxnSpPr>
        <p:spPr>
          <a:xfrm rot="16200000" flipV="1">
            <a:off x="8247068" y="1849440"/>
            <a:ext cx="561987" cy="633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12657" idx="0"/>
          </p:cNvCxnSpPr>
          <p:nvPr/>
        </p:nvCxnSpPr>
        <p:spPr>
          <a:xfrm rot="5400000" flipH="1" flipV="1">
            <a:off x="2523719" y="1847464"/>
            <a:ext cx="561987" cy="102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166778" y="3357562"/>
            <a:ext cx="300039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881026" y="364331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881422" y="364331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12657" idx="2"/>
          </p:cNvCxnSpPr>
          <p:nvPr/>
        </p:nvCxnSpPr>
        <p:spPr>
          <a:xfrm rot="16200000" flipH="1">
            <a:off x="2537580" y="3085290"/>
            <a:ext cx="534260" cy="1028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452528" y="3320318"/>
            <a:ext cx="300039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flipH="1" flipV="1">
            <a:off x="7166777" y="360607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10167172" y="360607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8823330" y="3048046"/>
            <a:ext cx="534260" cy="10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09600" y="1066800"/>
            <a:ext cx="10871200" cy="762000"/>
          </a:xfrm>
        </p:spPr>
        <p:txBody>
          <a:bodyPr anchor="t"/>
          <a:lstStyle/>
          <a:p>
            <a:pPr eaLnBrk="1" hangingPunct="1"/>
            <a:r>
              <a:rPr lang="en-US" sz="3600" b="1" dirty="0" smtClean="0">
                <a:solidFill>
                  <a:schemeClr val="tx1"/>
                </a:solidFill>
                <a:latin typeface="+mn-lt"/>
              </a:rPr>
              <a:t>PROPORTIONAL TREATIES</a:t>
            </a:r>
          </a:p>
        </p:txBody>
      </p:sp>
      <p:sp>
        <p:nvSpPr>
          <p:cNvPr id="59395" name="Rectangle 3"/>
          <p:cNvSpPr>
            <a:spLocks noGrp="1" noChangeArrowheads="1"/>
          </p:cNvSpPr>
          <p:nvPr>
            <p:ph idx="1"/>
          </p:nvPr>
        </p:nvSpPr>
        <p:spPr>
          <a:xfrm>
            <a:off x="711200" y="1981200"/>
            <a:ext cx="10566400" cy="4114800"/>
          </a:xfrm>
        </p:spPr>
        <p:txBody>
          <a:bodyPr/>
          <a:lstStyle/>
          <a:p>
            <a:pPr eaLnBrk="1" hangingPunct="1"/>
            <a:r>
              <a:rPr lang="en-US" dirty="0" smtClean="0">
                <a:solidFill>
                  <a:schemeClr val="tx1"/>
                </a:solidFill>
              </a:rPr>
              <a:t>The main forms under proportional treaties are Quota share, Surplus and </a:t>
            </a:r>
            <a:r>
              <a:rPr lang="en-US" dirty="0" err="1" smtClean="0">
                <a:solidFill>
                  <a:schemeClr val="tx1"/>
                </a:solidFill>
              </a:rPr>
              <a:t>Fac</a:t>
            </a:r>
            <a:r>
              <a:rPr lang="en-US" dirty="0" smtClean="0">
                <a:solidFill>
                  <a:schemeClr val="tx1"/>
                </a:solidFill>
              </a:rPr>
              <a:t> Obligatory treaties.</a:t>
            </a:r>
          </a:p>
          <a:p>
            <a:pPr eaLnBrk="1" hangingPunct="1"/>
            <a:endParaRPr smtClean="0">
              <a:solidFill>
                <a:schemeClr val="tx1"/>
              </a:solidFill>
            </a:endParaRPr>
          </a:p>
          <a:p>
            <a:pPr eaLnBrk="1" hangingPunct="1"/>
            <a:r>
              <a:rPr smtClean="0">
                <a:solidFill>
                  <a:schemeClr val="tx1"/>
                </a:solidFill>
              </a:rPr>
              <a:t>Statements of accounts are submitted and settlements are made at agreed intervals and premiums and losses are credited to the treaty </a:t>
            </a:r>
          </a:p>
          <a:p>
            <a:pPr eaLnBrk="1" hangingPunct="1">
              <a:buFontTx/>
              <a:buNone/>
            </a:pPr>
            <a:endParaRPr lang="en-GB" dirty="0" smtClean="0">
              <a:solidFill>
                <a:schemeClr val="tx1"/>
              </a:solidFill>
            </a:endParaRPr>
          </a:p>
          <a:p>
            <a:pPr eaLnBrk="1" hangingPunct="1"/>
            <a:endParaRPr lang="en-GB" dirty="0" smtClean="0">
              <a:solidFill>
                <a:schemeClr val="tx1"/>
              </a:solidFill>
            </a:endParaRPr>
          </a:p>
          <a:p>
            <a:pPr eaLnBrk="1" hangingPunct="1"/>
            <a:endParaRPr lang="en-US" dirty="0" smtClean="0">
              <a:solidFill>
                <a:schemeClr val="tx1"/>
              </a:solidFill>
              <a:latin typeface="Tahoma" pitchFamily="34" charset="0"/>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35</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1026"/>
          <p:cNvSpPr txBox="1">
            <a:spLocks noChangeArrowheads="1"/>
          </p:cNvSpPr>
          <p:nvPr/>
        </p:nvSpPr>
        <p:spPr bwMode="auto">
          <a:xfrm>
            <a:off x="1166778" y="1143001"/>
            <a:ext cx="8229600" cy="523220"/>
          </a:xfrm>
          <a:prstGeom prst="rect">
            <a:avLst/>
          </a:prstGeom>
          <a:noFill/>
          <a:ln w="9525">
            <a:noFill/>
            <a:miter lim="800000"/>
            <a:headEnd/>
            <a:tailEnd/>
          </a:ln>
          <a:effectLst/>
        </p:spPr>
        <p:txBody>
          <a:bodyPr>
            <a:spAutoFit/>
          </a:bodyPr>
          <a:lstStyle/>
          <a:p>
            <a:pPr algn="l">
              <a:spcBef>
                <a:spcPct val="50000"/>
              </a:spcBef>
              <a:defRPr/>
            </a:pPr>
            <a:r>
              <a:rPr lang="en-US" sz="2800" b="1" dirty="0">
                <a:effectLst>
                  <a:outerShdw blurRad="38100" dist="38100" dir="2700000" algn="tl">
                    <a:srgbClr val="C0C0C0"/>
                  </a:outerShdw>
                </a:effectLst>
                <a:latin typeface="Tahoma" charset="0"/>
              </a:rPr>
              <a:t>QUOTA SHARE TREATY</a:t>
            </a:r>
            <a:endParaRPr lang="en-US" sz="2800" b="1" dirty="0">
              <a:latin typeface="Tahoma" charset="0"/>
            </a:endParaRPr>
          </a:p>
        </p:txBody>
      </p:sp>
      <p:sp>
        <p:nvSpPr>
          <p:cNvPr id="112643" name="Text Box 1027"/>
          <p:cNvSpPr txBox="1">
            <a:spLocks noChangeArrowheads="1"/>
          </p:cNvSpPr>
          <p:nvPr/>
        </p:nvSpPr>
        <p:spPr bwMode="auto">
          <a:xfrm>
            <a:off x="1320800" y="2133603"/>
            <a:ext cx="9956800" cy="6232475"/>
          </a:xfrm>
          <a:prstGeom prst="rect">
            <a:avLst/>
          </a:prstGeom>
          <a:noFill/>
          <a:ln w="9525">
            <a:noFill/>
            <a:miter lim="800000"/>
            <a:headEnd/>
            <a:tailEnd/>
          </a:ln>
          <a:effectLst/>
        </p:spPr>
        <p:txBody>
          <a:bodyPr>
            <a:spAutoFit/>
          </a:bodyPr>
          <a:lstStyle/>
          <a:p>
            <a:pPr algn="l">
              <a:spcBef>
                <a:spcPct val="50000"/>
              </a:spcBef>
              <a:buFontTx/>
              <a:buChar char="•"/>
              <a:defRPr/>
            </a:pPr>
            <a:r>
              <a:rPr lang="en-US" sz="2400" dirty="0" smtClean="0">
                <a:latin typeface="Tahoma" charset="0"/>
              </a:rPr>
              <a:t>	Form </a:t>
            </a:r>
            <a:r>
              <a:rPr lang="en-US" sz="2400" dirty="0">
                <a:latin typeface="Tahoma" charset="0"/>
              </a:rPr>
              <a:t>in which a defined percentage of all risk assumed by the </a:t>
            </a:r>
            <a:r>
              <a:rPr lang="en-US" sz="2400" dirty="0" smtClean="0">
                <a:latin typeface="Tahoma" charset="0"/>
              </a:rPr>
              <a:t>	primary </a:t>
            </a:r>
            <a:r>
              <a:rPr lang="en-US" sz="2400" dirty="0">
                <a:latin typeface="Tahoma" charset="0"/>
              </a:rPr>
              <a:t>insurer (</a:t>
            </a:r>
            <a:r>
              <a:rPr lang="en-US" sz="2400" dirty="0" err="1">
                <a:latin typeface="Tahoma" charset="0"/>
              </a:rPr>
              <a:t>cedant</a:t>
            </a:r>
            <a:r>
              <a:rPr lang="en-US" sz="2400" dirty="0">
                <a:latin typeface="Tahoma" charset="0"/>
              </a:rPr>
              <a:t>) </a:t>
            </a:r>
            <a:r>
              <a:rPr lang="en-US" sz="2400" dirty="0" smtClean="0">
                <a:latin typeface="Tahoma" charset="0"/>
              </a:rPr>
              <a:t>in </a:t>
            </a:r>
            <a:r>
              <a:rPr lang="en-US" sz="2400" dirty="0">
                <a:latin typeface="Tahoma" charset="0"/>
              </a:rPr>
              <a:t>a specific line of </a:t>
            </a:r>
            <a:r>
              <a:rPr lang="en-US" sz="2400" dirty="0" err="1" smtClean="0">
                <a:latin typeface="Tahoma" charset="0"/>
              </a:rPr>
              <a:t>busines</a:t>
            </a:r>
            <a:endParaRPr lang="en-US" sz="2400" dirty="0" smtClean="0">
              <a:latin typeface="Tahoma" charset="0"/>
            </a:endParaRPr>
          </a:p>
          <a:p>
            <a:pPr algn="l">
              <a:spcBef>
                <a:spcPct val="50000"/>
              </a:spcBef>
              <a:buFontTx/>
              <a:buChar char="•"/>
              <a:defRPr/>
            </a:pPr>
            <a:endParaRPr lang="en-US" sz="2400" dirty="0" smtClean="0">
              <a:latin typeface="Tahoma" charset="0"/>
            </a:endParaRPr>
          </a:p>
          <a:p>
            <a:pPr algn="l">
              <a:spcBef>
                <a:spcPct val="50000"/>
              </a:spcBef>
              <a:buFontTx/>
              <a:buChar char="•"/>
              <a:defRPr/>
            </a:pPr>
            <a:r>
              <a:rPr lang="en-US" sz="2400" dirty="0" smtClean="0">
                <a:latin typeface="Tahoma" charset="0"/>
              </a:rPr>
              <a:t>	The ceding company is bound to cede  and Reinsurer is bound to 	accept a fixed proportion of every risk   written by the ceding 	company e.g. 30%:70% provided they are within the treaty 	terms.</a:t>
            </a:r>
            <a:endParaRPr lang="en-US" sz="2400" dirty="0">
              <a:latin typeface="Tahoma" charset="0"/>
            </a:endParaRPr>
          </a:p>
          <a:p>
            <a:pPr algn="l">
              <a:spcBef>
                <a:spcPct val="50000"/>
              </a:spcBef>
              <a:buFontTx/>
              <a:buChar char="•"/>
              <a:defRPr/>
            </a:pPr>
            <a:endParaRPr lang="en-US" sz="2400" dirty="0" smtClean="0">
              <a:latin typeface="Tahoma" charset="0"/>
            </a:endParaRPr>
          </a:p>
          <a:p>
            <a:pPr algn="l">
              <a:spcBef>
                <a:spcPct val="50000"/>
              </a:spcBef>
              <a:buFontTx/>
              <a:buChar char="•"/>
              <a:defRPr/>
            </a:pPr>
            <a:r>
              <a:rPr lang="en-US" sz="2400" dirty="0" smtClean="0">
                <a:latin typeface="Tahoma" charset="0"/>
              </a:rPr>
              <a:t>	Liability</a:t>
            </a:r>
            <a:r>
              <a:rPr lang="en-US" sz="2400" dirty="0">
                <a:latin typeface="Tahoma" charset="0"/>
              </a:rPr>
              <a:t>, losses and premium shared in the same defined </a:t>
            </a:r>
            <a:r>
              <a:rPr lang="en-US" sz="2400" dirty="0" smtClean="0">
                <a:latin typeface="Tahoma" charset="0"/>
              </a:rPr>
              <a:t>	percentages</a:t>
            </a:r>
            <a:r>
              <a:rPr lang="en-US" sz="2400" dirty="0">
                <a:latin typeface="Tahoma" charset="0"/>
              </a:rPr>
              <a:t>.</a:t>
            </a:r>
          </a:p>
          <a:p>
            <a:pPr algn="l">
              <a:spcBef>
                <a:spcPct val="50000"/>
              </a:spcBef>
              <a:defRPr/>
            </a:pPr>
            <a:endParaRPr lang="en-US" b="1" dirty="0">
              <a:solidFill>
                <a:srgbClr val="0000FF"/>
              </a:solidFill>
              <a:latin typeface="Tahoma" charset="0"/>
            </a:endParaRPr>
          </a:p>
          <a:p>
            <a:pPr algn="l">
              <a:spcBef>
                <a:spcPct val="50000"/>
              </a:spcBef>
              <a:defRPr/>
            </a:pPr>
            <a:endParaRPr lang="en-US" b="1" dirty="0">
              <a:solidFill>
                <a:srgbClr val="0000FF"/>
              </a:solidFill>
              <a:effectLst>
                <a:outerShdw blurRad="38100" dist="38100" dir="2700000" algn="tl">
                  <a:srgbClr val="C0C0C0"/>
                </a:outerShdw>
              </a:effectLst>
              <a:latin typeface="Tahoma" charset="0"/>
            </a:endParaRPr>
          </a:p>
          <a:p>
            <a:pPr algn="l">
              <a:spcBef>
                <a:spcPct val="50000"/>
              </a:spcBef>
              <a:defRPr/>
            </a:pPr>
            <a:endParaRPr lang="en-US" b="1" dirty="0">
              <a:solidFill>
                <a:srgbClr val="0000FF"/>
              </a:solidFill>
              <a:effectLst>
                <a:outerShdw blurRad="38100" dist="38100" dir="2700000" algn="tl">
                  <a:srgbClr val="C0C0C0"/>
                </a:outerShdw>
              </a:effectLst>
              <a:latin typeface="Tahoma" charset="0"/>
            </a:endParaRPr>
          </a:p>
          <a:p>
            <a:pPr algn="l">
              <a:spcBef>
                <a:spcPct val="50000"/>
              </a:spcBef>
              <a:defRPr/>
            </a:pPr>
            <a:endParaRPr lang="en-US" sz="2000" dirty="0">
              <a:solidFill>
                <a:srgbClr val="0000FF"/>
              </a:solidFill>
              <a:latin typeface="Times New Roman" pitchFamily="18" charset="0"/>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36</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4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P spid="11264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1027"/>
          <p:cNvGraphicFramePr>
            <a:graphicFrameLocks noChangeAspect="1"/>
          </p:cNvGraphicFramePr>
          <p:nvPr/>
        </p:nvGraphicFramePr>
        <p:xfrm>
          <a:off x="1166779" y="785794"/>
          <a:ext cx="8876779" cy="2590800"/>
        </p:xfrm>
        <a:graphic>
          <a:graphicData uri="http://schemas.openxmlformats.org/presentationml/2006/ole">
            <mc:AlternateContent xmlns:mc="http://schemas.openxmlformats.org/markup-compatibility/2006">
              <mc:Choice xmlns:v="urn:schemas-microsoft-com:vml" Requires="v">
                <p:oleObj spid="_x0000_s2052" name="Worksheet" r:id="rId4" imgW="4953000" imgH="3410102" progId="Excel.Sheet.8">
                  <p:embed/>
                </p:oleObj>
              </mc:Choice>
              <mc:Fallback>
                <p:oleObj name="Worksheet" r:id="rId4" imgW="4953000" imgH="3410102" progId="Excel.Sheet.8">
                  <p:embed/>
                  <p:pic>
                    <p:nvPicPr>
                      <p:cNvPr id="0" name="Object 10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6779" y="785794"/>
                        <a:ext cx="8876779" cy="25908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7044" name="Text Box 1028"/>
          <p:cNvSpPr txBox="1">
            <a:spLocks noChangeArrowheads="1"/>
          </p:cNvSpPr>
          <p:nvPr/>
        </p:nvSpPr>
        <p:spPr bwMode="auto">
          <a:xfrm>
            <a:off x="3454401" y="-24"/>
            <a:ext cx="5994400" cy="584775"/>
          </a:xfrm>
          <a:prstGeom prst="rect">
            <a:avLst/>
          </a:prstGeom>
          <a:noFill/>
          <a:ln w="9525">
            <a:noFill/>
            <a:miter lim="800000"/>
            <a:headEnd/>
            <a:tailEnd/>
          </a:ln>
          <a:effectLst/>
        </p:spPr>
        <p:txBody>
          <a:bodyPr>
            <a:spAutoFit/>
          </a:bodyPr>
          <a:lstStyle/>
          <a:p>
            <a:pPr algn="l">
              <a:spcBef>
                <a:spcPct val="50000"/>
              </a:spcBef>
              <a:defRPr/>
            </a:pPr>
            <a:r>
              <a:rPr lang="en-US" sz="3200" b="1" dirty="0">
                <a:effectLst>
                  <a:outerShdw blurRad="38100" dist="38100" dir="2700000" algn="tl">
                    <a:srgbClr val="C0C0C0"/>
                  </a:outerShdw>
                </a:effectLst>
                <a:latin typeface="Tahoma" charset="0"/>
              </a:rPr>
              <a:t>QUOTA SHARE TREATY</a:t>
            </a:r>
            <a:endParaRPr lang="en-US" sz="2000" b="1" dirty="0">
              <a:latin typeface="Times New Roman" pitchFamily="18" charset="0"/>
            </a:endParaRPr>
          </a:p>
        </p:txBody>
      </p:sp>
      <p:graphicFrame>
        <p:nvGraphicFramePr>
          <p:cNvPr id="2051" name="Object 1029"/>
          <p:cNvGraphicFramePr>
            <a:graphicFrameLocks noChangeAspect="1"/>
          </p:cNvGraphicFramePr>
          <p:nvPr/>
        </p:nvGraphicFramePr>
        <p:xfrm>
          <a:off x="166646" y="3500440"/>
          <a:ext cx="11215766" cy="4283075"/>
        </p:xfrm>
        <a:graphic>
          <a:graphicData uri="http://schemas.openxmlformats.org/presentationml/2006/ole">
            <mc:AlternateContent xmlns:mc="http://schemas.openxmlformats.org/markup-compatibility/2006">
              <mc:Choice xmlns:v="urn:schemas-microsoft-com:vml" Requires="v">
                <p:oleObj spid="_x0000_s2053" name="Worksheet" r:id="rId7" imgW="5724636" imgH="3600374" progId="Excel.Sheet.8">
                  <p:embed/>
                </p:oleObj>
              </mc:Choice>
              <mc:Fallback>
                <p:oleObj name="Worksheet" r:id="rId7" imgW="5724636" imgH="3600374" progId="Excel.Sheet.8">
                  <p:embed/>
                  <p:pic>
                    <p:nvPicPr>
                      <p:cNvPr id="0" name="Object 102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6646" y="3500440"/>
                        <a:ext cx="11215766" cy="4283075"/>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37</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09601" y="1143000"/>
            <a:ext cx="10972800" cy="762000"/>
          </a:xfrm>
        </p:spPr>
        <p:txBody>
          <a:bodyPr/>
          <a:lstStyle/>
          <a:p>
            <a:pPr eaLnBrk="1" hangingPunct="1"/>
            <a:r>
              <a:rPr lang="en-US" altLang="zh-TW" b="1" smtClean="0">
                <a:solidFill>
                  <a:srgbClr val="0000FF"/>
                </a:solidFill>
              </a:rPr>
              <a:t>Quota share reinsurance</a:t>
            </a:r>
            <a:r>
              <a:rPr lang="en-US" altLang="zh-TW" sz="3600" b="1" smtClean="0">
                <a:solidFill>
                  <a:srgbClr val="0000FF"/>
                </a:solidFill>
              </a:rPr>
              <a:t> </a:t>
            </a:r>
          </a:p>
        </p:txBody>
      </p:sp>
      <p:pic>
        <p:nvPicPr>
          <p:cNvPr id="63491" name="Picture 3"/>
          <p:cNvPicPr>
            <a:picLocks noGrp="1" noChangeAspect="1" noChangeArrowheads="1"/>
          </p:cNvPicPr>
          <p:nvPr>
            <p:ph type="dgm" idx="1"/>
          </p:nvPr>
        </p:nvPicPr>
        <p:blipFill>
          <a:blip r:embed="rId2"/>
          <a:srcRect/>
          <a:stretch>
            <a:fillRect/>
          </a:stretch>
        </p:blipFill>
        <p:spPr>
          <a:xfrm>
            <a:off x="1841501" y="2071691"/>
            <a:ext cx="8509000" cy="3933825"/>
          </a:xfrm>
        </p:spPr>
      </p:pic>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38</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1026"/>
          <p:cNvSpPr txBox="1">
            <a:spLocks noChangeArrowheads="1"/>
          </p:cNvSpPr>
          <p:nvPr/>
        </p:nvSpPr>
        <p:spPr bwMode="auto">
          <a:xfrm>
            <a:off x="1117601" y="1066803"/>
            <a:ext cx="10668000" cy="523875"/>
          </a:xfrm>
          <a:prstGeom prst="rect">
            <a:avLst/>
          </a:prstGeom>
          <a:noFill/>
          <a:ln w="9525">
            <a:noFill/>
            <a:miter lim="800000"/>
            <a:headEnd/>
            <a:tailEnd/>
          </a:ln>
          <a:effectLst/>
        </p:spPr>
        <p:txBody>
          <a:bodyPr>
            <a:spAutoFit/>
          </a:bodyPr>
          <a:lstStyle/>
          <a:p>
            <a:pPr algn="l">
              <a:spcBef>
                <a:spcPct val="50000"/>
              </a:spcBef>
              <a:defRPr/>
            </a:pPr>
            <a:r>
              <a:rPr lang="en-US" sz="2800" b="1" dirty="0">
                <a:solidFill>
                  <a:srgbClr val="0000FF"/>
                </a:solidFill>
                <a:effectLst>
                  <a:outerShdw blurRad="38100" dist="38100" dir="2700000" algn="tl">
                    <a:srgbClr val="C0C0C0"/>
                  </a:outerShdw>
                </a:effectLst>
                <a:latin typeface="Tahoma" charset="0"/>
              </a:rPr>
              <a:t>WHEN ARE QUOTA SHARE TREATIES USED?</a:t>
            </a:r>
            <a:endParaRPr lang="en-US" sz="2800" b="1" dirty="0">
              <a:solidFill>
                <a:srgbClr val="0000FF"/>
              </a:solidFill>
              <a:latin typeface="Tahoma" charset="0"/>
            </a:endParaRPr>
          </a:p>
        </p:txBody>
      </p:sp>
      <p:sp>
        <p:nvSpPr>
          <p:cNvPr id="112643" name="Text Box 1027"/>
          <p:cNvSpPr txBox="1">
            <a:spLocks noChangeArrowheads="1"/>
          </p:cNvSpPr>
          <p:nvPr/>
        </p:nvSpPr>
        <p:spPr bwMode="auto">
          <a:xfrm>
            <a:off x="1320800" y="1295402"/>
            <a:ext cx="9956800" cy="1661993"/>
          </a:xfrm>
          <a:prstGeom prst="rect">
            <a:avLst/>
          </a:prstGeom>
          <a:noFill/>
          <a:ln w="9525">
            <a:noFill/>
            <a:miter lim="800000"/>
            <a:headEnd/>
            <a:tailEnd/>
          </a:ln>
          <a:effectLst/>
        </p:spPr>
        <p:txBody>
          <a:bodyPr>
            <a:spAutoFit/>
          </a:bodyPr>
          <a:lstStyle/>
          <a:p>
            <a:pPr algn="l">
              <a:spcBef>
                <a:spcPct val="50000"/>
              </a:spcBef>
              <a:defRPr/>
            </a:pPr>
            <a:endParaRPr lang="en-US" b="1" dirty="0">
              <a:solidFill>
                <a:srgbClr val="0000FF"/>
              </a:solidFill>
              <a:latin typeface="Tahoma" charset="0"/>
            </a:endParaRPr>
          </a:p>
          <a:p>
            <a:pPr algn="l">
              <a:spcBef>
                <a:spcPct val="50000"/>
              </a:spcBef>
              <a:defRPr/>
            </a:pPr>
            <a:endParaRPr lang="en-US" b="1" dirty="0">
              <a:solidFill>
                <a:srgbClr val="0000FF"/>
              </a:solidFill>
              <a:effectLst>
                <a:outerShdw blurRad="38100" dist="38100" dir="2700000" algn="tl">
                  <a:srgbClr val="C0C0C0"/>
                </a:outerShdw>
              </a:effectLst>
              <a:latin typeface="Tahoma" charset="0"/>
            </a:endParaRPr>
          </a:p>
          <a:p>
            <a:pPr algn="l">
              <a:spcBef>
                <a:spcPct val="50000"/>
              </a:spcBef>
              <a:defRPr/>
            </a:pPr>
            <a:endParaRPr lang="en-US" b="1" dirty="0">
              <a:solidFill>
                <a:srgbClr val="0000FF"/>
              </a:solidFill>
              <a:effectLst>
                <a:outerShdw blurRad="38100" dist="38100" dir="2700000" algn="tl">
                  <a:srgbClr val="C0C0C0"/>
                </a:outerShdw>
              </a:effectLst>
              <a:latin typeface="Tahoma" charset="0"/>
            </a:endParaRPr>
          </a:p>
          <a:p>
            <a:pPr algn="l">
              <a:spcBef>
                <a:spcPct val="50000"/>
              </a:spcBef>
              <a:defRPr/>
            </a:pPr>
            <a:endParaRPr lang="en-US" sz="2000" dirty="0">
              <a:solidFill>
                <a:srgbClr val="0000FF"/>
              </a:solidFill>
              <a:latin typeface="Times New Roman" pitchFamily="18" charset="0"/>
            </a:endParaRPr>
          </a:p>
        </p:txBody>
      </p:sp>
      <p:sp>
        <p:nvSpPr>
          <p:cNvPr id="64516" name="Rectangle 5"/>
          <p:cNvSpPr>
            <a:spLocks noChangeArrowheads="1"/>
          </p:cNvSpPr>
          <p:nvPr/>
        </p:nvSpPr>
        <p:spPr bwMode="auto">
          <a:xfrm>
            <a:off x="952464" y="2057401"/>
            <a:ext cx="9858444" cy="3539430"/>
          </a:xfrm>
          <a:prstGeom prst="rect">
            <a:avLst/>
          </a:prstGeom>
          <a:noFill/>
          <a:ln w="9525">
            <a:noFill/>
            <a:miter lim="800000"/>
            <a:headEnd/>
            <a:tailEnd/>
          </a:ln>
        </p:spPr>
        <p:txBody>
          <a:bodyPr wrap="square">
            <a:spAutoFit/>
          </a:bodyPr>
          <a:lstStyle/>
          <a:p>
            <a:pPr algn="l" eaLnBrk="1" hangingPunct="1">
              <a:buFont typeface="Arial" pitchFamily="34" charset="0"/>
              <a:buChar char="•"/>
            </a:pPr>
            <a:r>
              <a:rPr lang="en-US" sz="2800" dirty="0">
                <a:solidFill>
                  <a:srgbClr val="0000FF"/>
                </a:solidFill>
              </a:rPr>
              <a:t>New ceding company starting business or companies entering into a new class of  business or entering a new area and has no statistics or experience</a:t>
            </a:r>
            <a:r>
              <a:rPr lang="en-US" sz="2800" dirty="0" smtClean="0">
                <a:solidFill>
                  <a:srgbClr val="0000FF"/>
                </a:solidFill>
              </a:rPr>
              <a:t>.</a:t>
            </a:r>
          </a:p>
          <a:p>
            <a:pPr algn="l" eaLnBrk="1" hangingPunct="1">
              <a:buFont typeface="Arial" pitchFamily="34" charset="0"/>
              <a:buChar char="•"/>
            </a:pPr>
            <a:endParaRPr lang="en-US" sz="2800" dirty="0">
              <a:solidFill>
                <a:srgbClr val="0000FF"/>
              </a:solidFill>
            </a:endParaRPr>
          </a:p>
          <a:p>
            <a:pPr algn="l" eaLnBrk="1" hangingPunct="1">
              <a:buFont typeface="Arial" pitchFamily="34" charset="0"/>
              <a:buChar char="•"/>
            </a:pPr>
            <a:r>
              <a:rPr lang="en-US" sz="2800" dirty="0">
                <a:solidFill>
                  <a:srgbClr val="0000FF"/>
                </a:solidFill>
              </a:rPr>
              <a:t>A method of protecting the new company’s paid up capital which will be exposed from day one of its operations as it accepts business not necessarily commensurate to the cash flow position. </a:t>
            </a:r>
          </a:p>
          <a:p>
            <a:pPr algn="l" eaLnBrk="1" hangingPunct="1">
              <a:buFont typeface="Arial" pitchFamily="34" charset="0"/>
              <a:buChar char="•"/>
            </a:pPr>
            <a:endParaRPr lang="en-US" sz="2800" dirty="0">
              <a:solidFill>
                <a:srgbClr val="0000FF"/>
              </a:solidFill>
            </a:endParaRPr>
          </a:p>
        </p:txBody>
      </p:sp>
      <p:sp>
        <p:nvSpPr>
          <p:cNvPr id="5"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39</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1295401" y="714356"/>
            <a:ext cx="8515376" cy="523220"/>
          </a:xfrm>
          <a:prstGeom prst="rect">
            <a:avLst/>
          </a:prstGeom>
          <a:solidFill>
            <a:schemeClr val="accent5">
              <a:lumMod val="40000"/>
              <a:lumOff val="60000"/>
            </a:schemeClr>
          </a:solidFill>
          <a:ln w="9525">
            <a:noFill/>
            <a:miter lim="800000"/>
            <a:headEnd/>
            <a:tailEnd/>
          </a:ln>
        </p:spPr>
        <p:txBody>
          <a:bodyPr wrap="square">
            <a:spAutoFit/>
          </a:bodyPr>
          <a:lstStyle/>
          <a:p>
            <a:pPr>
              <a:defRPr/>
            </a:pPr>
            <a:r>
              <a:rPr lang="en-US" sz="2800" dirty="0">
                <a:latin typeface="Arial Rounded MT Bold" pitchFamily="34" charset="0"/>
              </a:rPr>
              <a:t>THE REINSURANCE  MARKET</a:t>
            </a:r>
            <a:endParaRPr lang="en-GB" sz="2800" dirty="0">
              <a:latin typeface="Arial Rounded MT Bold" pitchFamily="34" charset="0"/>
            </a:endParaRPr>
          </a:p>
        </p:txBody>
      </p:sp>
      <p:sp>
        <p:nvSpPr>
          <p:cNvPr id="4100" name="Rectangle 29"/>
          <p:cNvSpPr>
            <a:spLocks noChangeArrowheads="1"/>
          </p:cNvSpPr>
          <p:nvPr/>
        </p:nvSpPr>
        <p:spPr bwMode="auto">
          <a:xfrm>
            <a:off x="1200152" y="2078024"/>
            <a:ext cx="4032250" cy="1081087"/>
          </a:xfrm>
          <a:prstGeom prst="rect">
            <a:avLst/>
          </a:prstGeom>
          <a:solidFill>
            <a:schemeClr val="accent5">
              <a:lumMod val="60000"/>
              <a:lumOff val="40000"/>
            </a:schemeClr>
          </a:solidFill>
          <a:ln w="9525" algn="ctr">
            <a:noFill/>
            <a:miter lim="800000"/>
            <a:headEnd/>
            <a:tailEnd/>
          </a:ln>
          <a:scene3d>
            <a:camera prst="orthographicFront"/>
            <a:lightRig rig="threePt" dir="t"/>
          </a:scene3d>
          <a:sp3d>
            <a:bevelT prst="relaxedInset"/>
          </a:sp3d>
        </p:spPr>
        <p:txBody>
          <a:bodyPr wrap="none" anchor="ctr"/>
          <a:lstStyle/>
          <a:p>
            <a:pPr marL="342900" indent="-342900" algn="ctr">
              <a:defRPr/>
            </a:pPr>
            <a:r>
              <a:rPr lang="en-US" sz="2400" b="1" dirty="0"/>
              <a:t>INSURANCE </a:t>
            </a:r>
            <a:r>
              <a:rPr lang="en-US" sz="2400" b="1" dirty="0" smtClean="0"/>
              <a:t>COMPANIES</a:t>
            </a:r>
            <a:endParaRPr lang="en-US" sz="2400" b="1" dirty="0"/>
          </a:p>
        </p:txBody>
      </p:sp>
      <p:sp>
        <p:nvSpPr>
          <p:cNvPr id="4101" name="Rectangle 30"/>
          <p:cNvSpPr>
            <a:spLocks noChangeArrowheads="1"/>
          </p:cNvSpPr>
          <p:nvPr/>
        </p:nvSpPr>
        <p:spPr bwMode="auto">
          <a:xfrm>
            <a:off x="1200152" y="3735375"/>
            <a:ext cx="4032250" cy="1081087"/>
          </a:xfrm>
          <a:prstGeom prst="rect">
            <a:avLst/>
          </a:prstGeom>
          <a:solidFill>
            <a:schemeClr val="accent5">
              <a:lumMod val="75000"/>
            </a:schemeClr>
          </a:solidFill>
          <a:ln w="9525" algn="ctr">
            <a:noFill/>
            <a:miter lim="800000"/>
            <a:headEnd/>
            <a:tailEnd/>
          </a:ln>
          <a:scene3d>
            <a:camera prst="orthographicFront"/>
            <a:lightRig rig="threePt" dir="t"/>
          </a:scene3d>
          <a:sp3d extrusionH="76200">
            <a:bevelT prst="relaxedInset"/>
            <a:extrusionClr>
              <a:schemeClr val="accent2">
                <a:lumMod val="60000"/>
                <a:lumOff val="40000"/>
              </a:schemeClr>
            </a:extrusionClr>
          </a:sp3d>
        </p:spPr>
        <p:txBody>
          <a:bodyPr wrap="none" anchor="ctr"/>
          <a:lstStyle/>
          <a:p>
            <a:pPr marL="342900" indent="-342900" algn="ctr">
              <a:defRPr/>
            </a:pPr>
            <a:r>
              <a:rPr lang="en-US" sz="2400" b="1" dirty="0"/>
              <a:t>REINSURANCE </a:t>
            </a:r>
            <a:r>
              <a:rPr lang="en-US" sz="2400" b="1" dirty="0" smtClean="0"/>
              <a:t>COMPANIES</a:t>
            </a:r>
            <a:endParaRPr lang="en-US" sz="2400" b="1" dirty="0"/>
          </a:p>
        </p:txBody>
      </p:sp>
      <p:sp>
        <p:nvSpPr>
          <p:cNvPr id="4102" name="Rectangle 31"/>
          <p:cNvSpPr>
            <a:spLocks noChangeArrowheads="1"/>
          </p:cNvSpPr>
          <p:nvPr/>
        </p:nvSpPr>
        <p:spPr bwMode="auto">
          <a:xfrm>
            <a:off x="1200152" y="5349859"/>
            <a:ext cx="4032250" cy="1081088"/>
          </a:xfrm>
          <a:prstGeom prst="rect">
            <a:avLst/>
          </a:prstGeom>
          <a:solidFill>
            <a:schemeClr val="accent5">
              <a:lumMod val="50000"/>
            </a:schemeClr>
          </a:solidFill>
          <a:ln w="9525" algn="ctr">
            <a:noFill/>
            <a:miter lim="800000"/>
            <a:headEnd/>
            <a:tailEnd/>
          </a:ln>
          <a:scene3d>
            <a:camera prst="orthographicFront"/>
            <a:lightRig rig="threePt" dir="t"/>
          </a:scene3d>
          <a:sp3d>
            <a:bevelT prst="relaxedInset"/>
          </a:sp3d>
        </p:spPr>
        <p:txBody>
          <a:bodyPr wrap="none" anchor="ctr"/>
          <a:lstStyle/>
          <a:p>
            <a:pPr marL="342900" indent="-342900" algn="ctr">
              <a:defRPr/>
            </a:pPr>
            <a:r>
              <a:rPr lang="en-US" sz="2400" b="1" dirty="0">
                <a:solidFill>
                  <a:schemeClr val="bg1"/>
                </a:solidFill>
              </a:rPr>
              <a:t>RETROCESSIONAIRES</a:t>
            </a:r>
            <a:r>
              <a:rPr lang="en-US" dirty="0">
                <a:solidFill>
                  <a:schemeClr val="bg1"/>
                </a:solidFill>
              </a:rPr>
              <a:t> </a:t>
            </a:r>
          </a:p>
        </p:txBody>
      </p:sp>
      <p:sp>
        <p:nvSpPr>
          <p:cNvPr id="4103" name="Rectangle 32"/>
          <p:cNvSpPr>
            <a:spLocks noChangeArrowheads="1"/>
          </p:cNvSpPr>
          <p:nvPr/>
        </p:nvSpPr>
        <p:spPr bwMode="auto">
          <a:xfrm>
            <a:off x="7056968" y="3735375"/>
            <a:ext cx="4032251" cy="1081087"/>
          </a:xfrm>
          <a:prstGeom prst="rect">
            <a:avLst/>
          </a:prstGeom>
          <a:solidFill>
            <a:schemeClr val="accent1">
              <a:lumMod val="75000"/>
            </a:schemeClr>
          </a:solidFill>
          <a:ln w="9525" algn="ctr">
            <a:noFill/>
            <a:miter lim="800000"/>
            <a:headEnd/>
            <a:tailEnd/>
          </a:ln>
          <a:scene3d>
            <a:camera prst="orthographicFront"/>
            <a:lightRig rig="threePt" dir="t"/>
          </a:scene3d>
          <a:sp3d extrusionH="76200">
            <a:bevelT prst="relaxedInset"/>
            <a:extrusionClr>
              <a:schemeClr val="accent2">
                <a:lumMod val="50000"/>
              </a:schemeClr>
            </a:extrusionClr>
          </a:sp3d>
        </p:spPr>
        <p:txBody>
          <a:bodyPr wrap="none" anchor="ctr"/>
          <a:lstStyle/>
          <a:p>
            <a:pPr marL="342900" indent="-342900" algn="ctr">
              <a:defRPr/>
            </a:pPr>
            <a:r>
              <a:rPr lang="en-US" sz="2400" b="1" dirty="0">
                <a:solidFill>
                  <a:schemeClr val="bg1"/>
                </a:solidFill>
              </a:rPr>
              <a:t>REINSURANCE </a:t>
            </a:r>
            <a:r>
              <a:rPr lang="en-US" sz="2400" b="1" dirty="0" smtClean="0">
                <a:solidFill>
                  <a:schemeClr val="bg1"/>
                </a:solidFill>
              </a:rPr>
              <a:t> BROKER</a:t>
            </a:r>
            <a:endParaRPr lang="en-US" sz="2400" b="1" dirty="0">
              <a:solidFill>
                <a:schemeClr val="bg1"/>
              </a:solidFill>
            </a:endParaRPr>
          </a:p>
        </p:txBody>
      </p:sp>
      <p:cxnSp>
        <p:nvCxnSpPr>
          <p:cNvPr id="48136" name="AutoShape 34"/>
          <p:cNvCxnSpPr>
            <a:cxnSpLocks noChangeShapeType="1"/>
            <a:stCxn id="4100" idx="2"/>
            <a:endCxn id="4101" idx="0"/>
          </p:cNvCxnSpPr>
          <p:nvPr/>
        </p:nvCxnSpPr>
        <p:spPr bwMode="auto">
          <a:xfrm>
            <a:off x="3217333" y="3159112"/>
            <a:ext cx="0" cy="576263"/>
          </a:xfrm>
          <a:prstGeom prst="straightConnector1">
            <a:avLst/>
          </a:prstGeom>
          <a:noFill/>
          <a:ln w="9525">
            <a:solidFill>
              <a:schemeClr val="tx1"/>
            </a:solidFill>
            <a:round/>
            <a:headEnd/>
            <a:tailEnd type="triangle" w="med" len="med"/>
          </a:ln>
        </p:spPr>
      </p:cxnSp>
      <p:cxnSp>
        <p:nvCxnSpPr>
          <p:cNvPr id="48137" name="AutoShape 35"/>
          <p:cNvCxnSpPr>
            <a:cxnSpLocks noChangeShapeType="1"/>
            <a:stCxn id="4101" idx="2"/>
            <a:endCxn id="4102" idx="0"/>
          </p:cNvCxnSpPr>
          <p:nvPr/>
        </p:nvCxnSpPr>
        <p:spPr bwMode="auto">
          <a:xfrm>
            <a:off x="3217333" y="4816459"/>
            <a:ext cx="0" cy="533400"/>
          </a:xfrm>
          <a:prstGeom prst="straightConnector1">
            <a:avLst/>
          </a:prstGeom>
          <a:noFill/>
          <a:ln w="9525">
            <a:solidFill>
              <a:schemeClr val="tx1"/>
            </a:solidFill>
            <a:round/>
            <a:headEnd/>
            <a:tailEnd type="triangle" w="med" len="med"/>
          </a:ln>
        </p:spPr>
      </p:cxnSp>
      <p:sp>
        <p:nvSpPr>
          <p:cNvPr id="48138" name="Line 36"/>
          <p:cNvSpPr>
            <a:spLocks noChangeShapeType="1"/>
          </p:cNvSpPr>
          <p:nvPr/>
        </p:nvSpPr>
        <p:spPr bwMode="auto">
          <a:xfrm>
            <a:off x="5232401" y="3951272"/>
            <a:ext cx="1824567" cy="0"/>
          </a:xfrm>
          <a:prstGeom prst="line">
            <a:avLst/>
          </a:prstGeom>
          <a:noFill/>
          <a:ln w="9525">
            <a:solidFill>
              <a:schemeClr val="tx1"/>
            </a:solidFill>
            <a:round/>
            <a:headEnd type="triangle" w="med" len="med"/>
            <a:tailEnd/>
          </a:ln>
        </p:spPr>
        <p:txBody>
          <a:bodyPr/>
          <a:lstStyle/>
          <a:p>
            <a:endParaRPr lang="en-ZA"/>
          </a:p>
        </p:txBody>
      </p:sp>
      <p:sp>
        <p:nvSpPr>
          <p:cNvPr id="48139" name="Line 37"/>
          <p:cNvSpPr>
            <a:spLocks noChangeShapeType="1"/>
          </p:cNvSpPr>
          <p:nvPr/>
        </p:nvSpPr>
        <p:spPr bwMode="auto">
          <a:xfrm>
            <a:off x="5232401" y="4598972"/>
            <a:ext cx="1824567" cy="0"/>
          </a:xfrm>
          <a:prstGeom prst="line">
            <a:avLst/>
          </a:prstGeom>
          <a:noFill/>
          <a:ln w="9525">
            <a:solidFill>
              <a:schemeClr val="tx1"/>
            </a:solidFill>
            <a:round/>
            <a:headEnd/>
            <a:tailEnd type="triangle" w="med" len="med"/>
          </a:ln>
        </p:spPr>
        <p:txBody>
          <a:bodyPr/>
          <a:lstStyle/>
          <a:p>
            <a:endParaRPr lang="en-ZA"/>
          </a:p>
        </p:txBody>
      </p:sp>
      <p:cxnSp>
        <p:nvCxnSpPr>
          <p:cNvPr id="48140" name="AutoShape 42"/>
          <p:cNvCxnSpPr>
            <a:cxnSpLocks noChangeShapeType="1"/>
            <a:stCxn id="4102" idx="3"/>
            <a:endCxn id="48139" idx="1"/>
          </p:cNvCxnSpPr>
          <p:nvPr/>
        </p:nvCxnSpPr>
        <p:spPr bwMode="auto">
          <a:xfrm flipV="1">
            <a:off x="5232401" y="4598975"/>
            <a:ext cx="1824567" cy="1292225"/>
          </a:xfrm>
          <a:prstGeom prst="curvedConnector2">
            <a:avLst/>
          </a:prstGeom>
          <a:noFill/>
          <a:ln w="9525">
            <a:solidFill>
              <a:schemeClr val="tx1"/>
            </a:solidFill>
            <a:round/>
            <a:headEnd/>
            <a:tailEnd type="triangle" w="med" len="med"/>
          </a:ln>
        </p:spPr>
      </p:cxnSp>
      <p:cxnSp>
        <p:nvCxnSpPr>
          <p:cNvPr id="48141" name="AutoShape 43"/>
          <p:cNvCxnSpPr>
            <a:cxnSpLocks noChangeShapeType="1"/>
            <a:stCxn id="4100" idx="3"/>
          </p:cNvCxnSpPr>
          <p:nvPr/>
        </p:nvCxnSpPr>
        <p:spPr bwMode="auto">
          <a:xfrm>
            <a:off x="5232401" y="2619359"/>
            <a:ext cx="1824567" cy="1403350"/>
          </a:xfrm>
          <a:prstGeom prst="curvedConnector2">
            <a:avLst/>
          </a:prstGeom>
          <a:noFill/>
          <a:ln w="9525">
            <a:solidFill>
              <a:schemeClr val="tx1"/>
            </a:solidFill>
            <a:round/>
            <a:headEnd/>
            <a:tailEnd type="triangle" w="med" len="med"/>
          </a:ln>
        </p:spPr>
      </p:cxnSp>
      <p:sp>
        <p:nvSpPr>
          <p:cNvPr id="22" name="Slide Number Placeholder 1"/>
          <p:cNvSpPr>
            <a:spLocks noGrp="1"/>
          </p:cNvSpPr>
          <p:nvPr>
            <p:ph type="sldNum" sz="quarter" idx="4294967295"/>
          </p:nvPr>
        </p:nvSpPr>
        <p:spPr>
          <a:xfrm>
            <a:off x="11341144" y="6415608"/>
            <a:ext cx="731520" cy="396236"/>
          </a:xfrm>
          <a:prstGeom prst="rect">
            <a:avLst/>
          </a:prstGeom>
        </p:spPr>
        <p:txBody>
          <a:bodyPr/>
          <a:lstStyle/>
          <a:p>
            <a:pPr lvl="0" algn="ctr"/>
            <a:fld id="{331C2A4E-E875-435A-95E0-FEE99B37747C}" type="slidenum">
              <a:rPr lang="en-GB" smtClean="0"/>
              <a:pPr lvl="0" algn="ctr"/>
              <a:t>4</a:t>
            </a:fld>
            <a:endParaRPr lang="en-GB"/>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1026"/>
          <p:cNvSpPr txBox="1">
            <a:spLocks noChangeArrowheads="1"/>
          </p:cNvSpPr>
          <p:nvPr/>
        </p:nvSpPr>
        <p:spPr bwMode="auto">
          <a:xfrm>
            <a:off x="1016001" y="990603"/>
            <a:ext cx="10972800" cy="523875"/>
          </a:xfrm>
          <a:prstGeom prst="rect">
            <a:avLst/>
          </a:prstGeom>
          <a:noFill/>
          <a:ln w="9525">
            <a:noFill/>
            <a:miter lim="800000"/>
            <a:headEnd/>
            <a:tailEnd/>
          </a:ln>
          <a:effectLst/>
        </p:spPr>
        <p:txBody>
          <a:bodyPr>
            <a:spAutoFit/>
          </a:bodyPr>
          <a:lstStyle/>
          <a:p>
            <a:pPr algn="l">
              <a:spcBef>
                <a:spcPct val="50000"/>
              </a:spcBef>
              <a:defRPr/>
            </a:pPr>
            <a:r>
              <a:rPr lang="en-US" sz="2800" dirty="0">
                <a:solidFill>
                  <a:srgbClr val="0000FF"/>
                </a:solidFill>
                <a:effectLst>
                  <a:outerShdw blurRad="38100" dist="38100" dir="2700000" algn="tl">
                    <a:srgbClr val="C0C0C0"/>
                  </a:outerShdw>
                </a:effectLst>
                <a:latin typeface="Tahoma" charset="0"/>
              </a:rPr>
              <a:t>WHEN ARE QUOTA SHARE TREATIES USED?</a:t>
            </a:r>
            <a:endParaRPr lang="en-US" sz="2800" dirty="0">
              <a:solidFill>
                <a:srgbClr val="0000FF"/>
              </a:solidFill>
              <a:latin typeface="Tahoma" charset="0"/>
            </a:endParaRPr>
          </a:p>
        </p:txBody>
      </p:sp>
      <p:sp>
        <p:nvSpPr>
          <p:cNvPr id="112643" name="Text Box 1027"/>
          <p:cNvSpPr txBox="1">
            <a:spLocks noChangeArrowheads="1"/>
          </p:cNvSpPr>
          <p:nvPr/>
        </p:nvSpPr>
        <p:spPr bwMode="auto">
          <a:xfrm>
            <a:off x="1320800" y="1295402"/>
            <a:ext cx="9956800" cy="1661993"/>
          </a:xfrm>
          <a:prstGeom prst="rect">
            <a:avLst/>
          </a:prstGeom>
          <a:noFill/>
          <a:ln w="9525">
            <a:noFill/>
            <a:miter lim="800000"/>
            <a:headEnd/>
            <a:tailEnd/>
          </a:ln>
          <a:effectLst/>
        </p:spPr>
        <p:txBody>
          <a:bodyPr>
            <a:spAutoFit/>
          </a:bodyPr>
          <a:lstStyle/>
          <a:p>
            <a:pPr algn="l">
              <a:spcBef>
                <a:spcPct val="50000"/>
              </a:spcBef>
              <a:defRPr/>
            </a:pPr>
            <a:endParaRPr lang="en-US" b="1" dirty="0">
              <a:solidFill>
                <a:srgbClr val="0000FF"/>
              </a:solidFill>
              <a:latin typeface="Tahoma" charset="0"/>
            </a:endParaRPr>
          </a:p>
          <a:p>
            <a:pPr algn="l">
              <a:spcBef>
                <a:spcPct val="50000"/>
              </a:spcBef>
              <a:defRPr/>
            </a:pPr>
            <a:endParaRPr lang="en-US" b="1" dirty="0">
              <a:solidFill>
                <a:srgbClr val="0000FF"/>
              </a:solidFill>
              <a:effectLst>
                <a:outerShdw blurRad="38100" dist="38100" dir="2700000" algn="tl">
                  <a:srgbClr val="C0C0C0"/>
                </a:outerShdw>
              </a:effectLst>
              <a:latin typeface="Tahoma" charset="0"/>
            </a:endParaRPr>
          </a:p>
          <a:p>
            <a:pPr algn="l">
              <a:spcBef>
                <a:spcPct val="50000"/>
              </a:spcBef>
              <a:defRPr/>
            </a:pPr>
            <a:endParaRPr lang="en-US" b="1" dirty="0">
              <a:solidFill>
                <a:srgbClr val="0000FF"/>
              </a:solidFill>
              <a:effectLst>
                <a:outerShdw blurRad="38100" dist="38100" dir="2700000" algn="tl">
                  <a:srgbClr val="C0C0C0"/>
                </a:outerShdw>
              </a:effectLst>
              <a:latin typeface="Tahoma" charset="0"/>
            </a:endParaRPr>
          </a:p>
          <a:p>
            <a:pPr algn="l">
              <a:spcBef>
                <a:spcPct val="50000"/>
              </a:spcBef>
              <a:defRPr/>
            </a:pPr>
            <a:endParaRPr lang="en-US" sz="2000" dirty="0">
              <a:solidFill>
                <a:srgbClr val="0000FF"/>
              </a:solidFill>
              <a:latin typeface="Times New Roman" pitchFamily="18" charset="0"/>
            </a:endParaRPr>
          </a:p>
        </p:txBody>
      </p:sp>
      <p:sp>
        <p:nvSpPr>
          <p:cNvPr id="65540" name="Rectangle 5"/>
          <p:cNvSpPr>
            <a:spLocks noChangeArrowheads="1"/>
          </p:cNvSpPr>
          <p:nvPr/>
        </p:nvSpPr>
        <p:spPr bwMode="auto">
          <a:xfrm>
            <a:off x="1095341" y="1981203"/>
            <a:ext cx="9715568" cy="3268587"/>
          </a:xfrm>
          <a:prstGeom prst="rect">
            <a:avLst/>
          </a:prstGeom>
          <a:noFill/>
          <a:ln w="9525">
            <a:noFill/>
            <a:miter lim="800000"/>
            <a:headEnd/>
            <a:tailEnd/>
          </a:ln>
        </p:spPr>
        <p:txBody>
          <a:bodyPr wrap="square">
            <a:spAutoFit/>
          </a:bodyPr>
          <a:lstStyle/>
          <a:p>
            <a:pPr algn="l" eaLnBrk="1" hangingPunct="1">
              <a:buFont typeface="Arial" pitchFamily="34" charset="0"/>
              <a:buChar char="•"/>
            </a:pPr>
            <a:r>
              <a:rPr lang="en-US" sz="2400">
                <a:solidFill>
                  <a:srgbClr val="0000FF"/>
                </a:solidFill>
              </a:rPr>
              <a:t>New line of business being developed and risk pattern is uncertain.</a:t>
            </a:r>
          </a:p>
          <a:p>
            <a:pPr algn="l" eaLnBrk="1" hangingPunct="1">
              <a:buFont typeface="Arial" pitchFamily="34" charset="0"/>
              <a:buChar char="•"/>
            </a:pPr>
            <a:r>
              <a:rPr lang="en-US" sz="2400">
                <a:solidFill>
                  <a:srgbClr val="0000FF"/>
                </a:solidFill>
              </a:rPr>
              <a:t>Reciprocity. This enables each party to participate into a wider portfolio at minimal cost.</a:t>
            </a:r>
          </a:p>
          <a:p>
            <a:pPr algn="l" eaLnBrk="1" hangingPunct="1">
              <a:lnSpc>
                <a:spcPct val="90000"/>
              </a:lnSpc>
              <a:buFont typeface="Arial" pitchFamily="34" charset="0"/>
              <a:buChar char="•"/>
            </a:pPr>
            <a:r>
              <a:rPr lang="en-US" sz="2400">
                <a:solidFill>
                  <a:srgbClr val="0000FF"/>
                </a:solidFill>
              </a:rPr>
              <a:t>When the loss ratio on surplus treaty has become poor and cannot be corrected immediately.</a:t>
            </a:r>
          </a:p>
          <a:p>
            <a:pPr algn="l" eaLnBrk="1" hangingPunct="1">
              <a:lnSpc>
                <a:spcPct val="90000"/>
              </a:lnSpc>
              <a:buFont typeface="Arial" pitchFamily="34" charset="0"/>
              <a:buChar char="•"/>
            </a:pPr>
            <a:r>
              <a:rPr lang="en-US" sz="2400">
                <a:solidFill>
                  <a:srgbClr val="0000FF"/>
                </a:solidFill>
              </a:rPr>
              <a:t>Where sums insured are moderate but subject to abrupt variations in loss  ratios from year to year e.g. Hail classes.</a:t>
            </a:r>
          </a:p>
          <a:p>
            <a:pPr algn="l" eaLnBrk="1" hangingPunct="1">
              <a:buFont typeface="Arial" pitchFamily="34" charset="0"/>
              <a:buChar char="•"/>
            </a:pPr>
            <a:endParaRPr lang="en-US" sz="2400" b="1">
              <a:solidFill>
                <a:srgbClr val="0000FF"/>
              </a:solidFill>
            </a:endParaRPr>
          </a:p>
          <a:p>
            <a:pPr algn="l" eaLnBrk="1" hangingPunct="1">
              <a:buFont typeface="Arial" pitchFamily="34" charset="0"/>
              <a:buChar char="•"/>
            </a:pPr>
            <a:endParaRPr lang="en-US" sz="2400" b="1">
              <a:solidFill>
                <a:srgbClr val="0000FF"/>
              </a:solidFill>
            </a:endParaRPr>
          </a:p>
        </p:txBody>
      </p:sp>
      <p:sp>
        <p:nvSpPr>
          <p:cNvPr id="5"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40</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738150" y="1000108"/>
            <a:ext cx="10363201" cy="609600"/>
          </a:xfrm>
        </p:spPr>
        <p:txBody>
          <a:bodyPr anchor="t"/>
          <a:lstStyle/>
          <a:p>
            <a:pPr eaLnBrk="1" hangingPunct="1"/>
            <a:r>
              <a:rPr lang="en-US" sz="3200" b="1" dirty="0" smtClean="0">
                <a:solidFill>
                  <a:schemeClr val="tx1"/>
                </a:solidFill>
                <a:latin typeface="Tahoma" pitchFamily="34" charset="0"/>
              </a:rPr>
              <a:t>SURPLUS  TREATY</a:t>
            </a:r>
          </a:p>
        </p:txBody>
      </p:sp>
      <p:sp>
        <p:nvSpPr>
          <p:cNvPr id="15363" name="Rectangle 3"/>
          <p:cNvSpPr>
            <a:spLocks noGrp="1" noChangeArrowheads="1"/>
          </p:cNvSpPr>
          <p:nvPr>
            <p:ph idx="1"/>
          </p:nvPr>
        </p:nvSpPr>
        <p:spPr>
          <a:xfrm>
            <a:off x="595275" y="1785926"/>
            <a:ext cx="10580725" cy="2514600"/>
          </a:xfrm>
        </p:spPr>
        <p:txBody>
          <a:bodyPr rtlCol="0">
            <a:noAutofit/>
          </a:bodyPr>
          <a:lstStyle/>
          <a:p>
            <a:pPr eaLnBrk="1" fontAlgn="auto" hangingPunct="1">
              <a:spcAft>
                <a:spcPts val="0"/>
              </a:spcAft>
              <a:defRPr/>
            </a:pPr>
            <a:r>
              <a:rPr lang="en-US" b="1" dirty="0" err="1" smtClean="0">
                <a:solidFill>
                  <a:schemeClr val="tx1"/>
                </a:solidFill>
              </a:rPr>
              <a:t>Cedant</a:t>
            </a:r>
            <a:r>
              <a:rPr lang="en-US" b="1" dirty="0" smtClean="0">
                <a:solidFill>
                  <a:schemeClr val="tx1"/>
                </a:solidFill>
              </a:rPr>
              <a:t> obliged to cede all amounts in excess of its retention up to a maximum limit which is a multiple of the </a:t>
            </a:r>
            <a:r>
              <a:rPr lang="en-US" b="1" dirty="0" err="1" smtClean="0">
                <a:solidFill>
                  <a:schemeClr val="tx1"/>
                </a:solidFill>
              </a:rPr>
              <a:t>cedant</a:t>
            </a:r>
            <a:r>
              <a:rPr lang="en-US" b="1" dirty="0" smtClean="0">
                <a:solidFill>
                  <a:schemeClr val="tx1"/>
                </a:solidFill>
              </a:rPr>
              <a:t> retention</a:t>
            </a:r>
          </a:p>
          <a:p>
            <a:pPr eaLnBrk="1" fontAlgn="auto" hangingPunct="1">
              <a:spcAft>
                <a:spcPts val="0"/>
              </a:spcAft>
              <a:defRPr/>
            </a:pPr>
            <a:r>
              <a:rPr lang="en-US" b="1" dirty="0" smtClean="0">
                <a:solidFill>
                  <a:schemeClr val="tx1"/>
                </a:solidFill>
              </a:rPr>
              <a:t>Premium ceded in the same proportion</a:t>
            </a:r>
          </a:p>
          <a:p>
            <a:pPr eaLnBrk="1" fontAlgn="auto" hangingPunct="1">
              <a:spcAft>
                <a:spcPts val="0"/>
              </a:spcAft>
              <a:defRPr/>
            </a:pPr>
            <a:r>
              <a:rPr lang="en-US" b="1" dirty="0" smtClean="0">
                <a:solidFill>
                  <a:schemeClr val="tx1"/>
                </a:solidFill>
              </a:rPr>
              <a:t>Retention can be graded (consent of reinsurer(s))</a:t>
            </a:r>
          </a:p>
          <a:p>
            <a:pPr eaLnBrk="1" fontAlgn="auto" hangingPunct="1">
              <a:spcAft>
                <a:spcPts val="0"/>
              </a:spcAft>
              <a:defRPr/>
            </a:pPr>
            <a:r>
              <a:rPr lang="en-US" b="1" dirty="0" smtClean="0">
                <a:solidFill>
                  <a:schemeClr val="tx1"/>
                </a:solidFill>
              </a:rPr>
              <a:t>Premiums, claims and liability shared in the same proportion</a:t>
            </a:r>
          </a:p>
          <a:p>
            <a:pPr eaLnBrk="1" fontAlgn="auto" hangingPunct="1">
              <a:spcAft>
                <a:spcPts val="0"/>
              </a:spcAft>
              <a:defRPr/>
            </a:pPr>
            <a:r>
              <a:rPr lang="en-US" b="1" dirty="0" smtClean="0">
                <a:solidFill>
                  <a:schemeClr val="tx1"/>
                </a:solidFill>
              </a:rPr>
              <a:t>Surplus treaty is an agreement whereby the ceding company is bound to cede and the Reinsurer is bound to accept the surplus liability over the ceding company’s  retention.</a:t>
            </a:r>
          </a:p>
          <a:p>
            <a:pPr eaLnBrk="1" fontAlgn="auto" hangingPunct="1">
              <a:spcAft>
                <a:spcPts val="0"/>
              </a:spcAft>
              <a:defRPr/>
            </a:pPr>
            <a:r>
              <a:rPr lang="en-US" b="1" dirty="0" smtClean="0">
                <a:solidFill>
                  <a:schemeClr val="tx1"/>
                </a:solidFill>
              </a:rPr>
              <a:t>All business falling within the scope of the treaty must be ceded.</a:t>
            </a:r>
          </a:p>
          <a:p>
            <a:pPr eaLnBrk="1" fontAlgn="auto" hangingPunct="1">
              <a:spcAft>
                <a:spcPts val="0"/>
              </a:spcAft>
              <a:defRPr/>
            </a:pPr>
            <a:endParaRPr lang="en-US" b="1" u="sng" dirty="0" smtClean="0">
              <a:solidFill>
                <a:schemeClr val="tx1"/>
              </a:solidFill>
            </a:endParaRPr>
          </a:p>
        </p:txBody>
      </p:sp>
      <p:sp>
        <p:nvSpPr>
          <p:cNvPr id="67588" name="Rectangle 5"/>
          <p:cNvSpPr>
            <a:spLocks noChangeArrowheads="1"/>
          </p:cNvSpPr>
          <p:nvPr/>
        </p:nvSpPr>
        <p:spPr bwMode="auto">
          <a:xfrm>
            <a:off x="2743200" y="28194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7589" name="Rectangle 6"/>
          <p:cNvSpPr>
            <a:spLocks noChangeArrowheads="1"/>
          </p:cNvSpPr>
          <p:nvPr/>
        </p:nvSpPr>
        <p:spPr bwMode="auto">
          <a:xfrm>
            <a:off x="1219200" y="15240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7590" name="Rectangle 7"/>
          <p:cNvSpPr>
            <a:spLocks noChangeArrowheads="1"/>
          </p:cNvSpPr>
          <p:nvPr/>
        </p:nvSpPr>
        <p:spPr bwMode="auto">
          <a:xfrm>
            <a:off x="0" y="37338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7591" name="Rectangle 8"/>
          <p:cNvSpPr>
            <a:spLocks noChangeArrowheads="1"/>
          </p:cNvSpPr>
          <p:nvPr/>
        </p:nvSpPr>
        <p:spPr bwMode="auto">
          <a:xfrm>
            <a:off x="-1422400" y="49530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7593" name="Rectangle 10"/>
          <p:cNvSpPr>
            <a:spLocks noChangeArrowheads="1"/>
          </p:cNvSpPr>
          <p:nvPr/>
        </p:nvSpPr>
        <p:spPr bwMode="auto">
          <a:xfrm>
            <a:off x="2743200" y="28194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7596" name="Rectangle 13"/>
          <p:cNvSpPr>
            <a:spLocks noChangeArrowheads="1"/>
          </p:cNvSpPr>
          <p:nvPr/>
        </p:nvSpPr>
        <p:spPr bwMode="auto">
          <a:xfrm>
            <a:off x="0" y="19812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13"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41</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GB" dirty="0" smtClean="0"/>
              <a:t>Tables of limits</a:t>
            </a:r>
          </a:p>
        </p:txBody>
      </p:sp>
      <p:sp>
        <p:nvSpPr>
          <p:cNvPr id="73730" name="Content Placeholder 2"/>
          <p:cNvSpPr>
            <a:spLocks noGrp="1"/>
          </p:cNvSpPr>
          <p:nvPr>
            <p:ph idx="1"/>
          </p:nvPr>
        </p:nvSpPr>
        <p:spPr/>
        <p:txBody>
          <a:bodyPr/>
          <a:lstStyle/>
          <a:p>
            <a:r>
              <a:rPr lang="en-GB" smtClean="0"/>
              <a:t>Criteria used for the grading of retentions:</a:t>
            </a:r>
          </a:p>
          <a:p>
            <a:pPr lvl="1"/>
            <a:r>
              <a:rPr lang="en-GB" smtClean="0"/>
              <a:t>Type of risk;</a:t>
            </a:r>
          </a:p>
          <a:p>
            <a:pPr lvl="1"/>
            <a:r>
              <a:rPr lang="en-GB" smtClean="0"/>
              <a:t>Quality of construction;</a:t>
            </a:r>
          </a:p>
          <a:p>
            <a:pPr lvl="1"/>
            <a:r>
              <a:rPr lang="en-GB" smtClean="0"/>
              <a:t>Fire protection</a:t>
            </a:r>
          </a:p>
          <a:p>
            <a:pPr lvl="1"/>
            <a:r>
              <a:rPr lang="en-GB" smtClean="0"/>
              <a:t>Premium rate</a:t>
            </a:r>
          </a:p>
          <a:p>
            <a:r>
              <a:rPr lang="en-GB" smtClean="0"/>
              <a:t>Intention when using table of limits</a:t>
            </a:r>
          </a:p>
          <a:p>
            <a:pPr lvl="1"/>
            <a:r>
              <a:rPr lang="en-GB" smtClean="0"/>
              <a:t>To reduce the portion retained in undesirable risks.</a:t>
            </a:r>
          </a:p>
        </p:txBody>
      </p:sp>
      <p:sp>
        <p:nvSpPr>
          <p:cNvPr id="4" name="Slide Number Placeholder 5"/>
          <p:cNvSpPr>
            <a:spLocks noGrp="1"/>
          </p:cNvSpPr>
          <p:nvPr>
            <p:ph type="sldNum" sz="quarter" idx="4294967295"/>
          </p:nvPr>
        </p:nvSpPr>
        <p:spPr>
          <a:xfrm>
            <a:off x="11380806" y="6356353"/>
            <a:ext cx="430234" cy="365125"/>
          </a:xfrm>
          <a:prstGeom prst="rect">
            <a:avLst/>
          </a:prstGeom>
        </p:spPr>
        <p:txBody>
          <a:bodyPr/>
          <a:lstStyle/>
          <a:p>
            <a:fld id="{6ABAD9A0-456B-487B-BC6C-4EE1F50D7D0A}" type="slidenum">
              <a:rPr lang="en-GB" smtClean="0"/>
              <a:pPr/>
              <a:t>42</a:t>
            </a:fld>
            <a:endParaRPr lang="en-GB" dirty="0"/>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GB" dirty="0" smtClean="0"/>
              <a:t>Tables of Maximum Retentions</a:t>
            </a:r>
          </a:p>
        </p:txBody>
      </p:sp>
      <p:graphicFrame>
        <p:nvGraphicFramePr>
          <p:cNvPr id="5" name="Content Placeholder 4"/>
          <p:cNvGraphicFramePr>
            <a:graphicFrameLocks noGrp="1"/>
          </p:cNvGraphicFramePr>
          <p:nvPr>
            <p:ph idx="1"/>
          </p:nvPr>
        </p:nvGraphicFramePr>
        <p:xfrm>
          <a:off x="595274" y="1285860"/>
          <a:ext cx="10160000" cy="3505200"/>
        </p:xfrm>
        <a:graphic>
          <a:graphicData uri="http://schemas.openxmlformats.org/drawingml/2006/table">
            <a:tbl>
              <a:tblPr firstRow="1" bandRow="1">
                <a:tableStyleId>{5C22544A-7EE6-4342-B048-85BDC9FD1C3A}</a:tableStyleId>
              </a:tblPr>
              <a:tblGrid>
                <a:gridCol w="3357586"/>
                <a:gridCol w="2143140"/>
                <a:gridCol w="2643206"/>
                <a:gridCol w="2016068"/>
              </a:tblGrid>
              <a:tr h="37084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ZA" dirty="0" smtClean="0"/>
                        <a:t>RISK</a:t>
                      </a:r>
                      <a:r>
                        <a:rPr lang="en-ZA" baseline="0" dirty="0" smtClean="0"/>
                        <a:t> TYPE</a:t>
                      </a:r>
                      <a:endParaRPr lang="en-ZA" dirty="0" smtClean="0"/>
                    </a:p>
                  </a:txBody>
                  <a:tcPr/>
                </a:tc>
                <a:tc gridSpan="3">
                  <a:txBody>
                    <a:bodyPr/>
                    <a:lstStyle/>
                    <a:p>
                      <a:pPr algn="ctr"/>
                      <a:r>
                        <a:rPr lang="en-ZA" dirty="0" smtClean="0"/>
                        <a:t>AREA</a:t>
                      </a:r>
                      <a:endParaRPr lang="en-ZA" dirty="0"/>
                    </a:p>
                  </a:txBody>
                  <a:tcPr/>
                </a:tc>
                <a:tc hMerge="1">
                  <a:txBody>
                    <a:bodyPr/>
                    <a:lstStyle/>
                    <a:p>
                      <a:endParaRPr lang="en-ZA"/>
                    </a:p>
                  </a:txBody>
                  <a:tcPr/>
                </a:tc>
                <a:tc hMerge="1">
                  <a:txBody>
                    <a:bodyPr/>
                    <a:lstStyle/>
                    <a:p>
                      <a:endParaRPr lang="en-ZA"/>
                    </a:p>
                  </a:txBody>
                  <a:tcPr/>
                </a:tc>
              </a:tr>
              <a:tr h="370840">
                <a:tc>
                  <a:txBody>
                    <a:bodyPr/>
                    <a:lstStyle/>
                    <a:p>
                      <a:endParaRPr lang="en-ZA" dirty="0"/>
                    </a:p>
                  </a:txBody>
                  <a:tcPr/>
                </a:tc>
                <a:tc>
                  <a:txBody>
                    <a:bodyPr/>
                    <a:lstStyle/>
                    <a:p>
                      <a:pPr algn="ctr"/>
                      <a:r>
                        <a:rPr lang="en-ZA" dirty="0" smtClean="0"/>
                        <a:t>A</a:t>
                      </a:r>
                      <a:endParaRPr lang="en-ZA" dirty="0"/>
                    </a:p>
                  </a:txBody>
                  <a:tcPr/>
                </a:tc>
                <a:tc>
                  <a:txBody>
                    <a:bodyPr/>
                    <a:lstStyle/>
                    <a:p>
                      <a:pPr algn="ctr"/>
                      <a:r>
                        <a:rPr lang="en-ZA" dirty="0" smtClean="0"/>
                        <a:t>B</a:t>
                      </a:r>
                      <a:endParaRPr lang="en-ZA" dirty="0"/>
                    </a:p>
                  </a:txBody>
                  <a:tcPr/>
                </a:tc>
                <a:tc>
                  <a:txBody>
                    <a:bodyPr/>
                    <a:lstStyle/>
                    <a:p>
                      <a:pPr algn="ctr"/>
                      <a:r>
                        <a:rPr lang="en-ZA" dirty="0" smtClean="0"/>
                        <a:t>C</a:t>
                      </a:r>
                      <a:endParaRPr lang="en-ZA" dirty="0"/>
                    </a:p>
                  </a:txBody>
                  <a:tcPr/>
                </a:tc>
              </a:tr>
              <a:tr h="370840">
                <a:tc>
                  <a:txBody>
                    <a:bodyPr/>
                    <a:lstStyle/>
                    <a:p>
                      <a:endParaRPr lang="en-ZA" dirty="0"/>
                    </a:p>
                  </a:txBody>
                  <a:tcPr/>
                </a:tc>
                <a:tc gridSpan="3">
                  <a:txBody>
                    <a:bodyPr/>
                    <a:lstStyle/>
                    <a:p>
                      <a:pPr algn="ctr"/>
                      <a:r>
                        <a:rPr lang="en-ZA" dirty="0" smtClean="0"/>
                        <a:t>AMOUNTS in ‘000</a:t>
                      </a:r>
                      <a:endParaRPr lang="en-ZA" dirty="0"/>
                    </a:p>
                  </a:txBody>
                  <a:tcPr/>
                </a:tc>
                <a:tc hMerge="1">
                  <a:txBody>
                    <a:bodyPr/>
                    <a:lstStyle/>
                    <a:p>
                      <a:endParaRPr lang="en-ZA"/>
                    </a:p>
                  </a:txBody>
                  <a:tcPr/>
                </a:tc>
                <a:tc hMerge="1">
                  <a:txBody>
                    <a:bodyPr/>
                    <a:lstStyle/>
                    <a:p>
                      <a:endParaRPr lang="en-ZA"/>
                    </a:p>
                  </a:txBody>
                  <a:tcPr/>
                </a:tc>
              </a:tr>
              <a:tr h="370840">
                <a:tc>
                  <a:txBody>
                    <a:bodyPr/>
                    <a:lstStyle/>
                    <a:p>
                      <a:r>
                        <a:rPr lang="en-ZA" dirty="0" smtClean="0"/>
                        <a:t>GRADE 1: OFFICE</a:t>
                      </a:r>
                      <a:r>
                        <a:rPr lang="en-ZA" baseline="0" dirty="0" smtClean="0"/>
                        <a:t> BLOCK</a:t>
                      </a:r>
                      <a:endParaRPr lang="en-ZA" dirty="0"/>
                    </a:p>
                  </a:txBody>
                  <a:tcPr/>
                </a:tc>
                <a:tc>
                  <a:txBody>
                    <a:bodyPr/>
                    <a:lstStyle/>
                    <a:p>
                      <a:pPr algn="ctr"/>
                      <a:r>
                        <a:rPr lang="en-ZA" dirty="0" smtClean="0"/>
                        <a:t>100</a:t>
                      </a:r>
                      <a:endParaRPr lang="en-ZA" dirty="0"/>
                    </a:p>
                  </a:txBody>
                  <a:tcPr/>
                </a:tc>
                <a:tc>
                  <a:txBody>
                    <a:bodyPr/>
                    <a:lstStyle/>
                    <a:p>
                      <a:pPr algn="ctr"/>
                      <a:r>
                        <a:rPr lang="en-ZA" dirty="0" smtClean="0"/>
                        <a:t>80</a:t>
                      </a:r>
                      <a:endParaRPr lang="en-ZA" dirty="0"/>
                    </a:p>
                  </a:txBody>
                  <a:tcPr/>
                </a:tc>
                <a:tc>
                  <a:txBody>
                    <a:bodyPr/>
                    <a:lstStyle/>
                    <a:p>
                      <a:pPr algn="ctr"/>
                      <a:r>
                        <a:rPr lang="en-ZA" dirty="0" smtClean="0"/>
                        <a:t>60</a:t>
                      </a:r>
                      <a:endParaRPr lang="en-ZA" dirty="0"/>
                    </a:p>
                  </a:txBody>
                  <a:tcPr/>
                </a:tc>
              </a:tr>
              <a:tr h="370840">
                <a:tc>
                  <a:txBody>
                    <a:bodyPr/>
                    <a:lstStyle/>
                    <a:p>
                      <a:r>
                        <a:rPr lang="en-ZA" dirty="0" smtClean="0"/>
                        <a:t>GRADE 2: Churches,</a:t>
                      </a:r>
                      <a:r>
                        <a:rPr lang="en-ZA" baseline="0" dirty="0" smtClean="0"/>
                        <a:t> breweries</a:t>
                      </a:r>
                      <a:endParaRPr lang="en-ZA" dirty="0"/>
                    </a:p>
                  </a:txBody>
                  <a:tcPr/>
                </a:tc>
                <a:tc>
                  <a:txBody>
                    <a:bodyPr/>
                    <a:lstStyle/>
                    <a:p>
                      <a:pPr algn="ctr"/>
                      <a:r>
                        <a:rPr lang="en-ZA" dirty="0" smtClean="0"/>
                        <a:t>80</a:t>
                      </a:r>
                      <a:endParaRPr lang="en-ZA" dirty="0"/>
                    </a:p>
                  </a:txBody>
                  <a:tcPr/>
                </a:tc>
                <a:tc>
                  <a:txBody>
                    <a:bodyPr/>
                    <a:lstStyle/>
                    <a:p>
                      <a:pPr algn="ctr"/>
                      <a:r>
                        <a:rPr lang="en-ZA" dirty="0" smtClean="0"/>
                        <a:t>65</a:t>
                      </a:r>
                      <a:endParaRPr lang="en-ZA" dirty="0"/>
                    </a:p>
                  </a:txBody>
                  <a:tcPr/>
                </a:tc>
                <a:tc>
                  <a:txBody>
                    <a:bodyPr/>
                    <a:lstStyle/>
                    <a:p>
                      <a:pPr algn="ctr"/>
                      <a:r>
                        <a:rPr lang="en-ZA" dirty="0" smtClean="0"/>
                        <a:t>50</a:t>
                      </a:r>
                      <a:endParaRPr lang="en-ZA" dirty="0"/>
                    </a:p>
                  </a:txBody>
                  <a:tcPr/>
                </a:tc>
              </a:tr>
              <a:tr h="370840">
                <a:tc>
                  <a:txBody>
                    <a:bodyPr/>
                    <a:lstStyle/>
                    <a:p>
                      <a:r>
                        <a:rPr lang="en-ZA" dirty="0" smtClean="0"/>
                        <a:t>GRADE</a:t>
                      </a:r>
                      <a:r>
                        <a:rPr lang="en-ZA" baseline="0" dirty="0" smtClean="0"/>
                        <a:t> 3: Light Engineering, Restaurants</a:t>
                      </a:r>
                      <a:endParaRPr lang="en-ZA" dirty="0"/>
                    </a:p>
                  </a:txBody>
                  <a:tcPr/>
                </a:tc>
                <a:tc>
                  <a:txBody>
                    <a:bodyPr/>
                    <a:lstStyle/>
                    <a:p>
                      <a:pPr algn="ctr"/>
                      <a:r>
                        <a:rPr lang="en-ZA" dirty="0" smtClean="0"/>
                        <a:t>60</a:t>
                      </a:r>
                      <a:endParaRPr lang="en-ZA" dirty="0"/>
                    </a:p>
                  </a:txBody>
                  <a:tcPr/>
                </a:tc>
                <a:tc>
                  <a:txBody>
                    <a:bodyPr/>
                    <a:lstStyle/>
                    <a:p>
                      <a:pPr algn="ctr"/>
                      <a:r>
                        <a:rPr lang="en-ZA" dirty="0" smtClean="0"/>
                        <a:t>50</a:t>
                      </a:r>
                      <a:endParaRPr lang="en-ZA" dirty="0"/>
                    </a:p>
                  </a:txBody>
                  <a:tcPr/>
                </a:tc>
                <a:tc>
                  <a:txBody>
                    <a:bodyPr/>
                    <a:lstStyle/>
                    <a:p>
                      <a:pPr algn="ctr"/>
                      <a:r>
                        <a:rPr lang="en-ZA" dirty="0" smtClean="0"/>
                        <a:t>35</a:t>
                      </a:r>
                      <a:endParaRPr lang="en-ZA" dirty="0"/>
                    </a:p>
                  </a:txBody>
                  <a:tcPr/>
                </a:tc>
              </a:tr>
              <a:tr h="370840">
                <a:tc>
                  <a:txBody>
                    <a:bodyPr/>
                    <a:lstStyle/>
                    <a:p>
                      <a:r>
                        <a:rPr lang="en-ZA" dirty="0" smtClean="0"/>
                        <a:t>Grade 4: Heavy Engineering Departmental Stores</a:t>
                      </a:r>
                      <a:endParaRPr lang="en-ZA" dirty="0"/>
                    </a:p>
                  </a:txBody>
                  <a:tcPr/>
                </a:tc>
                <a:tc>
                  <a:txBody>
                    <a:bodyPr/>
                    <a:lstStyle/>
                    <a:p>
                      <a:pPr algn="ctr"/>
                      <a:r>
                        <a:rPr lang="en-ZA" dirty="0" smtClean="0"/>
                        <a:t>40</a:t>
                      </a:r>
                      <a:endParaRPr lang="en-ZA" dirty="0"/>
                    </a:p>
                  </a:txBody>
                  <a:tcPr/>
                </a:tc>
                <a:tc>
                  <a:txBody>
                    <a:bodyPr/>
                    <a:lstStyle/>
                    <a:p>
                      <a:pPr algn="ctr"/>
                      <a:r>
                        <a:rPr lang="en-ZA" dirty="0" smtClean="0"/>
                        <a:t>30</a:t>
                      </a:r>
                      <a:endParaRPr lang="en-ZA" dirty="0"/>
                    </a:p>
                  </a:txBody>
                  <a:tcPr/>
                </a:tc>
                <a:tc>
                  <a:txBody>
                    <a:bodyPr/>
                    <a:lstStyle/>
                    <a:p>
                      <a:pPr algn="ctr"/>
                      <a:r>
                        <a:rPr lang="en-ZA" dirty="0" smtClean="0"/>
                        <a:t>20</a:t>
                      </a:r>
                      <a:endParaRPr lang="en-ZA" dirty="0"/>
                    </a:p>
                  </a:txBody>
                  <a:tcPr/>
                </a:tc>
              </a:tr>
              <a:tr h="370840">
                <a:tc>
                  <a:txBody>
                    <a:bodyPr/>
                    <a:lstStyle/>
                    <a:p>
                      <a:r>
                        <a:rPr lang="en-ZA" dirty="0" smtClean="0"/>
                        <a:t>Grade</a:t>
                      </a:r>
                      <a:r>
                        <a:rPr lang="en-ZA" baseline="0" dirty="0" smtClean="0"/>
                        <a:t> 5 : Flour Mills, Grain Silos</a:t>
                      </a:r>
                      <a:endParaRPr lang="en-ZA" dirty="0"/>
                    </a:p>
                  </a:txBody>
                  <a:tcPr/>
                </a:tc>
                <a:tc>
                  <a:txBody>
                    <a:bodyPr/>
                    <a:lstStyle/>
                    <a:p>
                      <a:pPr algn="ctr"/>
                      <a:r>
                        <a:rPr lang="en-ZA" dirty="0" smtClean="0"/>
                        <a:t>20</a:t>
                      </a:r>
                      <a:endParaRPr lang="en-ZA" dirty="0"/>
                    </a:p>
                  </a:txBody>
                  <a:tcPr/>
                </a:tc>
                <a:tc>
                  <a:txBody>
                    <a:bodyPr/>
                    <a:lstStyle/>
                    <a:p>
                      <a:pPr algn="ctr"/>
                      <a:r>
                        <a:rPr lang="en-ZA" dirty="0" smtClean="0"/>
                        <a:t>15</a:t>
                      </a:r>
                      <a:endParaRPr lang="en-ZA" dirty="0"/>
                    </a:p>
                  </a:txBody>
                  <a:tcPr/>
                </a:tc>
                <a:tc>
                  <a:txBody>
                    <a:bodyPr/>
                    <a:lstStyle/>
                    <a:p>
                      <a:pPr algn="ctr"/>
                      <a:r>
                        <a:rPr lang="en-ZA" dirty="0" smtClean="0"/>
                        <a:t>REFER</a:t>
                      </a:r>
                      <a:endParaRPr lang="en-ZA" dirty="0"/>
                    </a:p>
                  </a:txBody>
                  <a:tcPr/>
                </a:tc>
              </a:tr>
            </a:tbl>
          </a:graphicData>
        </a:graphic>
      </p:graphicFrame>
      <p:sp>
        <p:nvSpPr>
          <p:cNvPr id="4" name="Slide Number Placeholder 5"/>
          <p:cNvSpPr>
            <a:spLocks noGrp="1"/>
          </p:cNvSpPr>
          <p:nvPr>
            <p:ph type="sldNum" sz="quarter" idx="4294967295"/>
          </p:nvPr>
        </p:nvSpPr>
        <p:spPr>
          <a:xfrm>
            <a:off x="11380806" y="6356353"/>
            <a:ext cx="430234" cy="365125"/>
          </a:xfrm>
          <a:prstGeom prst="rect">
            <a:avLst/>
          </a:prstGeom>
        </p:spPr>
        <p:txBody>
          <a:bodyPr/>
          <a:lstStyle/>
          <a:p>
            <a:fld id="{6ABAD9A0-456B-487B-BC6C-4EE1F50D7D0A}" type="slidenum">
              <a:rPr lang="en-GB" smtClean="0"/>
              <a:pPr/>
              <a:t>43</a:t>
            </a:fld>
            <a:endParaRPr lang="en-GB" dirty="0"/>
          </a:p>
        </p:txBody>
      </p:sp>
      <p:sp>
        <p:nvSpPr>
          <p:cNvPr id="6" name="TextBox 5"/>
          <p:cNvSpPr txBox="1"/>
          <p:nvPr/>
        </p:nvSpPr>
        <p:spPr>
          <a:xfrm>
            <a:off x="595275" y="5214950"/>
            <a:ext cx="10215634" cy="1938992"/>
          </a:xfrm>
          <a:prstGeom prst="rect">
            <a:avLst/>
          </a:prstGeom>
          <a:noFill/>
        </p:spPr>
        <p:txBody>
          <a:bodyPr wrap="square" rtlCol="0">
            <a:spAutoFit/>
          </a:bodyPr>
          <a:lstStyle/>
          <a:p>
            <a:r>
              <a:rPr lang="en-ZA" sz="2400" b="1" dirty="0" smtClean="0"/>
              <a:t>Will only work if reinsurers support the proposal</a:t>
            </a:r>
          </a:p>
          <a:p>
            <a:pPr>
              <a:buFont typeface="Arial" pitchFamily="34" charset="0"/>
              <a:buChar char="•"/>
            </a:pPr>
            <a:r>
              <a:rPr lang="en-ZA" b="1" dirty="0" smtClean="0"/>
              <a:t>Offered SI risk of $1m in Category A1, what is the retention? Reinsurance?</a:t>
            </a:r>
          </a:p>
          <a:p>
            <a:pPr>
              <a:buFont typeface="Arial" pitchFamily="34" charset="0"/>
              <a:buChar char="•"/>
            </a:pPr>
            <a:r>
              <a:rPr lang="en-ZA" b="1" dirty="0" smtClean="0"/>
              <a:t>Offered SI risk of $250k in Category C3, what is the retention? Reinsurance?</a:t>
            </a:r>
          </a:p>
          <a:p>
            <a:pPr>
              <a:buFont typeface="Arial" pitchFamily="34" charset="0"/>
              <a:buChar char="•"/>
            </a:pPr>
            <a:r>
              <a:rPr lang="en-ZA" b="1" dirty="0" smtClean="0"/>
              <a:t>Offered SI risk of $5k in Category C5, what is the retention? Reinsurance?</a:t>
            </a:r>
          </a:p>
          <a:p>
            <a:endParaRPr lang="en-ZA" b="1" dirty="0" smtClean="0"/>
          </a:p>
          <a:p>
            <a:endParaRPr lang="en-ZA" sz="2400" b="1" dirty="0"/>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812800" y="714356"/>
            <a:ext cx="10363201" cy="609600"/>
          </a:xfrm>
        </p:spPr>
        <p:txBody>
          <a:bodyPr anchor="t"/>
          <a:lstStyle/>
          <a:p>
            <a:pPr eaLnBrk="1" hangingPunct="1"/>
            <a:r>
              <a:rPr lang="en-US" sz="3200" b="1" dirty="0" smtClean="0">
                <a:solidFill>
                  <a:schemeClr val="tx1"/>
                </a:solidFill>
                <a:latin typeface="Tahoma" pitchFamily="34" charset="0"/>
              </a:rPr>
              <a:t>SURPLUS  TREATY</a:t>
            </a:r>
          </a:p>
        </p:txBody>
      </p:sp>
      <p:sp>
        <p:nvSpPr>
          <p:cNvPr id="15363" name="Rectangle 3"/>
          <p:cNvSpPr>
            <a:spLocks noGrp="1" noChangeArrowheads="1"/>
          </p:cNvSpPr>
          <p:nvPr>
            <p:ph idx="1"/>
          </p:nvPr>
        </p:nvSpPr>
        <p:spPr>
          <a:xfrm>
            <a:off x="711200" y="2057400"/>
            <a:ext cx="10464801" cy="2438400"/>
          </a:xfrm>
        </p:spPr>
        <p:txBody>
          <a:bodyPr rtlCol="0">
            <a:noAutofit/>
          </a:bodyPr>
          <a:lstStyle/>
          <a:p>
            <a:pPr eaLnBrk="1" fontAlgn="auto" hangingPunct="1">
              <a:lnSpc>
                <a:spcPct val="90000"/>
              </a:lnSpc>
              <a:spcAft>
                <a:spcPts val="0"/>
              </a:spcAft>
              <a:defRPr/>
            </a:pPr>
            <a:r>
              <a:rPr lang="en-US" b="1" dirty="0" smtClean="0">
                <a:solidFill>
                  <a:schemeClr val="tx1"/>
                </a:solidFill>
              </a:rPr>
              <a:t>Cessions/liability attaches simultaneously and automatically as soon as the </a:t>
            </a:r>
            <a:r>
              <a:rPr lang="en-US" b="1" dirty="0" err="1" smtClean="0">
                <a:solidFill>
                  <a:schemeClr val="tx1"/>
                </a:solidFill>
              </a:rPr>
              <a:t>cedant’s</a:t>
            </a:r>
            <a:r>
              <a:rPr lang="en-US" b="1" dirty="0" smtClean="0">
                <a:solidFill>
                  <a:schemeClr val="tx1"/>
                </a:solidFill>
              </a:rPr>
              <a:t> retention is exceeded.</a:t>
            </a:r>
          </a:p>
          <a:p>
            <a:pPr eaLnBrk="1" fontAlgn="auto" hangingPunct="1">
              <a:lnSpc>
                <a:spcPct val="90000"/>
              </a:lnSpc>
              <a:spcAft>
                <a:spcPts val="0"/>
              </a:spcAft>
              <a:defRPr/>
            </a:pPr>
            <a:r>
              <a:rPr lang="en-US" b="1" dirty="0" smtClean="0">
                <a:solidFill>
                  <a:schemeClr val="tx1"/>
                </a:solidFill>
              </a:rPr>
              <a:t>Unlike the Quota share, on surplus treaties, the Reinsurer does not participate in all risks written by the direct underwriter, but only in those risks that exceed the </a:t>
            </a:r>
            <a:r>
              <a:rPr lang="en-US" b="1" dirty="0" err="1" smtClean="0">
                <a:solidFill>
                  <a:schemeClr val="tx1"/>
                </a:solidFill>
              </a:rPr>
              <a:t>cedant’s</a:t>
            </a:r>
            <a:r>
              <a:rPr lang="en-US" b="1" dirty="0" smtClean="0">
                <a:solidFill>
                  <a:schemeClr val="tx1"/>
                </a:solidFill>
              </a:rPr>
              <a:t> retention.</a:t>
            </a:r>
          </a:p>
          <a:p>
            <a:pPr eaLnBrk="1" fontAlgn="auto" hangingPunct="1">
              <a:lnSpc>
                <a:spcPct val="80000"/>
              </a:lnSpc>
              <a:spcAft>
                <a:spcPts val="0"/>
              </a:spcAft>
              <a:defRPr/>
            </a:pPr>
            <a:r>
              <a:rPr lang="en-US" b="1" dirty="0" smtClean="0">
                <a:solidFill>
                  <a:schemeClr val="tx1"/>
                </a:solidFill>
              </a:rPr>
              <a:t>The amount ceded to the reinsurers is surplus to the amount retained by </a:t>
            </a:r>
            <a:r>
              <a:rPr lang="en-US" b="1" dirty="0" err="1" smtClean="0">
                <a:solidFill>
                  <a:schemeClr val="tx1"/>
                </a:solidFill>
              </a:rPr>
              <a:t>cedant</a:t>
            </a:r>
            <a:r>
              <a:rPr lang="en-US" b="1" dirty="0" smtClean="0">
                <a:solidFill>
                  <a:schemeClr val="tx1"/>
                </a:solidFill>
              </a:rPr>
              <a:t>.</a:t>
            </a:r>
          </a:p>
          <a:p>
            <a:pPr eaLnBrk="1" fontAlgn="auto" hangingPunct="1">
              <a:lnSpc>
                <a:spcPct val="80000"/>
              </a:lnSpc>
              <a:spcAft>
                <a:spcPts val="0"/>
              </a:spcAft>
              <a:defRPr/>
            </a:pPr>
            <a:r>
              <a:rPr lang="en-US" b="1" dirty="0" smtClean="0">
                <a:solidFill>
                  <a:schemeClr val="tx1"/>
                </a:solidFill>
              </a:rPr>
              <a:t>Surplus treaty allows insurance company to keep for own account 100% of risk whose SI falls within its retention. </a:t>
            </a:r>
          </a:p>
          <a:p>
            <a:pPr eaLnBrk="1" fontAlgn="auto" hangingPunct="1">
              <a:lnSpc>
                <a:spcPct val="80000"/>
              </a:lnSpc>
              <a:spcAft>
                <a:spcPts val="0"/>
              </a:spcAft>
              <a:defRPr/>
            </a:pPr>
            <a:r>
              <a:rPr lang="en-US" b="1" dirty="0" smtClean="0">
                <a:solidFill>
                  <a:schemeClr val="tx1"/>
                </a:solidFill>
              </a:rPr>
              <a:t>premiums are ceded in the same proportions as the sum insured on the risk;</a:t>
            </a:r>
          </a:p>
          <a:p>
            <a:pPr eaLnBrk="1" fontAlgn="auto" hangingPunct="1">
              <a:lnSpc>
                <a:spcPct val="90000"/>
              </a:lnSpc>
              <a:spcAft>
                <a:spcPts val="0"/>
              </a:spcAft>
              <a:defRPr/>
            </a:pPr>
            <a:endParaRPr lang="en-US" b="1" dirty="0" smtClean="0">
              <a:solidFill>
                <a:schemeClr val="tx1"/>
              </a:solidFill>
            </a:endParaRPr>
          </a:p>
          <a:p>
            <a:pPr eaLnBrk="1" fontAlgn="auto" hangingPunct="1">
              <a:spcAft>
                <a:spcPts val="0"/>
              </a:spcAft>
              <a:defRPr/>
            </a:pPr>
            <a:endParaRPr lang="en-US" b="1" u="sng" dirty="0" smtClean="0">
              <a:solidFill>
                <a:schemeClr val="tx1"/>
              </a:solidFill>
            </a:endParaRPr>
          </a:p>
        </p:txBody>
      </p:sp>
      <p:sp>
        <p:nvSpPr>
          <p:cNvPr id="68612" name="Rectangle 5"/>
          <p:cNvSpPr>
            <a:spLocks noChangeArrowheads="1"/>
          </p:cNvSpPr>
          <p:nvPr/>
        </p:nvSpPr>
        <p:spPr bwMode="auto">
          <a:xfrm>
            <a:off x="2743200" y="28194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8613" name="Rectangle 6"/>
          <p:cNvSpPr>
            <a:spLocks noChangeArrowheads="1"/>
          </p:cNvSpPr>
          <p:nvPr/>
        </p:nvSpPr>
        <p:spPr bwMode="auto">
          <a:xfrm>
            <a:off x="1219200" y="15240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8614" name="Rectangle 7"/>
          <p:cNvSpPr>
            <a:spLocks noChangeArrowheads="1"/>
          </p:cNvSpPr>
          <p:nvPr/>
        </p:nvSpPr>
        <p:spPr bwMode="auto">
          <a:xfrm>
            <a:off x="0" y="37338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8615" name="Rectangle 8"/>
          <p:cNvSpPr>
            <a:spLocks noChangeArrowheads="1"/>
          </p:cNvSpPr>
          <p:nvPr/>
        </p:nvSpPr>
        <p:spPr bwMode="auto">
          <a:xfrm>
            <a:off x="-1422400" y="49530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8616" name="Rectangle 9"/>
          <p:cNvSpPr>
            <a:spLocks noChangeArrowheads="1"/>
          </p:cNvSpPr>
          <p:nvPr/>
        </p:nvSpPr>
        <p:spPr bwMode="auto">
          <a:xfrm>
            <a:off x="2235200" y="12192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8617" name="Rectangle 10"/>
          <p:cNvSpPr>
            <a:spLocks noChangeArrowheads="1"/>
          </p:cNvSpPr>
          <p:nvPr/>
        </p:nvSpPr>
        <p:spPr bwMode="auto">
          <a:xfrm>
            <a:off x="2743200" y="28194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8618" name="Rectangle 11"/>
          <p:cNvSpPr>
            <a:spLocks noChangeArrowheads="1"/>
          </p:cNvSpPr>
          <p:nvPr/>
        </p:nvSpPr>
        <p:spPr bwMode="auto">
          <a:xfrm>
            <a:off x="2743200" y="28194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8619" name="Rectangle 12"/>
          <p:cNvSpPr>
            <a:spLocks noChangeArrowheads="1"/>
          </p:cNvSpPr>
          <p:nvPr/>
        </p:nvSpPr>
        <p:spPr bwMode="auto">
          <a:xfrm>
            <a:off x="2743200" y="28194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8620" name="Rectangle 13"/>
          <p:cNvSpPr>
            <a:spLocks noChangeArrowheads="1"/>
          </p:cNvSpPr>
          <p:nvPr/>
        </p:nvSpPr>
        <p:spPr bwMode="auto">
          <a:xfrm>
            <a:off x="0" y="19812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13"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44</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812800" y="1066800"/>
            <a:ext cx="10363201" cy="762000"/>
          </a:xfrm>
        </p:spPr>
        <p:txBody>
          <a:bodyPr anchor="t"/>
          <a:lstStyle/>
          <a:p>
            <a:pPr eaLnBrk="1" hangingPunct="1"/>
            <a:r>
              <a:rPr lang="en-US" sz="3600" b="1" dirty="0" smtClean="0">
                <a:solidFill>
                  <a:schemeClr val="tx1"/>
                </a:solidFill>
                <a:latin typeface="Tahoma" pitchFamily="34" charset="0"/>
              </a:rPr>
              <a:t>SURPLUS  TREATY</a:t>
            </a:r>
          </a:p>
        </p:txBody>
      </p:sp>
      <p:sp>
        <p:nvSpPr>
          <p:cNvPr id="64515" name="Rectangle 3"/>
          <p:cNvSpPr>
            <a:spLocks noGrp="1" noChangeArrowheads="1"/>
          </p:cNvSpPr>
          <p:nvPr>
            <p:ph idx="1"/>
          </p:nvPr>
        </p:nvSpPr>
        <p:spPr>
          <a:xfrm>
            <a:off x="812800" y="1981200"/>
            <a:ext cx="10363201" cy="2286000"/>
          </a:xfrm>
        </p:spPr>
        <p:txBody>
          <a:bodyPr rtlCol="0">
            <a:noAutofit/>
          </a:bodyPr>
          <a:lstStyle/>
          <a:p>
            <a:pPr eaLnBrk="1" fontAlgn="auto" hangingPunct="1">
              <a:spcAft>
                <a:spcPts val="0"/>
              </a:spcAft>
              <a:defRPr/>
            </a:pPr>
            <a:r>
              <a:rPr lang="en-US" sz="3400" b="1" dirty="0" smtClean="0">
                <a:solidFill>
                  <a:schemeClr val="tx1"/>
                </a:solidFill>
              </a:rPr>
              <a:t>The capacity of surplus treaty is always a multiple of the ceding company’s gross retention (amount retained by ceding company and its quota share reinsurers).</a:t>
            </a:r>
          </a:p>
          <a:p>
            <a:pPr eaLnBrk="1" fontAlgn="auto" hangingPunct="1">
              <a:spcAft>
                <a:spcPts val="0"/>
              </a:spcAft>
              <a:defRPr/>
            </a:pPr>
            <a:r>
              <a:rPr lang="en-US" sz="3400" b="1" dirty="0" smtClean="0">
                <a:solidFill>
                  <a:schemeClr val="tx1"/>
                </a:solidFill>
              </a:rPr>
              <a:t>Surplus treaty may be arranged in multiples i.e.  1</a:t>
            </a:r>
            <a:r>
              <a:rPr lang="en-US" sz="3400" b="1" baseline="30000" dirty="0" smtClean="0">
                <a:solidFill>
                  <a:schemeClr val="tx1"/>
                </a:solidFill>
              </a:rPr>
              <a:t>st</a:t>
            </a:r>
            <a:r>
              <a:rPr lang="en-US" sz="3400" b="1" dirty="0" smtClean="0">
                <a:solidFill>
                  <a:schemeClr val="tx1"/>
                </a:solidFill>
              </a:rPr>
              <a:t> Surplus, 2</a:t>
            </a:r>
            <a:r>
              <a:rPr lang="en-US" sz="3400" b="1" baseline="30000" dirty="0" smtClean="0">
                <a:solidFill>
                  <a:schemeClr val="tx1"/>
                </a:solidFill>
              </a:rPr>
              <a:t>nd</a:t>
            </a:r>
            <a:r>
              <a:rPr lang="en-US" sz="3400" b="1" dirty="0" smtClean="0">
                <a:solidFill>
                  <a:schemeClr val="tx1"/>
                </a:solidFill>
              </a:rPr>
              <a:t> Surplus 3</a:t>
            </a:r>
            <a:r>
              <a:rPr lang="en-US" sz="3400" b="1" baseline="30000" dirty="0" smtClean="0">
                <a:solidFill>
                  <a:schemeClr val="tx1"/>
                </a:solidFill>
              </a:rPr>
              <a:t>rd</a:t>
            </a:r>
            <a:r>
              <a:rPr lang="en-US" sz="3400" b="1" dirty="0" smtClean="0">
                <a:solidFill>
                  <a:schemeClr val="tx1"/>
                </a:solidFill>
              </a:rPr>
              <a:t> Surplus etc. as required by the company</a:t>
            </a:r>
          </a:p>
          <a:p>
            <a:pPr eaLnBrk="1" fontAlgn="auto" hangingPunct="1">
              <a:spcAft>
                <a:spcPts val="0"/>
              </a:spcAft>
              <a:defRPr/>
            </a:pPr>
            <a:r>
              <a:rPr lang="en-US" sz="3400" b="1" dirty="0" smtClean="0">
                <a:solidFill>
                  <a:schemeClr val="tx1"/>
                </a:solidFill>
              </a:rPr>
              <a:t>In certain markets you can get 20 line surplus treaty or more</a:t>
            </a:r>
          </a:p>
          <a:p>
            <a:pPr eaLnBrk="1" fontAlgn="auto" hangingPunct="1">
              <a:spcAft>
                <a:spcPts val="0"/>
              </a:spcAft>
              <a:defRPr/>
            </a:pPr>
            <a:endParaRPr lang="en-US" sz="3400" b="1" dirty="0" smtClean="0">
              <a:solidFill>
                <a:schemeClr val="tx1"/>
              </a:solidFill>
            </a:endParaRPr>
          </a:p>
          <a:p>
            <a:pPr eaLnBrk="1" fontAlgn="auto" hangingPunct="1">
              <a:spcAft>
                <a:spcPts val="0"/>
              </a:spcAft>
              <a:defRPr/>
            </a:pPr>
            <a:endParaRPr lang="en-US" sz="3400" b="1" u="sng" dirty="0" smtClean="0">
              <a:solidFill>
                <a:schemeClr val="tx1"/>
              </a:solidFill>
            </a:endParaRPr>
          </a:p>
        </p:txBody>
      </p:sp>
      <p:sp>
        <p:nvSpPr>
          <p:cNvPr id="69636" name="Rectangle 5"/>
          <p:cNvSpPr>
            <a:spLocks noChangeArrowheads="1"/>
          </p:cNvSpPr>
          <p:nvPr/>
        </p:nvSpPr>
        <p:spPr bwMode="auto">
          <a:xfrm>
            <a:off x="2743200" y="28194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9637" name="Rectangle 6"/>
          <p:cNvSpPr>
            <a:spLocks noChangeArrowheads="1"/>
          </p:cNvSpPr>
          <p:nvPr/>
        </p:nvSpPr>
        <p:spPr bwMode="auto">
          <a:xfrm>
            <a:off x="1219200" y="15240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9638" name="Rectangle 7"/>
          <p:cNvSpPr>
            <a:spLocks noChangeArrowheads="1"/>
          </p:cNvSpPr>
          <p:nvPr/>
        </p:nvSpPr>
        <p:spPr bwMode="auto">
          <a:xfrm>
            <a:off x="0" y="37338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9639" name="Rectangle 8"/>
          <p:cNvSpPr>
            <a:spLocks noChangeArrowheads="1"/>
          </p:cNvSpPr>
          <p:nvPr/>
        </p:nvSpPr>
        <p:spPr bwMode="auto">
          <a:xfrm>
            <a:off x="-1422400" y="49530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9640" name="Rectangle 9"/>
          <p:cNvSpPr>
            <a:spLocks noChangeArrowheads="1"/>
          </p:cNvSpPr>
          <p:nvPr/>
        </p:nvSpPr>
        <p:spPr bwMode="auto">
          <a:xfrm>
            <a:off x="2235200" y="12192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9641" name="Rectangle 10"/>
          <p:cNvSpPr>
            <a:spLocks noChangeArrowheads="1"/>
          </p:cNvSpPr>
          <p:nvPr/>
        </p:nvSpPr>
        <p:spPr bwMode="auto">
          <a:xfrm>
            <a:off x="2743200" y="28194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9642" name="Rectangle 11"/>
          <p:cNvSpPr>
            <a:spLocks noChangeArrowheads="1"/>
          </p:cNvSpPr>
          <p:nvPr/>
        </p:nvSpPr>
        <p:spPr bwMode="auto">
          <a:xfrm>
            <a:off x="2743200" y="28194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9643" name="Rectangle 12"/>
          <p:cNvSpPr>
            <a:spLocks noChangeArrowheads="1"/>
          </p:cNvSpPr>
          <p:nvPr/>
        </p:nvSpPr>
        <p:spPr bwMode="auto">
          <a:xfrm>
            <a:off x="2743200" y="28194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69644" name="Rectangle 13"/>
          <p:cNvSpPr>
            <a:spLocks noChangeArrowheads="1"/>
          </p:cNvSpPr>
          <p:nvPr/>
        </p:nvSpPr>
        <p:spPr bwMode="auto">
          <a:xfrm>
            <a:off x="0" y="1981200"/>
            <a:ext cx="7315200" cy="609600"/>
          </a:xfrm>
          <a:prstGeom prst="rect">
            <a:avLst/>
          </a:prstGeom>
          <a:noFill/>
          <a:ln w="9525">
            <a:noFill/>
            <a:miter lim="800000"/>
            <a:headEnd/>
            <a:tailEnd/>
          </a:ln>
        </p:spPr>
        <p:txBody>
          <a:bodyPr/>
          <a:lstStyle/>
          <a:p>
            <a:pPr algn="l"/>
            <a:endParaRPr lang="en-US" b="1" u="sng">
              <a:solidFill>
                <a:srgbClr val="0000FF"/>
              </a:solidFill>
              <a:latin typeface="Times New Roman" pitchFamily="18" charset="0"/>
            </a:endParaRPr>
          </a:p>
        </p:txBody>
      </p:sp>
      <p:sp>
        <p:nvSpPr>
          <p:cNvPr id="13"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45</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tLang="zh-TW" b="1" smtClean="0">
                <a:solidFill>
                  <a:srgbClr val="0000FF"/>
                </a:solidFill>
              </a:rPr>
              <a:t>Example 1</a:t>
            </a:r>
          </a:p>
        </p:txBody>
      </p:sp>
      <p:pic>
        <p:nvPicPr>
          <p:cNvPr id="71683" name="Picture 4"/>
          <p:cNvPicPr>
            <a:picLocks noGrp="1" noChangeAspect="1" noChangeArrowheads="1"/>
          </p:cNvPicPr>
          <p:nvPr>
            <p:ph type="dgm" idx="1"/>
          </p:nvPr>
        </p:nvPicPr>
        <p:blipFill>
          <a:blip r:embed="rId2"/>
          <a:srcRect/>
          <a:stretch>
            <a:fillRect/>
          </a:stretch>
        </p:blipFill>
        <p:spPr>
          <a:xfrm>
            <a:off x="527053" y="3530600"/>
            <a:ext cx="10562167" cy="2870200"/>
          </a:xfrm>
          <a:noFill/>
        </p:spPr>
      </p:pic>
      <p:sp>
        <p:nvSpPr>
          <p:cNvPr id="71684" name="Rectangle 3"/>
          <p:cNvSpPr>
            <a:spLocks noChangeArrowheads="1"/>
          </p:cNvSpPr>
          <p:nvPr/>
        </p:nvSpPr>
        <p:spPr bwMode="ltGray">
          <a:xfrm>
            <a:off x="0" y="1428737"/>
            <a:ext cx="11277600" cy="1015663"/>
          </a:xfrm>
          <a:prstGeom prst="rect">
            <a:avLst/>
          </a:prstGeom>
          <a:noFill/>
          <a:ln w="9525">
            <a:noFill/>
            <a:miter lim="800000"/>
            <a:headEnd/>
            <a:tailEnd/>
          </a:ln>
        </p:spPr>
        <p:txBody>
          <a:bodyPr>
            <a:spAutoFit/>
          </a:bodyPr>
          <a:lstStyle/>
          <a:p>
            <a:pPr eaLnBrk="1" hangingPunct="1">
              <a:spcBef>
                <a:spcPct val="50000"/>
              </a:spcBef>
            </a:pPr>
            <a:r>
              <a:rPr kumimoji="1" lang="en-US" altLang="zh-TW" sz="2000" b="1" dirty="0">
                <a:latin typeface="Times New Roman" pitchFamily="18" charset="0"/>
              </a:rPr>
              <a:t>The </a:t>
            </a:r>
            <a:r>
              <a:rPr kumimoji="1" lang="en-US" altLang="zh-TW" sz="2000" b="1" dirty="0" err="1">
                <a:latin typeface="Times New Roman" pitchFamily="18" charset="0"/>
              </a:rPr>
              <a:t>cedent’s</a:t>
            </a:r>
            <a:r>
              <a:rPr kumimoji="1" lang="en-US" altLang="zh-TW" sz="2000" b="1" dirty="0">
                <a:latin typeface="Times New Roman" pitchFamily="18" charset="0"/>
              </a:rPr>
              <a:t> original liability</a:t>
            </a:r>
            <a:r>
              <a:rPr kumimoji="1" lang="en-US" altLang="zh-TW" sz="2000" b="1" dirty="0">
                <a:latin typeface="Times New Roman" pitchFamily="18" charset="0"/>
                <a:ea typeface="SwissReSans-Light"/>
                <a:cs typeface="SwissReSans-Light"/>
              </a:rPr>
              <a:t> from his share in a given risk amounts to 3 million</a:t>
            </a:r>
            <a:r>
              <a:rPr kumimoji="1" lang="en-US" altLang="zh-TW" sz="2000" b="1" dirty="0" smtClean="0">
                <a:latin typeface="Times New Roman" pitchFamily="18" charset="0"/>
                <a:ea typeface="SwissReSans-Light"/>
                <a:cs typeface="SwissReSans-Light"/>
              </a:rPr>
              <a:t>; (Gross retention $300,000 and has a 9line  Surplus Treaty) </a:t>
            </a:r>
            <a:r>
              <a:rPr kumimoji="1" lang="en-US" altLang="zh-TW" sz="2000" b="1" dirty="0">
                <a:latin typeface="Times New Roman" pitchFamily="18" charset="0"/>
                <a:ea typeface="SwissReSans-Light"/>
                <a:cs typeface="SwissReSans-Light"/>
              </a:rPr>
              <a:t>the premium is 1.50‰ (of the sum insured); and the loss is 1.5 million. The risk is shared by the </a:t>
            </a:r>
            <a:r>
              <a:rPr kumimoji="1" lang="en-US" altLang="zh-TW" sz="2000" b="1" dirty="0" err="1">
                <a:latin typeface="Times New Roman" pitchFamily="18" charset="0"/>
                <a:ea typeface="SwissReSans-Light"/>
                <a:cs typeface="SwissReSans-Light"/>
              </a:rPr>
              <a:t>cedent</a:t>
            </a:r>
            <a:r>
              <a:rPr kumimoji="1" lang="en-US" altLang="zh-TW" sz="2000" b="1" dirty="0">
                <a:latin typeface="Times New Roman" pitchFamily="18" charset="0"/>
                <a:ea typeface="SwissReSans-Light"/>
                <a:cs typeface="SwissReSans-Light"/>
              </a:rPr>
              <a:t> and the reinsurer as follows:</a:t>
            </a:r>
          </a:p>
        </p:txBody>
      </p:sp>
      <p:sp>
        <p:nvSpPr>
          <p:cNvPr id="5"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46</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zh-TW" b="1" smtClean="0">
                <a:solidFill>
                  <a:srgbClr val="0000FF"/>
                </a:solidFill>
              </a:rPr>
              <a:t>Example 2</a:t>
            </a:r>
          </a:p>
        </p:txBody>
      </p:sp>
      <p:pic>
        <p:nvPicPr>
          <p:cNvPr id="72707" name="Picture 3"/>
          <p:cNvPicPr>
            <a:picLocks noGrp="1" noChangeAspect="1" noChangeArrowheads="1"/>
          </p:cNvPicPr>
          <p:nvPr>
            <p:ph type="dgm" idx="1"/>
          </p:nvPr>
        </p:nvPicPr>
        <p:blipFill>
          <a:blip r:embed="rId2"/>
          <a:srcRect/>
          <a:stretch>
            <a:fillRect/>
          </a:stretch>
        </p:blipFill>
        <p:spPr>
          <a:xfrm>
            <a:off x="957562" y="2500306"/>
            <a:ext cx="9853347" cy="2471744"/>
          </a:xfrm>
        </p:spPr>
      </p:pic>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47</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zh-TW" b="1" smtClean="0">
                <a:solidFill>
                  <a:srgbClr val="0000FF"/>
                </a:solidFill>
              </a:rPr>
              <a:t>Example 3</a:t>
            </a:r>
          </a:p>
        </p:txBody>
      </p:sp>
      <p:pic>
        <p:nvPicPr>
          <p:cNvPr id="73731" name="Picture 4"/>
          <p:cNvPicPr>
            <a:picLocks noGrp="1" noChangeAspect="1" noChangeArrowheads="1"/>
          </p:cNvPicPr>
          <p:nvPr>
            <p:ph type="dgm" idx="1"/>
          </p:nvPr>
        </p:nvPicPr>
        <p:blipFill>
          <a:blip r:embed="rId2"/>
          <a:srcRect/>
          <a:stretch>
            <a:fillRect/>
          </a:stretch>
        </p:blipFill>
        <p:spPr>
          <a:xfrm>
            <a:off x="-13214" y="2143117"/>
            <a:ext cx="11395627" cy="2757498"/>
          </a:xfrm>
        </p:spPr>
      </p:pic>
      <p:sp>
        <p:nvSpPr>
          <p:cNvPr id="73732" name="Rectangle 3"/>
          <p:cNvSpPr>
            <a:spLocks noChangeArrowheads="1"/>
          </p:cNvSpPr>
          <p:nvPr/>
        </p:nvSpPr>
        <p:spPr bwMode="ltGray">
          <a:xfrm>
            <a:off x="914401" y="2057403"/>
            <a:ext cx="10871200" cy="396875"/>
          </a:xfrm>
          <a:prstGeom prst="rect">
            <a:avLst/>
          </a:prstGeom>
          <a:noFill/>
          <a:ln w="9525">
            <a:noFill/>
            <a:miter lim="800000"/>
            <a:headEnd/>
            <a:tailEnd/>
          </a:ln>
        </p:spPr>
        <p:txBody>
          <a:bodyPr>
            <a:spAutoFit/>
          </a:bodyPr>
          <a:lstStyle/>
          <a:p>
            <a:pPr eaLnBrk="1" hangingPunct="1">
              <a:spcBef>
                <a:spcPct val="50000"/>
              </a:spcBef>
            </a:pPr>
            <a:endParaRPr kumimoji="1" lang="zh-TW" altLang="en-US" sz="2000">
              <a:latin typeface="SwissReSans-Light"/>
              <a:ea typeface="SwissReSans-Light"/>
              <a:cs typeface="SwissReSans-Light"/>
            </a:endParaRPr>
          </a:p>
        </p:txBody>
      </p:sp>
      <p:sp>
        <p:nvSpPr>
          <p:cNvPr id="5"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48</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zh-TW" b="1" smtClean="0">
                <a:solidFill>
                  <a:srgbClr val="0000FF"/>
                </a:solidFill>
              </a:rPr>
              <a:t>Surplus reinsurance</a:t>
            </a:r>
            <a:endParaRPr lang="en-US" altLang="zh-TW" smtClean="0">
              <a:solidFill>
                <a:srgbClr val="0000FF"/>
              </a:solidFill>
            </a:endParaRPr>
          </a:p>
        </p:txBody>
      </p:sp>
      <p:pic>
        <p:nvPicPr>
          <p:cNvPr id="74755" name="Picture 3"/>
          <p:cNvPicPr>
            <a:picLocks noGrp="1" noChangeAspect="1" noChangeArrowheads="1"/>
          </p:cNvPicPr>
          <p:nvPr>
            <p:ph type="dgm" idx="1"/>
          </p:nvPr>
        </p:nvPicPr>
        <p:blipFill>
          <a:blip r:embed="rId2"/>
          <a:srcRect/>
          <a:stretch>
            <a:fillRect/>
          </a:stretch>
        </p:blipFill>
        <p:spPr>
          <a:xfrm>
            <a:off x="334435" y="2060575"/>
            <a:ext cx="11330518" cy="4419600"/>
          </a:xfrm>
        </p:spPr>
      </p:pic>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49</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9915556" cy="1296973"/>
          </a:xfrm>
        </p:spPr>
        <p:txBody>
          <a:bodyPr/>
          <a:lstStyle/>
          <a:p>
            <a:r>
              <a:rPr lang="en-ZA" dirty="0" smtClean="0"/>
              <a:t>From AM Best, these are </a:t>
            </a:r>
            <a:r>
              <a:rPr lang="en-ZA" dirty="0" smtClean="0">
                <a:hlinkClick r:id="rId2"/>
              </a:rPr>
              <a:t>the 20 largest reinsurers</a:t>
            </a:r>
            <a:r>
              <a:rPr lang="en-ZA" dirty="0" smtClean="0"/>
              <a:t> in terms of gross premiums written in 2011 (in millions).</a:t>
            </a:r>
          </a:p>
        </p:txBody>
      </p:sp>
      <p:sp>
        <p:nvSpPr>
          <p:cNvPr id="3" name="Slide Number Placeholder 2"/>
          <p:cNvSpPr>
            <a:spLocks noGrp="1"/>
          </p:cNvSpPr>
          <p:nvPr>
            <p:ph type="sldNum" sz="quarter" idx="12"/>
          </p:nvPr>
        </p:nvSpPr>
        <p:spPr/>
        <p:txBody>
          <a:bodyPr/>
          <a:lstStyle/>
          <a:p>
            <a:pPr>
              <a:defRPr/>
            </a:pPr>
            <a:fld id="{38F09DC7-7F64-4A23-9915-0D32E16566B7}" type="slidenum">
              <a:rPr lang="en-GB" smtClean="0"/>
              <a:pPr>
                <a:defRPr/>
              </a:pPr>
              <a:t>5</a:t>
            </a:fld>
            <a:endParaRPr lang="en-GB"/>
          </a:p>
        </p:txBody>
      </p:sp>
      <p:sp>
        <p:nvSpPr>
          <p:cNvPr id="4" name="TextBox 3"/>
          <p:cNvSpPr txBox="1"/>
          <p:nvPr/>
        </p:nvSpPr>
        <p:spPr>
          <a:xfrm>
            <a:off x="6238877" y="1857366"/>
            <a:ext cx="5000660" cy="3139321"/>
          </a:xfrm>
          <a:prstGeom prst="rect">
            <a:avLst/>
          </a:prstGeom>
          <a:noFill/>
          <a:ln>
            <a:solidFill>
              <a:schemeClr val="tx1"/>
            </a:solidFill>
          </a:ln>
        </p:spPr>
        <p:txBody>
          <a:bodyPr wrap="square" rtlCol="0">
            <a:spAutoFit/>
          </a:bodyPr>
          <a:lstStyle/>
          <a:p>
            <a:r>
              <a:rPr lang="en-ZA" dirty="0" smtClean="0"/>
              <a:t>11. Transatlantic Holdings Inc. —4,133</a:t>
            </a:r>
            <a:br>
              <a:rPr lang="en-ZA" dirty="0" smtClean="0"/>
            </a:br>
            <a:r>
              <a:rPr lang="en-ZA" dirty="0" smtClean="0"/>
              <a:t>12. Korean Reinsurance Company —4,114</a:t>
            </a:r>
            <a:br>
              <a:rPr lang="en-ZA" dirty="0" smtClean="0"/>
            </a:br>
            <a:r>
              <a:rPr lang="en-ZA" dirty="0" smtClean="0"/>
              <a:t>13. China Reinsurance (Group) Corporation —3,796</a:t>
            </a:r>
            <a:br>
              <a:rPr lang="en-ZA" dirty="0" smtClean="0"/>
            </a:br>
            <a:r>
              <a:rPr lang="en-ZA" dirty="0" smtClean="0"/>
              <a:t>14. London Reinsurance Group Inc. —3,266</a:t>
            </a:r>
            <a:br>
              <a:rPr lang="en-ZA" dirty="0" smtClean="0"/>
            </a:br>
            <a:r>
              <a:rPr lang="en-ZA" dirty="0" smtClean="0"/>
              <a:t>15. MAPFRE RE, </a:t>
            </a:r>
            <a:r>
              <a:rPr lang="en-ZA" dirty="0" err="1" smtClean="0"/>
              <a:t>Compania</a:t>
            </a:r>
            <a:r>
              <a:rPr lang="en-ZA" dirty="0" smtClean="0"/>
              <a:t> de </a:t>
            </a:r>
            <a:r>
              <a:rPr lang="en-ZA" dirty="0" err="1" smtClean="0"/>
              <a:t>Reaseguros</a:t>
            </a:r>
            <a:r>
              <a:rPr lang="en-ZA" dirty="0" smtClean="0"/>
              <a:t>, S.A. —3,143</a:t>
            </a:r>
            <a:br>
              <a:rPr lang="en-ZA" dirty="0" smtClean="0"/>
            </a:br>
            <a:r>
              <a:rPr lang="en-ZA" dirty="0" smtClean="0"/>
              <a:t>16. General Insurance Corporation of India —2,573</a:t>
            </a:r>
            <a:br>
              <a:rPr lang="en-ZA" dirty="0" smtClean="0"/>
            </a:br>
            <a:r>
              <a:rPr lang="en-ZA" dirty="0" smtClean="0"/>
              <a:t>17. </a:t>
            </a:r>
            <a:r>
              <a:rPr lang="en-ZA" dirty="0" err="1" smtClean="0"/>
              <a:t>Assicurazioni</a:t>
            </a:r>
            <a:r>
              <a:rPr lang="en-ZA" dirty="0" smtClean="0"/>
              <a:t> </a:t>
            </a:r>
            <a:r>
              <a:rPr lang="en-ZA" dirty="0" err="1" smtClean="0"/>
              <a:t>Generali</a:t>
            </a:r>
            <a:r>
              <a:rPr lang="en-ZA" dirty="0" smtClean="0"/>
              <a:t> </a:t>
            </a:r>
            <a:r>
              <a:rPr lang="en-ZA" dirty="0" err="1" smtClean="0"/>
              <a:t>SpA</a:t>
            </a:r>
            <a:r>
              <a:rPr lang="en-ZA" dirty="0" smtClean="0"/>
              <a:t> —2,463</a:t>
            </a:r>
            <a:br>
              <a:rPr lang="en-ZA" dirty="0" smtClean="0"/>
            </a:br>
            <a:r>
              <a:rPr lang="en-ZA" dirty="0" smtClean="0"/>
              <a:t>18. AEGON N.V. —2,391</a:t>
            </a:r>
            <a:br>
              <a:rPr lang="en-ZA" dirty="0" smtClean="0"/>
            </a:br>
            <a:r>
              <a:rPr lang="en-ZA" dirty="0" smtClean="0"/>
              <a:t>19. QBE Insurance Group Limited —2,280</a:t>
            </a:r>
            <a:br>
              <a:rPr lang="en-ZA" dirty="0" smtClean="0"/>
            </a:br>
            <a:r>
              <a:rPr lang="en-ZA" dirty="0" smtClean="0"/>
              <a:t>20. XL Group plc—2,255</a:t>
            </a:r>
            <a:endParaRPr lang="en-ZA" dirty="0"/>
          </a:p>
        </p:txBody>
      </p:sp>
      <p:sp>
        <p:nvSpPr>
          <p:cNvPr id="5" name="TextBox 4"/>
          <p:cNvSpPr txBox="1"/>
          <p:nvPr/>
        </p:nvSpPr>
        <p:spPr>
          <a:xfrm>
            <a:off x="666712" y="1928804"/>
            <a:ext cx="5357850" cy="3170099"/>
          </a:xfrm>
          <a:prstGeom prst="rect">
            <a:avLst/>
          </a:prstGeom>
          <a:noFill/>
          <a:ln>
            <a:solidFill>
              <a:schemeClr val="tx1"/>
            </a:solidFill>
          </a:ln>
        </p:spPr>
        <p:txBody>
          <a:bodyPr wrap="square" rtlCol="0">
            <a:spAutoFit/>
          </a:bodyPr>
          <a:lstStyle/>
          <a:p>
            <a:r>
              <a:rPr lang="en-ZA" sz="2000" dirty="0" smtClean="0"/>
              <a:t>1. Munich Reinsurance Company—$31,280</a:t>
            </a:r>
            <a:br>
              <a:rPr lang="en-ZA" sz="2000" dirty="0" smtClean="0"/>
            </a:br>
            <a:r>
              <a:rPr lang="en-ZA" sz="2000" dirty="0" smtClean="0"/>
              <a:t>2. Swiss Reinsurance Company Limited—24,756</a:t>
            </a:r>
            <a:br>
              <a:rPr lang="en-ZA" sz="2000" dirty="0" smtClean="0"/>
            </a:br>
            <a:r>
              <a:rPr lang="en-ZA" sz="2000" dirty="0" smtClean="0"/>
              <a:t>3. Hannover </a:t>
            </a:r>
            <a:r>
              <a:rPr lang="en-ZA" sz="2000" dirty="0" err="1" smtClean="0"/>
              <a:t>Rueckversicherung</a:t>
            </a:r>
            <a:r>
              <a:rPr lang="en-ZA" sz="2000" dirty="0" smtClean="0"/>
              <a:t> AG—15,147</a:t>
            </a:r>
            <a:br>
              <a:rPr lang="en-ZA" sz="2000" dirty="0" smtClean="0"/>
            </a:br>
            <a:r>
              <a:rPr lang="en-ZA" sz="2000" dirty="0" smtClean="0"/>
              <a:t>4. Berkshire Hathaway Inc. —14,374</a:t>
            </a:r>
            <a:br>
              <a:rPr lang="en-ZA" sz="2000" dirty="0" smtClean="0"/>
            </a:br>
            <a:r>
              <a:rPr lang="en-ZA" sz="2000" dirty="0" smtClean="0"/>
              <a:t>5. Lloyd’s—12,977</a:t>
            </a:r>
            <a:br>
              <a:rPr lang="en-ZA" sz="2000" dirty="0" smtClean="0"/>
            </a:br>
            <a:r>
              <a:rPr lang="en-ZA" sz="2000" dirty="0" smtClean="0"/>
              <a:t>6. SCOR S.E. — 8,872</a:t>
            </a:r>
            <a:br>
              <a:rPr lang="en-ZA" sz="2000" dirty="0" smtClean="0"/>
            </a:br>
            <a:r>
              <a:rPr lang="en-ZA" sz="2000" dirty="0" smtClean="0"/>
              <a:t>7. Reinsurance Group of America Inc. — 7,201</a:t>
            </a:r>
            <a:br>
              <a:rPr lang="en-ZA" sz="2000" dirty="0" smtClean="0"/>
            </a:br>
            <a:r>
              <a:rPr lang="en-ZA" sz="2000" dirty="0" smtClean="0"/>
              <a:t>8. Allianz S.E. — 5,736</a:t>
            </a:r>
            <a:br>
              <a:rPr lang="en-ZA" sz="2000" dirty="0" smtClean="0"/>
            </a:br>
            <a:r>
              <a:rPr lang="en-ZA" sz="2000" dirty="0" smtClean="0"/>
              <a:t>9. </a:t>
            </a:r>
            <a:r>
              <a:rPr lang="en-ZA" sz="2000" dirty="0" err="1" smtClean="0"/>
              <a:t>PartnerRe</a:t>
            </a:r>
            <a:r>
              <a:rPr lang="en-ZA" sz="2000" dirty="0" smtClean="0"/>
              <a:t> Ltd.— 4,881</a:t>
            </a:r>
            <a:br>
              <a:rPr lang="en-ZA" sz="2000" dirty="0" smtClean="0"/>
            </a:br>
            <a:r>
              <a:rPr lang="en-ZA" sz="2000" dirty="0" smtClean="0"/>
              <a:t>10. Everest Re Group Ltd. —4,201</a:t>
            </a:r>
            <a:endParaRPr lang="en-ZA" sz="2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zh-TW" b="1" smtClean="0">
                <a:solidFill>
                  <a:srgbClr val="0000FF"/>
                </a:solidFill>
              </a:rPr>
              <a:t>Surplus reinsurance</a:t>
            </a:r>
            <a:endParaRPr lang="en-US" altLang="zh-TW" smtClean="0">
              <a:solidFill>
                <a:srgbClr val="0000FF"/>
              </a:solidFill>
            </a:endParaRPr>
          </a:p>
        </p:txBody>
      </p:sp>
      <p:pic>
        <p:nvPicPr>
          <p:cNvPr id="74755" name="Picture 3"/>
          <p:cNvPicPr>
            <a:picLocks noGrp="1" noChangeAspect="1" noChangeArrowheads="1"/>
          </p:cNvPicPr>
          <p:nvPr>
            <p:ph type="dgm" idx="1"/>
          </p:nvPr>
        </p:nvPicPr>
        <p:blipFill>
          <a:blip r:embed="rId2"/>
          <a:srcRect/>
          <a:stretch>
            <a:fillRect/>
          </a:stretch>
        </p:blipFill>
        <p:spPr>
          <a:xfrm>
            <a:off x="334435" y="2060575"/>
            <a:ext cx="11330518" cy="4419600"/>
          </a:xfrm>
        </p:spPr>
      </p:pic>
      <p:sp>
        <p:nvSpPr>
          <p:cNvPr id="4" name="TextBox 3"/>
          <p:cNvSpPr txBox="1"/>
          <p:nvPr/>
        </p:nvSpPr>
        <p:spPr>
          <a:xfrm>
            <a:off x="5095868" y="6396337"/>
            <a:ext cx="6000792" cy="461665"/>
          </a:xfrm>
          <a:prstGeom prst="rect">
            <a:avLst/>
          </a:prstGeom>
          <a:noFill/>
        </p:spPr>
        <p:txBody>
          <a:bodyPr wrap="square" rtlCol="0">
            <a:spAutoFit/>
          </a:bodyPr>
          <a:lstStyle/>
          <a:p>
            <a:r>
              <a:rPr lang="en-ZA" sz="2400" b="1" dirty="0" smtClean="0">
                <a:solidFill>
                  <a:srgbClr val="FF0000"/>
                </a:solidFill>
              </a:rPr>
              <a:t>Possible to protect this portion through a Q/S</a:t>
            </a:r>
            <a:endParaRPr lang="en-ZA" sz="2400" b="1" dirty="0">
              <a:solidFill>
                <a:srgbClr val="FF0000"/>
              </a:solidFill>
            </a:endParaRPr>
          </a:p>
        </p:txBody>
      </p:sp>
      <p:cxnSp>
        <p:nvCxnSpPr>
          <p:cNvPr id="6" name="Straight Arrow Connector 5"/>
          <p:cNvCxnSpPr>
            <a:stCxn id="4" idx="0"/>
          </p:cNvCxnSpPr>
          <p:nvPr/>
        </p:nvCxnSpPr>
        <p:spPr>
          <a:xfrm rot="16200000" flipV="1">
            <a:off x="5755343" y="4055416"/>
            <a:ext cx="824194" cy="38576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50</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l" eaLnBrk="1" hangingPunct="1"/>
            <a:r>
              <a:rPr lang="en-US" sz="2400" smtClean="0"/>
              <a:t>          </a:t>
            </a:r>
            <a:endParaRPr lang="en-GB" sz="2400" smtClean="0"/>
          </a:p>
        </p:txBody>
      </p:sp>
      <p:sp>
        <p:nvSpPr>
          <p:cNvPr id="76803" name="Rectangle 7"/>
          <p:cNvSpPr>
            <a:spLocks noGrp="1" noChangeArrowheads="1"/>
          </p:cNvSpPr>
          <p:nvPr>
            <p:ph type="body" sz="half" idx="1"/>
          </p:nvPr>
        </p:nvSpPr>
        <p:spPr>
          <a:xfrm>
            <a:off x="812801" y="1357298"/>
            <a:ext cx="10668000" cy="4648200"/>
          </a:xfrm>
        </p:spPr>
        <p:txBody>
          <a:bodyPr/>
          <a:lstStyle/>
          <a:p>
            <a:pPr eaLnBrk="1" hangingPunct="1">
              <a:lnSpc>
                <a:spcPct val="80000"/>
              </a:lnSpc>
              <a:buFontTx/>
              <a:buNone/>
            </a:pPr>
            <a:endParaRPr lang="en-US" sz="2000" b="1" smtClean="0"/>
          </a:p>
          <a:p>
            <a:pPr eaLnBrk="1" hangingPunct="1">
              <a:lnSpc>
                <a:spcPct val="80000"/>
              </a:lnSpc>
              <a:buFontTx/>
              <a:buNone/>
            </a:pPr>
            <a:endParaRPr lang="en-US" sz="2000" b="1" smtClean="0"/>
          </a:p>
          <a:p>
            <a:pPr eaLnBrk="1" hangingPunct="1">
              <a:lnSpc>
                <a:spcPct val="80000"/>
              </a:lnSpc>
              <a:buFontTx/>
              <a:buNone/>
            </a:pPr>
            <a:r>
              <a:rPr lang="en-US" sz="2000" b="1" smtClean="0">
                <a:solidFill>
                  <a:srgbClr val="0000FF"/>
                </a:solidFill>
              </a:rPr>
              <a:t>Reinsurance Commission</a:t>
            </a:r>
          </a:p>
          <a:p>
            <a:pPr eaLnBrk="1" hangingPunct="1">
              <a:lnSpc>
                <a:spcPct val="80000"/>
              </a:lnSpc>
              <a:buFontTx/>
              <a:buNone/>
            </a:pPr>
            <a:endParaRPr lang="en-US" sz="2000" b="1" smtClean="0">
              <a:solidFill>
                <a:srgbClr val="0000FF"/>
              </a:solidFill>
            </a:endParaRPr>
          </a:p>
          <a:p>
            <a:pPr eaLnBrk="1" hangingPunct="1">
              <a:lnSpc>
                <a:spcPct val="80000"/>
              </a:lnSpc>
            </a:pPr>
            <a:r>
              <a:rPr lang="en-US" sz="2000" smtClean="0">
                <a:solidFill>
                  <a:srgbClr val="0000FF"/>
                </a:solidFill>
              </a:rPr>
              <a:t>Commission is paid by the reinsurer to the Cedant on premiums ceded.</a:t>
            </a:r>
          </a:p>
          <a:p>
            <a:pPr eaLnBrk="1" hangingPunct="1">
              <a:lnSpc>
                <a:spcPct val="80000"/>
              </a:lnSpc>
            </a:pPr>
            <a:r>
              <a:rPr lang="en-US" sz="2000" smtClean="0">
                <a:solidFill>
                  <a:srgbClr val="0000FF"/>
                </a:solidFill>
              </a:rPr>
              <a:t>In principle Reinsurance commission should be sufficient to cover the original commission, plus the cedant’s Management expenses, but the margin is also tied to the performance of the portfolio (</a:t>
            </a:r>
            <a:r>
              <a:rPr lang="en-US" sz="2000" i="1" smtClean="0">
                <a:solidFill>
                  <a:srgbClr val="0000FF"/>
                </a:solidFill>
              </a:rPr>
              <a:t>and the negotiation skills of the broker involved)</a:t>
            </a:r>
            <a:r>
              <a:rPr lang="en-US" sz="2000" smtClean="0">
                <a:solidFill>
                  <a:srgbClr val="0000FF"/>
                </a:solidFill>
              </a:rPr>
              <a:t>.  </a:t>
            </a:r>
          </a:p>
          <a:p>
            <a:pPr eaLnBrk="1" hangingPunct="1">
              <a:lnSpc>
                <a:spcPct val="80000"/>
              </a:lnSpc>
            </a:pPr>
            <a:endParaRPr lang="en-US" sz="1400" smtClean="0">
              <a:solidFill>
                <a:srgbClr val="0000FF"/>
              </a:solidFill>
            </a:endParaRPr>
          </a:p>
          <a:p>
            <a:pPr eaLnBrk="1" hangingPunct="1">
              <a:lnSpc>
                <a:spcPct val="80000"/>
              </a:lnSpc>
            </a:pPr>
            <a:r>
              <a:rPr lang="en-US" sz="2000" smtClean="0">
                <a:solidFill>
                  <a:srgbClr val="0000FF"/>
                </a:solidFill>
              </a:rPr>
              <a:t>Commission rate is agreed upon by the parties at the time of negotiating terms of the treaty.</a:t>
            </a:r>
          </a:p>
          <a:p>
            <a:pPr eaLnBrk="1" hangingPunct="1">
              <a:lnSpc>
                <a:spcPct val="80000"/>
              </a:lnSpc>
            </a:pPr>
            <a:r>
              <a:rPr lang="en-US" sz="2000" smtClean="0">
                <a:solidFill>
                  <a:srgbClr val="0000FF"/>
                </a:solidFill>
              </a:rPr>
              <a:t>Main Types of Commission are:</a:t>
            </a:r>
          </a:p>
          <a:p>
            <a:pPr lvl="1" eaLnBrk="1" hangingPunct="1">
              <a:lnSpc>
                <a:spcPct val="80000"/>
              </a:lnSpc>
            </a:pPr>
            <a:r>
              <a:rPr lang="en-US" sz="2000" smtClean="0">
                <a:solidFill>
                  <a:srgbClr val="0000FF"/>
                </a:solidFill>
              </a:rPr>
              <a:t>Flat Commission</a:t>
            </a:r>
          </a:p>
          <a:p>
            <a:pPr lvl="1" eaLnBrk="1" hangingPunct="1">
              <a:lnSpc>
                <a:spcPct val="80000"/>
              </a:lnSpc>
            </a:pPr>
            <a:r>
              <a:rPr lang="en-US" sz="2000" smtClean="0">
                <a:solidFill>
                  <a:srgbClr val="0000FF"/>
                </a:solidFill>
              </a:rPr>
              <a:t>Profit Commission (over and above the Flat Commission)</a:t>
            </a:r>
          </a:p>
          <a:p>
            <a:pPr lvl="1" eaLnBrk="1" hangingPunct="1">
              <a:lnSpc>
                <a:spcPct val="80000"/>
              </a:lnSpc>
            </a:pPr>
            <a:r>
              <a:rPr lang="en-US" sz="2000" smtClean="0">
                <a:solidFill>
                  <a:srgbClr val="0000FF"/>
                </a:solidFill>
              </a:rPr>
              <a:t>Sliding Scale Commission</a:t>
            </a:r>
          </a:p>
          <a:p>
            <a:pPr eaLnBrk="1" hangingPunct="1">
              <a:lnSpc>
                <a:spcPct val="80000"/>
              </a:lnSpc>
              <a:buFontTx/>
              <a:buNone/>
            </a:pPr>
            <a:endParaRPr lang="en-US" sz="2000" i="1" smtClean="0"/>
          </a:p>
        </p:txBody>
      </p:sp>
      <p:sp>
        <p:nvSpPr>
          <p:cNvPr id="76804" name="Text Box 3"/>
          <p:cNvSpPr txBox="1">
            <a:spLocks noChangeArrowheads="1"/>
          </p:cNvSpPr>
          <p:nvPr/>
        </p:nvSpPr>
        <p:spPr bwMode="auto">
          <a:xfrm>
            <a:off x="1295401" y="1143001"/>
            <a:ext cx="8356600" cy="369332"/>
          </a:xfrm>
          <a:prstGeom prst="rect">
            <a:avLst/>
          </a:prstGeom>
          <a:solidFill>
            <a:srgbClr val="0000FF"/>
          </a:solidFill>
          <a:ln w="9525" algn="ctr">
            <a:noFill/>
            <a:miter lim="800000"/>
            <a:headEnd/>
            <a:tailEnd/>
          </a:ln>
        </p:spPr>
        <p:txBody>
          <a:bodyPr>
            <a:spAutoFit/>
          </a:bodyPr>
          <a:lstStyle/>
          <a:p>
            <a:r>
              <a:rPr lang="en-US">
                <a:solidFill>
                  <a:schemeClr val="bg1"/>
                </a:solidFill>
                <a:latin typeface="Arial Rounded MT Bold" pitchFamily="34" charset="0"/>
              </a:rPr>
              <a:t>PROPORTIONAL KEY FEATURES</a:t>
            </a:r>
            <a:endParaRPr lang="en-GB">
              <a:solidFill>
                <a:schemeClr val="bg1"/>
              </a:solidFill>
              <a:latin typeface="Arial Rounded MT Bold" pitchFamily="34" charset="0"/>
            </a:endParaRPr>
          </a:p>
        </p:txBody>
      </p:sp>
      <p:sp>
        <p:nvSpPr>
          <p:cNvPr id="76805" name="Text Box 4"/>
          <p:cNvSpPr txBox="1">
            <a:spLocks noChangeArrowheads="1"/>
          </p:cNvSpPr>
          <p:nvPr/>
        </p:nvSpPr>
        <p:spPr bwMode="auto">
          <a:xfrm>
            <a:off x="1390652" y="685801"/>
            <a:ext cx="184731" cy="369332"/>
          </a:xfrm>
          <a:prstGeom prst="rect">
            <a:avLst/>
          </a:prstGeom>
          <a:noFill/>
          <a:ln w="9525">
            <a:noFill/>
            <a:miter lim="800000"/>
            <a:headEnd/>
            <a:tailEnd/>
          </a:ln>
        </p:spPr>
        <p:txBody>
          <a:bodyPr wrap="none">
            <a:spAutoFit/>
          </a:bodyPr>
          <a:lstStyle/>
          <a:p>
            <a:endParaRPr lang="en-US" sz="1800"/>
          </a:p>
        </p:txBody>
      </p:sp>
      <p:sp>
        <p:nvSpPr>
          <p:cNvPr id="6"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51</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l" eaLnBrk="1" hangingPunct="1"/>
            <a:r>
              <a:rPr lang="en-US" sz="2400" smtClean="0"/>
              <a:t>          </a:t>
            </a:r>
            <a:endParaRPr lang="en-GB" sz="2400" smtClean="0"/>
          </a:p>
        </p:txBody>
      </p:sp>
      <p:sp>
        <p:nvSpPr>
          <p:cNvPr id="77827" name="Rectangle 7"/>
          <p:cNvSpPr>
            <a:spLocks noGrp="1" noChangeArrowheads="1"/>
          </p:cNvSpPr>
          <p:nvPr>
            <p:ph type="body" sz="half" idx="1"/>
          </p:nvPr>
        </p:nvSpPr>
        <p:spPr>
          <a:xfrm>
            <a:off x="666712" y="1828800"/>
            <a:ext cx="10668000" cy="3962400"/>
          </a:xfrm>
        </p:spPr>
        <p:txBody>
          <a:bodyPr/>
          <a:lstStyle/>
          <a:p>
            <a:pPr eaLnBrk="1" hangingPunct="1">
              <a:lnSpc>
                <a:spcPct val="90000"/>
              </a:lnSpc>
              <a:buFontTx/>
              <a:buNone/>
            </a:pPr>
            <a:r>
              <a:rPr lang="en-US" sz="2400" b="1" dirty="0" smtClean="0">
                <a:solidFill>
                  <a:srgbClr val="0000FF"/>
                </a:solidFill>
              </a:rPr>
              <a:t>Sliding Scale Commission</a:t>
            </a:r>
          </a:p>
          <a:p>
            <a:pPr eaLnBrk="1" hangingPunct="1">
              <a:lnSpc>
                <a:spcPct val="90000"/>
              </a:lnSpc>
              <a:buFontTx/>
              <a:buNone/>
            </a:pPr>
            <a:endParaRPr lang="en-US" sz="2400" b="1" dirty="0" smtClean="0">
              <a:solidFill>
                <a:srgbClr val="0000FF"/>
              </a:solidFill>
            </a:endParaRPr>
          </a:p>
          <a:p>
            <a:pPr eaLnBrk="1" hangingPunct="1">
              <a:lnSpc>
                <a:spcPct val="90000"/>
              </a:lnSpc>
            </a:pPr>
            <a:r>
              <a:rPr lang="en-US" sz="2400" dirty="0" smtClean="0">
                <a:solidFill>
                  <a:srgbClr val="0000FF"/>
                </a:solidFill>
              </a:rPr>
              <a:t>This is a performance based Commission which allows for downward adjustment of Commission on posting a high loss ratio; and also provides for a higher Commission for good results.</a:t>
            </a:r>
          </a:p>
          <a:p>
            <a:pPr eaLnBrk="1" hangingPunct="1">
              <a:lnSpc>
                <a:spcPct val="90000"/>
              </a:lnSpc>
            </a:pPr>
            <a:endParaRPr lang="en-US" sz="2400" dirty="0" smtClean="0">
              <a:solidFill>
                <a:srgbClr val="0000FF"/>
              </a:solidFill>
            </a:endParaRPr>
          </a:p>
          <a:p>
            <a:pPr eaLnBrk="1" hangingPunct="1">
              <a:lnSpc>
                <a:spcPct val="90000"/>
              </a:lnSpc>
            </a:pPr>
            <a:r>
              <a:rPr lang="en-US" sz="2400" dirty="0" smtClean="0">
                <a:solidFill>
                  <a:srgbClr val="0000FF"/>
                </a:solidFill>
              </a:rPr>
              <a:t>A Provisional Commission, which is normally the mid point between the Commission scale, is payable before the year end adjustment of the Commission</a:t>
            </a:r>
          </a:p>
          <a:p>
            <a:pPr eaLnBrk="1" hangingPunct="1">
              <a:lnSpc>
                <a:spcPct val="90000"/>
              </a:lnSpc>
            </a:pPr>
            <a:endParaRPr lang="en-US" sz="2400" dirty="0" smtClean="0"/>
          </a:p>
        </p:txBody>
      </p:sp>
      <p:sp>
        <p:nvSpPr>
          <p:cNvPr id="77828" name="Text Box 3"/>
          <p:cNvSpPr txBox="1">
            <a:spLocks noChangeArrowheads="1"/>
          </p:cNvSpPr>
          <p:nvPr/>
        </p:nvSpPr>
        <p:spPr bwMode="auto">
          <a:xfrm>
            <a:off x="1295401" y="1066801"/>
            <a:ext cx="8153400" cy="369332"/>
          </a:xfrm>
          <a:prstGeom prst="rect">
            <a:avLst/>
          </a:prstGeom>
          <a:solidFill>
            <a:srgbClr val="0000FF"/>
          </a:solidFill>
          <a:ln w="9525" algn="ctr">
            <a:noFill/>
            <a:miter lim="800000"/>
            <a:headEnd/>
            <a:tailEnd/>
          </a:ln>
        </p:spPr>
        <p:txBody>
          <a:bodyPr>
            <a:spAutoFit/>
          </a:bodyPr>
          <a:lstStyle/>
          <a:p>
            <a:r>
              <a:rPr lang="en-US">
                <a:solidFill>
                  <a:schemeClr val="bg1"/>
                </a:solidFill>
                <a:latin typeface="Arial Rounded MT Bold" pitchFamily="34" charset="0"/>
              </a:rPr>
              <a:t>PROPORTIONAL KEY FEATURES</a:t>
            </a:r>
            <a:endParaRPr lang="en-GB">
              <a:solidFill>
                <a:schemeClr val="bg1"/>
              </a:solidFill>
              <a:latin typeface="Arial Rounded MT Bold" pitchFamily="34" charset="0"/>
            </a:endParaRPr>
          </a:p>
        </p:txBody>
      </p:sp>
      <p:sp>
        <p:nvSpPr>
          <p:cNvPr id="77829" name="Text Box 4"/>
          <p:cNvSpPr txBox="1">
            <a:spLocks noChangeArrowheads="1"/>
          </p:cNvSpPr>
          <p:nvPr/>
        </p:nvSpPr>
        <p:spPr bwMode="auto">
          <a:xfrm>
            <a:off x="2438401" y="685801"/>
            <a:ext cx="184731" cy="369332"/>
          </a:xfrm>
          <a:prstGeom prst="rect">
            <a:avLst/>
          </a:prstGeom>
          <a:noFill/>
          <a:ln w="9525">
            <a:noFill/>
            <a:miter lim="800000"/>
            <a:headEnd/>
            <a:tailEnd/>
          </a:ln>
        </p:spPr>
        <p:txBody>
          <a:bodyPr wrap="none">
            <a:spAutoFit/>
          </a:bodyPr>
          <a:lstStyle/>
          <a:p>
            <a:endParaRPr lang="en-US" sz="1800"/>
          </a:p>
        </p:txBody>
      </p:sp>
      <p:sp>
        <p:nvSpPr>
          <p:cNvPr id="77830" name="Line 5"/>
          <p:cNvSpPr>
            <a:spLocks noChangeShapeType="1"/>
          </p:cNvSpPr>
          <p:nvPr/>
        </p:nvSpPr>
        <p:spPr bwMode="auto">
          <a:xfrm>
            <a:off x="239185" y="692150"/>
            <a:ext cx="5856816" cy="0"/>
          </a:xfrm>
          <a:prstGeom prst="line">
            <a:avLst/>
          </a:prstGeom>
          <a:noFill/>
          <a:ln w="9525">
            <a:solidFill>
              <a:srgbClr val="993300"/>
            </a:solidFill>
            <a:round/>
            <a:headEnd/>
            <a:tailEnd/>
          </a:ln>
        </p:spPr>
        <p:txBody>
          <a:bodyPr/>
          <a:lstStyle/>
          <a:p>
            <a:endParaRPr lang="en-ZA"/>
          </a:p>
        </p:txBody>
      </p:sp>
      <p:sp>
        <p:nvSpPr>
          <p:cNvPr id="7"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52</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l" eaLnBrk="1" hangingPunct="1"/>
            <a:r>
              <a:rPr lang="en-US" sz="2400" smtClean="0"/>
              <a:t>          </a:t>
            </a:r>
            <a:endParaRPr lang="en-GB" sz="2400" smtClean="0"/>
          </a:p>
        </p:txBody>
      </p:sp>
      <p:sp>
        <p:nvSpPr>
          <p:cNvPr id="78851" name="Rectangle 7"/>
          <p:cNvSpPr>
            <a:spLocks noGrp="1" noChangeArrowheads="1"/>
          </p:cNvSpPr>
          <p:nvPr>
            <p:ph type="body" sz="half" idx="1"/>
          </p:nvPr>
        </p:nvSpPr>
        <p:spPr>
          <a:xfrm>
            <a:off x="812801" y="1447800"/>
            <a:ext cx="10668000" cy="3810000"/>
          </a:xfrm>
        </p:spPr>
        <p:txBody>
          <a:bodyPr/>
          <a:lstStyle/>
          <a:p>
            <a:pPr eaLnBrk="1" hangingPunct="1">
              <a:lnSpc>
                <a:spcPct val="140000"/>
              </a:lnSpc>
              <a:buFontTx/>
              <a:buNone/>
            </a:pPr>
            <a:r>
              <a:rPr lang="en-US" sz="2000" b="1" smtClean="0">
                <a:solidFill>
                  <a:srgbClr val="0000FF"/>
                </a:solidFill>
              </a:rPr>
              <a:t>Profit Commission</a:t>
            </a:r>
          </a:p>
          <a:p>
            <a:pPr eaLnBrk="1" hangingPunct="1">
              <a:lnSpc>
                <a:spcPct val="140000"/>
              </a:lnSpc>
              <a:buFontTx/>
              <a:buNone/>
            </a:pPr>
            <a:endParaRPr lang="en-US" sz="2000" b="1" smtClean="0">
              <a:solidFill>
                <a:srgbClr val="0000FF"/>
              </a:solidFill>
            </a:endParaRPr>
          </a:p>
          <a:p>
            <a:pPr eaLnBrk="1" hangingPunct="1"/>
            <a:r>
              <a:rPr lang="en-US" sz="2000" smtClean="0">
                <a:solidFill>
                  <a:srgbClr val="0000FF"/>
                </a:solidFill>
              </a:rPr>
              <a:t>A percentage of the earned profits which the reinsurer agrees to pay in addition to the Flat Commission that would already have been awarded. </a:t>
            </a:r>
          </a:p>
          <a:p>
            <a:pPr eaLnBrk="1" hangingPunct="1">
              <a:buFontTx/>
              <a:buNone/>
            </a:pPr>
            <a:endParaRPr lang="en-US" sz="2000" smtClean="0">
              <a:solidFill>
                <a:srgbClr val="0000FF"/>
              </a:solidFill>
            </a:endParaRPr>
          </a:p>
          <a:p>
            <a:pPr eaLnBrk="1" hangingPunct="1"/>
            <a:r>
              <a:rPr lang="en-US" sz="2000" smtClean="0">
                <a:solidFill>
                  <a:srgbClr val="0000FF"/>
                </a:solidFill>
              </a:rPr>
              <a:t>Formula takes into account the Reinsurers’ Management expenses margin (normally 7,5%) and the treaty’s possible deficits from prior years.</a:t>
            </a:r>
            <a:endParaRPr lang="en-US" sz="2000" b="1" smtClean="0">
              <a:solidFill>
                <a:srgbClr val="0000FF"/>
              </a:solidFill>
            </a:endParaRPr>
          </a:p>
        </p:txBody>
      </p:sp>
      <p:sp>
        <p:nvSpPr>
          <p:cNvPr id="78852" name="Text Box 3"/>
          <p:cNvSpPr txBox="1">
            <a:spLocks noChangeArrowheads="1"/>
          </p:cNvSpPr>
          <p:nvPr/>
        </p:nvSpPr>
        <p:spPr bwMode="auto">
          <a:xfrm>
            <a:off x="1295401" y="685800"/>
            <a:ext cx="8255000" cy="369332"/>
          </a:xfrm>
          <a:prstGeom prst="rect">
            <a:avLst/>
          </a:prstGeom>
          <a:solidFill>
            <a:srgbClr val="A50021"/>
          </a:solidFill>
          <a:ln w="9525" algn="ctr">
            <a:noFill/>
            <a:miter lim="800000"/>
            <a:headEnd/>
            <a:tailEnd/>
          </a:ln>
        </p:spPr>
        <p:txBody>
          <a:bodyPr>
            <a:spAutoFit/>
          </a:bodyPr>
          <a:lstStyle/>
          <a:p>
            <a:r>
              <a:rPr lang="en-US">
                <a:solidFill>
                  <a:schemeClr val="bg1"/>
                </a:solidFill>
                <a:latin typeface="Arial Rounded MT Bold" pitchFamily="34" charset="0"/>
              </a:rPr>
              <a:t>PROPORTIONAL KEY  FEATURES</a:t>
            </a:r>
            <a:endParaRPr lang="en-GB">
              <a:solidFill>
                <a:schemeClr val="bg1"/>
              </a:solidFill>
              <a:latin typeface="Arial Rounded MT Bold" pitchFamily="34" charset="0"/>
            </a:endParaRPr>
          </a:p>
        </p:txBody>
      </p:sp>
      <p:sp>
        <p:nvSpPr>
          <p:cNvPr id="78853" name="Text Box 4"/>
          <p:cNvSpPr txBox="1">
            <a:spLocks noChangeArrowheads="1"/>
          </p:cNvSpPr>
          <p:nvPr/>
        </p:nvSpPr>
        <p:spPr bwMode="auto">
          <a:xfrm>
            <a:off x="1390652" y="685801"/>
            <a:ext cx="184731" cy="369332"/>
          </a:xfrm>
          <a:prstGeom prst="rect">
            <a:avLst/>
          </a:prstGeom>
          <a:noFill/>
          <a:ln w="9525">
            <a:noFill/>
            <a:miter lim="800000"/>
            <a:headEnd/>
            <a:tailEnd/>
          </a:ln>
        </p:spPr>
        <p:txBody>
          <a:bodyPr wrap="none">
            <a:spAutoFit/>
          </a:bodyPr>
          <a:lstStyle/>
          <a:p>
            <a:endParaRPr lang="en-US" sz="1800"/>
          </a:p>
        </p:txBody>
      </p:sp>
      <p:sp>
        <p:nvSpPr>
          <p:cNvPr id="78854" name="Line 5"/>
          <p:cNvSpPr>
            <a:spLocks noChangeShapeType="1"/>
          </p:cNvSpPr>
          <p:nvPr/>
        </p:nvSpPr>
        <p:spPr bwMode="auto">
          <a:xfrm>
            <a:off x="239185" y="692150"/>
            <a:ext cx="5856816" cy="0"/>
          </a:xfrm>
          <a:prstGeom prst="line">
            <a:avLst/>
          </a:prstGeom>
          <a:noFill/>
          <a:ln w="9525">
            <a:solidFill>
              <a:srgbClr val="993300"/>
            </a:solidFill>
            <a:round/>
            <a:headEnd/>
            <a:tailEnd/>
          </a:ln>
        </p:spPr>
        <p:txBody>
          <a:bodyPr/>
          <a:lstStyle/>
          <a:p>
            <a:endParaRPr lang="en-ZA"/>
          </a:p>
        </p:txBody>
      </p:sp>
      <p:sp>
        <p:nvSpPr>
          <p:cNvPr id="8"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53</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1026"/>
          <p:cNvSpPr txBox="1">
            <a:spLocks noChangeArrowheads="1"/>
          </p:cNvSpPr>
          <p:nvPr/>
        </p:nvSpPr>
        <p:spPr bwMode="auto">
          <a:xfrm>
            <a:off x="2641600" y="762000"/>
            <a:ext cx="7823199" cy="1169988"/>
          </a:xfrm>
          <a:prstGeom prst="rect">
            <a:avLst/>
          </a:prstGeom>
          <a:noFill/>
          <a:ln w="9525">
            <a:noFill/>
            <a:miter lim="800000"/>
            <a:headEnd/>
            <a:tailEnd/>
          </a:ln>
          <a:effectLst/>
        </p:spPr>
        <p:txBody>
          <a:bodyPr>
            <a:spAutoFit/>
          </a:bodyPr>
          <a:lstStyle/>
          <a:p>
            <a:pPr algn="l">
              <a:spcBef>
                <a:spcPct val="50000"/>
              </a:spcBef>
              <a:defRPr/>
            </a:pPr>
            <a:r>
              <a:rPr lang="en-US" sz="2800" b="1" dirty="0">
                <a:solidFill>
                  <a:srgbClr val="0000FF"/>
                </a:solidFill>
                <a:effectLst>
                  <a:outerShdw blurRad="38100" dist="38100" dir="2700000" algn="tl">
                    <a:srgbClr val="C0C0C0"/>
                  </a:outerShdw>
                </a:effectLst>
              </a:rPr>
              <a:t>TREATY REINSURANCE</a:t>
            </a:r>
          </a:p>
          <a:p>
            <a:pPr algn="l">
              <a:spcBef>
                <a:spcPct val="50000"/>
              </a:spcBef>
              <a:defRPr/>
            </a:pPr>
            <a:endParaRPr lang="en-US" sz="2800" dirty="0">
              <a:solidFill>
                <a:srgbClr val="0000FF"/>
              </a:solidFill>
              <a:latin typeface="Times New Roman" pitchFamily="18" charset="0"/>
            </a:endParaRPr>
          </a:p>
        </p:txBody>
      </p:sp>
      <p:sp>
        <p:nvSpPr>
          <p:cNvPr id="79875" name="Text Box 1027"/>
          <p:cNvSpPr txBox="1">
            <a:spLocks noChangeArrowheads="1"/>
          </p:cNvSpPr>
          <p:nvPr/>
        </p:nvSpPr>
        <p:spPr bwMode="auto">
          <a:xfrm>
            <a:off x="380961" y="1447802"/>
            <a:ext cx="10871200" cy="3222421"/>
          </a:xfrm>
          <a:prstGeom prst="rect">
            <a:avLst/>
          </a:prstGeom>
          <a:noFill/>
          <a:ln w="9525">
            <a:noFill/>
            <a:miter lim="800000"/>
            <a:headEnd/>
            <a:tailEnd/>
          </a:ln>
        </p:spPr>
        <p:txBody>
          <a:bodyPr>
            <a:spAutoFit/>
          </a:bodyPr>
          <a:lstStyle/>
          <a:p>
            <a:pPr eaLnBrk="1" hangingPunct="1">
              <a:lnSpc>
                <a:spcPct val="90000"/>
              </a:lnSpc>
            </a:pPr>
            <a:r>
              <a:rPr lang="en-US" b="1" u="sng" dirty="0"/>
              <a:t>TREATY BALANCE </a:t>
            </a:r>
          </a:p>
          <a:p>
            <a:pPr algn="l" eaLnBrk="1" hangingPunct="1">
              <a:lnSpc>
                <a:spcPct val="90000"/>
              </a:lnSpc>
              <a:buFont typeface="Arial" pitchFamily="34" charset="0"/>
              <a:buChar char="•"/>
            </a:pPr>
            <a:r>
              <a:rPr lang="en-US" dirty="0">
                <a:solidFill>
                  <a:srgbClr val="0000FF"/>
                </a:solidFill>
              </a:rPr>
              <a:t>The relationship between the treaty capacity (liability) to premium income. </a:t>
            </a:r>
          </a:p>
          <a:p>
            <a:pPr algn="l" eaLnBrk="1" hangingPunct="1">
              <a:lnSpc>
                <a:spcPct val="90000"/>
              </a:lnSpc>
              <a:buFont typeface="Arial" pitchFamily="34" charset="0"/>
              <a:buChar char="•"/>
            </a:pPr>
            <a:r>
              <a:rPr lang="en-US" dirty="0">
                <a:solidFill>
                  <a:srgbClr val="0000FF"/>
                </a:solidFill>
              </a:rPr>
              <a:t>Important because it indicates to a Reinsurer the profit potential of the treaty, e.g. if treaty limit is 60,000,000 and the premium income is 6,000,000 then in the case of a total loss, it will take the Reinsurer ten years (payback period) to recoup, </a:t>
            </a:r>
            <a:endParaRPr lang="en-US" b="1" dirty="0">
              <a:solidFill>
                <a:srgbClr val="0000FF"/>
              </a:solidFill>
            </a:endParaRPr>
          </a:p>
          <a:p>
            <a:pPr algn="l" eaLnBrk="1" hangingPunct="1">
              <a:buFont typeface="Arial" pitchFamily="34" charset="0"/>
              <a:buChar char="•"/>
            </a:pPr>
            <a:r>
              <a:rPr lang="en-US" dirty="0">
                <a:solidFill>
                  <a:srgbClr val="0000FF"/>
                </a:solidFill>
              </a:rPr>
              <a:t>The suggested maximum ratio of liability to premium income should be as follows:-</a:t>
            </a:r>
          </a:p>
          <a:p>
            <a:pPr algn="l" eaLnBrk="1" hangingPunct="1">
              <a:buFont typeface="Arial" pitchFamily="34" charset="0"/>
              <a:buChar char="•"/>
            </a:pPr>
            <a:r>
              <a:rPr lang="en-US" dirty="0">
                <a:solidFill>
                  <a:srgbClr val="0000FF"/>
                </a:solidFill>
              </a:rPr>
              <a:t>Quota Share : (5:1) or 5 year pay back</a:t>
            </a:r>
          </a:p>
          <a:p>
            <a:pPr algn="l" eaLnBrk="1" hangingPunct="1">
              <a:buFont typeface="Arial" pitchFamily="34" charset="0"/>
              <a:buChar char="•"/>
            </a:pPr>
            <a:r>
              <a:rPr lang="en-US" dirty="0">
                <a:solidFill>
                  <a:srgbClr val="0000FF"/>
                </a:solidFill>
              </a:rPr>
              <a:t>First surplus: (10:1) or  10 year payback</a:t>
            </a:r>
          </a:p>
          <a:p>
            <a:pPr algn="l" eaLnBrk="1" hangingPunct="1">
              <a:buFont typeface="Arial" pitchFamily="34" charset="0"/>
              <a:buChar char="•"/>
            </a:pPr>
            <a:r>
              <a:rPr lang="en-US" dirty="0">
                <a:solidFill>
                  <a:srgbClr val="0000FF"/>
                </a:solidFill>
              </a:rPr>
              <a:t>Second surplus: (15:1) or  15 year payback)</a:t>
            </a:r>
          </a:p>
          <a:p>
            <a:pPr algn="l" eaLnBrk="1" hangingPunct="1"/>
            <a:endParaRPr lang="en-GB" dirty="0">
              <a:solidFill>
                <a:srgbClr val="0000FF"/>
              </a:solidFill>
            </a:endParaRPr>
          </a:p>
          <a:p>
            <a:pPr algn="l" eaLnBrk="1" hangingPunct="1">
              <a:lnSpc>
                <a:spcPct val="90000"/>
              </a:lnSpc>
              <a:buFont typeface="Arial" pitchFamily="34" charset="0"/>
              <a:buChar char="•"/>
            </a:pPr>
            <a:endParaRPr lang="en-US" b="1" dirty="0">
              <a:solidFill>
                <a:srgbClr val="0000FF"/>
              </a:solidFill>
            </a:endParaRPr>
          </a:p>
          <a:p>
            <a:pPr algn="l" eaLnBrk="1" hangingPunct="1">
              <a:lnSpc>
                <a:spcPct val="90000"/>
              </a:lnSpc>
              <a:buFont typeface="Arial" pitchFamily="34" charset="0"/>
              <a:buChar char="•"/>
            </a:pPr>
            <a:endParaRPr lang="en-GB" dirty="0">
              <a:solidFill>
                <a:srgbClr val="0000FF"/>
              </a:solidFill>
            </a:endParaRPr>
          </a:p>
        </p:txBody>
      </p:sp>
      <p:sp>
        <p:nvSpPr>
          <p:cNvPr id="79876" name="Rectangle 3"/>
          <p:cNvSpPr>
            <a:spLocks noChangeArrowheads="1"/>
          </p:cNvSpPr>
          <p:nvPr/>
        </p:nvSpPr>
        <p:spPr bwMode="auto">
          <a:xfrm>
            <a:off x="1828800" y="1295401"/>
            <a:ext cx="7924801" cy="369332"/>
          </a:xfrm>
          <a:prstGeom prst="rect">
            <a:avLst/>
          </a:prstGeom>
          <a:noFill/>
          <a:ln w="9525">
            <a:noFill/>
            <a:miter lim="800000"/>
            <a:headEnd/>
            <a:tailEnd/>
          </a:ln>
        </p:spPr>
        <p:txBody>
          <a:bodyPr>
            <a:spAutoFit/>
          </a:bodyPr>
          <a:lstStyle/>
          <a:p>
            <a:pPr algn="l" eaLnBrk="1" hangingPunct="1">
              <a:buFont typeface="Arial" pitchFamily="34" charset="0"/>
              <a:buChar char="•"/>
            </a:pPr>
            <a:endParaRPr lang="en-US" u="sng">
              <a:solidFill>
                <a:srgbClr val="0000FF"/>
              </a:solidFill>
            </a:endParaRPr>
          </a:p>
        </p:txBody>
      </p:sp>
      <p:sp>
        <p:nvSpPr>
          <p:cNvPr id="79877" name="Rectangle 4"/>
          <p:cNvSpPr>
            <a:spLocks noChangeArrowheads="1"/>
          </p:cNvSpPr>
          <p:nvPr/>
        </p:nvSpPr>
        <p:spPr bwMode="auto">
          <a:xfrm>
            <a:off x="508000" y="1066800"/>
            <a:ext cx="10972800" cy="895630"/>
          </a:xfrm>
          <a:prstGeom prst="rect">
            <a:avLst/>
          </a:prstGeom>
          <a:noFill/>
          <a:ln w="9525">
            <a:noFill/>
            <a:miter lim="800000"/>
            <a:headEnd/>
            <a:tailEnd/>
          </a:ln>
        </p:spPr>
        <p:txBody>
          <a:bodyPr>
            <a:spAutoFit/>
          </a:bodyPr>
          <a:lstStyle/>
          <a:p>
            <a:pPr algn="l" eaLnBrk="1" hangingPunct="1">
              <a:lnSpc>
                <a:spcPct val="90000"/>
              </a:lnSpc>
              <a:buFont typeface="Arial" pitchFamily="34" charset="0"/>
              <a:buChar char="•"/>
            </a:pPr>
            <a:endParaRPr lang="en-GB">
              <a:solidFill>
                <a:srgbClr val="0000FF"/>
              </a:solidFill>
            </a:endParaRPr>
          </a:p>
          <a:p>
            <a:pPr algn="l" eaLnBrk="1" hangingPunct="1">
              <a:buFont typeface="Arial" pitchFamily="34" charset="0"/>
              <a:buChar char="•"/>
            </a:pPr>
            <a:endParaRPr lang="en-GB">
              <a:solidFill>
                <a:srgbClr val="0000FF"/>
              </a:solidFill>
            </a:endParaRPr>
          </a:p>
          <a:p>
            <a:pPr algn="l" eaLnBrk="1" hangingPunct="1">
              <a:buFont typeface="Arial" pitchFamily="34" charset="0"/>
              <a:buChar char="•"/>
            </a:pPr>
            <a:endParaRPr lang="en-US">
              <a:solidFill>
                <a:srgbClr val="0000FF"/>
              </a:solidFill>
            </a:endParaRPr>
          </a:p>
        </p:txBody>
      </p:sp>
      <p:sp>
        <p:nvSpPr>
          <p:cNvPr id="6"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54</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1727199" y="228603"/>
            <a:ext cx="9245601" cy="584775"/>
          </a:xfrm>
          <a:prstGeom prst="rect">
            <a:avLst/>
          </a:prstGeom>
          <a:noFill/>
          <a:ln w="9525">
            <a:noFill/>
            <a:miter lim="800000"/>
            <a:headEnd/>
            <a:tailEnd/>
          </a:ln>
          <a:effectLst/>
        </p:spPr>
        <p:txBody>
          <a:bodyPr>
            <a:spAutoFit/>
          </a:bodyPr>
          <a:lstStyle/>
          <a:p>
            <a:pPr algn="l">
              <a:spcBef>
                <a:spcPct val="50000"/>
              </a:spcBef>
              <a:defRPr/>
            </a:pPr>
            <a:r>
              <a:rPr lang="en-US" sz="3200" b="1" dirty="0">
                <a:solidFill>
                  <a:srgbClr val="0000FF"/>
                </a:solidFill>
                <a:effectLst>
                  <a:outerShdw blurRad="38100" dist="38100" dir="2700000" algn="tl">
                    <a:srgbClr val="C0C0C0"/>
                  </a:outerShdw>
                </a:effectLst>
                <a:latin typeface="Arial" charset="0"/>
              </a:rPr>
              <a:t>NON PROPORTIONAL TREATIES</a:t>
            </a:r>
            <a:endParaRPr lang="en-US" sz="3200" dirty="0">
              <a:solidFill>
                <a:srgbClr val="0000FF"/>
              </a:solidFill>
              <a:latin typeface="Times New Roman" pitchFamily="18" charset="0"/>
            </a:endParaRPr>
          </a:p>
        </p:txBody>
      </p:sp>
      <p:sp>
        <p:nvSpPr>
          <p:cNvPr id="113667" name="Text Box 3"/>
          <p:cNvSpPr txBox="1">
            <a:spLocks noChangeArrowheads="1"/>
          </p:cNvSpPr>
          <p:nvPr/>
        </p:nvSpPr>
        <p:spPr bwMode="auto">
          <a:xfrm>
            <a:off x="1117600" y="1143002"/>
            <a:ext cx="10050498" cy="5078313"/>
          </a:xfrm>
          <a:prstGeom prst="rect">
            <a:avLst/>
          </a:prstGeom>
          <a:noFill/>
          <a:ln w="9525">
            <a:noFill/>
            <a:miter lim="800000"/>
            <a:headEnd/>
            <a:tailEnd/>
          </a:ln>
          <a:effectLst/>
        </p:spPr>
        <p:txBody>
          <a:bodyPr wrap="square">
            <a:spAutoFit/>
          </a:bodyPr>
          <a:lstStyle/>
          <a:p>
            <a:pPr algn="l">
              <a:spcBef>
                <a:spcPct val="50000"/>
              </a:spcBef>
              <a:buFontTx/>
              <a:buChar char="•"/>
              <a:defRPr/>
            </a:pPr>
            <a:r>
              <a:rPr lang="en-US" sz="2400" b="1" dirty="0">
                <a:effectLst>
                  <a:outerShdw blurRad="38100" dist="38100" dir="2700000" algn="tl">
                    <a:srgbClr val="C0C0C0"/>
                  </a:outerShdw>
                </a:effectLst>
                <a:latin typeface="Tahoma" charset="0"/>
              </a:rPr>
              <a:t> </a:t>
            </a:r>
            <a:r>
              <a:rPr lang="en-US" sz="2400" b="1" dirty="0" smtClean="0">
                <a:effectLst>
                  <a:outerShdw blurRad="38100" dist="38100" dir="2700000" algn="tl">
                    <a:srgbClr val="C0C0C0"/>
                  </a:outerShdw>
                </a:effectLst>
                <a:latin typeface="Tahoma" charset="0"/>
              </a:rPr>
              <a:t>	</a:t>
            </a:r>
            <a:r>
              <a:rPr lang="en-US" sz="2400" dirty="0" smtClean="0">
                <a:effectLst>
                  <a:outerShdw blurRad="38100" dist="38100" dir="2700000" algn="tl">
                    <a:srgbClr val="C0C0C0"/>
                  </a:outerShdw>
                </a:effectLst>
                <a:latin typeface="Tahoma" charset="0"/>
              </a:rPr>
              <a:t>Reinsurer </a:t>
            </a:r>
            <a:r>
              <a:rPr lang="en-US" sz="2400" dirty="0">
                <a:effectLst>
                  <a:outerShdw blurRad="38100" dist="38100" dir="2700000" algn="tl">
                    <a:srgbClr val="C0C0C0"/>
                  </a:outerShdw>
                </a:effectLst>
                <a:latin typeface="Tahoma" charset="0"/>
              </a:rPr>
              <a:t>assumes the part of the primary insurers </a:t>
            </a:r>
            <a:r>
              <a:rPr lang="en-US" sz="2400" dirty="0" smtClean="0">
                <a:effectLst>
                  <a:outerShdw blurRad="38100" dist="38100" dir="2700000" algn="tl">
                    <a:srgbClr val="C0C0C0"/>
                  </a:outerShdw>
                </a:effectLst>
                <a:latin typeface="Tahoma" charset="0"/>
              </a:rPr>
              <a:t>losses </a:t>
            </a:r>
            <a:r>
              <a:rPr lang="en-US" sz="2400" dirty="0">
                <a:effectLst>
                  <a:outerShdw blurRad="38100" dist="38100" dir="2700000" algn="tl">
                    <a:srgbClr val="C0C0C0"/>
                  </a:outerShdw>
                </a:effectLst>
                <a:latin typeface="Tahoma" charset="0"/>
              </a:rPr>
              <a:t>that </a:t>
            </a:r>
            <a:r>
              <a:rPr lang="en-US" sz="2400" dirty="0" smtClean="0">
                <a:effectLst>
                  <a:outerShdw blurRad="38100" dist="38100" dir="2700000" algn="tl">
                    <a:srgbClr val="C0C0C0"/>
                  </a:outerShdw>
                </a:effectLst>
                <a:latin typeface="Tahoma" charset="0"/>
              </a:rPr>
              <a:t>	a </a:t>
            </a:r>
            <a:r>
              <a:rPr lang="en-US" sz="2400" dirty="0">
                <a:effectLst>
                  <a:outerShdw blurRad="38100" dist="38100" dir="2700000" algn="tl">
                    <a:srgbClr val="C0C0C0"/>
                  </a:outerShdw>
                </a:effectLst>
                <a:latin typeface="Tahoma" charset="0"/>
              </a:rPr>
              <a:t>certain amount, against payment of a specially calculated </a:t>
            </a:r>
            <a:r>
              <a:rPr lang="en-US" sz="2400" dirty="0" smtClean="0">
                <a:effectLst>
                  <a:outerShdw blurRad="38100" dist="38100" dir="2700000" algn="tl">
                    <a:srgbClr val="C0C0C0"/>
                  </a:outerShdw>
                </a:effectLst>
                <a:latin typeface="Tahoma" charset="0"/>
              </a:rPr>
              <a:t>		premium</a:t>
            </a:r>
            <a:r>
              <a:rPr lang="en-US" sz="2400" dirty="0">
                <a:effectLst>
                  <a:outerShdw blurRad="38100" dist="38100" dir="2700000" algn="tl">
                    <a:srgbClr val="C0C0C0"/>
                  </a:outerShdw>
                </a:effectLst>
                <a:latin typeface="Tahoma" charset="0"/>
              </a:rPr>
              <a:t>.</a:t>
            </a:r>
          </a:p>
          <a:p>
            <a:pPr algn="l">
              <a:spcBef>
                <a:spcPct val="50000"/>
              </a:spcBef>
              <a:buFontTx/>
              <a:buChar char="•"/>
              <a:defRPr/>
            </a:pPr>
            <a:r>
              <a:rPr lang="en-US" sz="2400" dirty="0" smtClean="0">
                <a:effectLst>
                  <a:outerShdw blurRad="38100" dist="38100" dir="2700000" algn="tl">
                    <a:srgbClr val="C0C0C0"/>
                  </a:outerShdw>
                </a:effectLst>
                <a:latin typeface="Tahoma" charset="0"/>
              </a:rPr>
              <a:t>	Priority</a:t>
            </a:r>
            <a:r>
              <a:rPr lang="en-US" sz="2400" dirty="0">
                <a:effectLst>
                  <a:outerShdw blurRad="38100" dist="38100" dir="2700000" algn="tl">
                    <a:srgbClr val="C0C0C0"/>
                  </a:outerShdw>
                </a:effectLst>
                <a:latin typeface="Tahoma" charset="0"/>
              </a:rPr>
              <a:t>, attachment point or deductible </a:t>
            </a:r>
          </a:p>
          <a:p>
            <a:pPr algn="l">
              <a:spcBef>
                <a:spcPct val="50000"/>
              </a:spcBef>
              <a:buFontTx/>
              <a:buChar char="•"/>
              <a:defRPr/>
            </a:pPr>
            <a:r>
              <a:rPr lang="en-US" sz="2400" dirty="0">
                <a:effectLst>
                  <a:outerShdw blurRad="38100" dist="38100" dir="2700000" algn="tl">
                    <a:srgbClr val="C0C0C0"/>
                  </a:outerShdw>
                </a:effectLst>
                <a:latin typeface="Tahoma" charset="0"/>
              </a:rPr>
              <a:t> </a:t>
            </a:r>
            <a:r>
              <a:rPr lang="en-US" sz="2400" dirty="0" smtClean="0">
                <a:effectLst>
                  <a:outerShdw blurRad="38100" dist="38100" dir="2700000" algn="tl">
                    <a:srgbClr val="C0C0C0"/>
                  </a:outerShdw>
                </a:effectLst>
                <a:latin typeface="Tahoma" charset="0"/>
              </a:rPr>
              <a:t>	Risks </a:t>
            </a:r>
            <a:r>
              <a:rPr lang="en-US" sz="2400" dirty="0">
                <a:effectLst>
                  <a:outerShdw blurRad="38100" dist="38100" dir="2700000" algn="tl">
                    <a:srgbClr val="C0C0C0"/>
                  </a:outerShdw>
                </a:effectLst>
                <a:latin typeface="Tahoma" charset="0"/>
              </a:rPr>
              <a:t>are not ceded to an XL, only losses</a:t>
            </a:r>
          </a:p>
          <a:p>
            <a:pPr algn="l">
              <a:spcBef>
                <a:spcPct val="50000"/>
              </a:spcBef>
              <a:buFontTx/>
              <a:buChar char="•"/>
              <a:defRPr/>
            </a:pPr>
            <a:r>
              <a:rPr lang="en-US" sz="2400" dirty="0">
                <a:effectLst>
                  <a:outerShdw blurRad="38100" dist="38100" dir="2700000" algn="tl">
                    <a:srgbClr val="C0C0C0"/>
                  </a:outerShdw>
                </a:effectLst>
                <a:latin typeface="Tahoma" charset="0"/>
              </a:rPr>
              <a:t>  </a:t>
            </a:r>
            <a:r>
              <a:rPr lang="en-US" sz="2400" dirty="0" smtClean="0">
                <a:effectLst>
                  <a:outerShdw blurRad="38100" dist="38100" dir="2700000" algn="tl">
                    <a:srgbClr val="C0C0C0"/>
                  </a:outerShdw>
                </a:effectLst>
                <a:latin typeface="Tahoma" charset="0"/>
              </a:rPr>
              <a:t>	Simple </a:t>
            </a:r>
            <a:r>
              <a:rPr lang="en-US" sz="2400" dirty="0">
                <a:effectLst>
                  <a:outerShdw blurRad="38100" dist="38100" dir="2700000" algn="tl">
                    <a:srgbClr val="C0C0C0"/>
                  </a:outerShdw>
                </a:effectLst>
                <a:latin typeface="Tahoma" charset="0"/>
              </a:rPr>
              <a:t>to administer</a:t>
            </a:r>
          </a:p>
          <a:p>
            <a:pPr algn="l">
              <a:spcBef>
                <a:spcPct val="50000"/>
              </a:spcBef>
              <a:buFontTx/>
              <a:buChar char="•"/>
              <a:defRPr/>
            </a:pPr>
            <a:r>
              <a:rPr lang="en-US" sz="2400" dirty="0">
                <a:effectLst>
                  <a:outerShdw blurRad="38100" dist="38100" dir="2700000" algn="tl">
                    <a:srgbClr val="C0C0C0"/>
                  </a:outerShdw>
                </a:effectLst>
                <a:latin typeface="Tahoma" charset="0"/>
              </a:rPr>
              <a:t>  </a:t>
            </a:r>
            <a:r>
              <a:rPr lang="en-US" sz="2400" dirty="0" smtClean="0">
                <a:effectLst>
                  <a:outerShdw blurRad="38100" dist="38100" dir="2700000" algn="tl">
                    <a:srgbClr val="C0C0C0"/>
                  </a:outerShdw>
                </a:effectLst>
                <a:latin typeface="Tahoma" charset="0"/>
              </a:rPr>
              <a:t>	Pricing </a:t>
            </a:r>
            <a:r>
              <a:rPr lang="en-US" sz="2400" dirty="0">
                <a:effectLst>
                  <a:outerShdw blurRad="38100" dist="38100" dir="2700000" algn="tl">
                    <a:srgbClr val="C0C0C0"/>
                  </a:outerShdw>
                </a:effectLst>
                <a:latin typeface="Tahoma" charset="0"/>
              </a:rPr>
              <a:t>of XL treaty/no direct relationship with </a:t>
            </a:r>
            <a:r>
              <a:rPr lang="en-US" sz="2400" dirty="0" smtClean="0">
                <a:effectLst>
                  <a:outerShdw blurRad="38100" dist="38100" dir="2700000" algn="tl">
                    <a:srgbClr val="C0C0C0"/>
                  </a:outerShdw>
                </a:effectLst>
                <a:latin typeface="Tahoma" charset="0"/>
              </a:rPr>
              <a:t>original </a:t>
            </a:r>
            <a:r>
              <a:rPr lang="en-US" sz="2400" dirty="0">
                <a:effectLst>
                  <a:outerShdw blurRad="38100" dist="38100" dir="2700000" algn="tl">
                    <a:srgbClr val="C0C0C0"/>
                  </a:outerShdw>
                </a:effectLst>
                <a:latin typeface="Tahoma" charset="0"/>
              </a:rPr>
              <a:t>rating  </a:t>
            </a:r>
          </a:p>
          <a:p>
            <a:pPr algn="l">
              <a:spcBef>
                <a:spcPct val="50000"/>
              </a:spcBef>
              <a:buFontTx/>
              <a:buChar char="•"/>
              <a:defRPr/>
            </a:pPr>
            <a:r>
              <a:rPr lang="en-US" sz="2400" dirty="0" smtClean="0">
                <a:effectLst>
                  <a:outerShdw blurRad="38100" dist="38100" dir="2700000" algn="tl">
                    <a:srgbClr val="C0C0C0"/>
                  </a:outerShdw>
                </a:effectLst>
                <a:latin typeface="Tahoma" charset="0"/>
              </a:rPr>
              <a:t>	Reinsurance </a:t>
            </a:r>
            <a:r>
              <a:rPr lang="en-US" sz="2400" dirty="0">
                <a:effectLst>
                  <a:outerShdw blurRad="38100" dist="38100" dir="2700000" algn="tl">
                    <a:srgbClr val="C0C0C0"/>
                  </a:outerShdw>
                </a:effectLst>
                <a:latin typeface="Tahoma" charset="0"/>
              </a:rPr>
              <a:t>premiums not proportional to coverage </a:t>
            </a:r>
            <a:r>
              <a:rPr lang="en-US" sz="2400" dirty="0" smtClean="0">
                <a:effectLst>
                  <a:outerShdw blurRad="38100" dist="38100" dir="2700000" algn="tl">
                    <a:srgbClr val="C0C0C0"/>
                  </a:outerShdw>
                </a:effectLst>
                <a:latin typeface="Tahoma" charset="0"/>
              </a:rPr>
              <a:t>limits</a:t>
            </a:r>
            <a:endParaRPr lang="en-US" sz="2400" dirty="0">
              <a:effectLst>
                <a:outerShdw blurRad="38100" dist="38100" dir="2700000" algn="tl">
                  <a:srgbClr val="C0C0C0"/>
                </a:outerShdw>
              </a:effectLst>
              <a:latin typeface="Tahoma" charset="0"/>
            </a:endParaRPr>
          </a:p>
          <a:p>
            <a:pPr algn="l">
              <a:spcBef>
                <a:spcPct val="50000"/>
              </a:spcBef>
              <a:buFont typeface="Arial" pitchFamily="34" charset="0"/>
              <a:buChar char="•"/>
              <a:defRPr/>
            </a:pPr>
            <a:endParaRPr lang="en-US" sz="2400" dirty="0">
              <a:latin typeface="Times New Roman" pitchFamily="18" charset="0"/>
            </a:endParaRPr>
          </a:p>
          <a:p>
            <a:pPr algn="l">
              <a:spcBef>
                <a:spcPct val="50000"/>
              </a:spcBef>
              <a:buFont typeface="Arial" pitchFamily="34" charset="0"/>
              <a:buChar char="•"/>
              <a:defRPr/>
            </a:pPr>
            <a:endParaRPr lang="en-US" sz="2400" dirty="0">
              <a:latin typeface="Times New Roman" pitchFamily="18" charset="0"/>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55</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366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366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36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7"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5"/>
          <p:cNvGraphicFramePr>
            <a:graphicFrameLocks noChangeAspect="1"/>
          </p:cNvGraphicFramePr>
          <p:nvPr/>
        </p:nvGraphicFramePr>
        <p:xfrm>
          <a:off x="609600" y="1600202"/>
          <a:ext cx="10871200" cy="4562475"/>
        </p:xfrm>
        <a:graphic>
          <a:graphicData uri="http://schemas.openxmlformats.org/presentationml/2006/ole">
            <mc:AlternateContent xmlns:mc="http://schemas.openxmlformats.org/markup-compatibility/2006">
              <mc:Choice xmlns:v="urn:schemas-microsoft-com:vml" Requires="v">
                <p:oleObj spid="_x0000_s3075" r:id="rId4" imgW="8157155" imgH="4560203" progId="Excel.Sheet.8">
                  <p:embed/>
                </p:oleObj>
              </mc:Choice>
              <mc:Fallback>
                <p:oleObj r:id="rId4" imgW="8157155" imgH="4560203" progId="Excel.Shee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600202"/>
                        <a:ext cx="10871200" cy="4562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6"/>
          <p:cNvSpPr txBox="1">
            <a:spLocks noChangeArrowheads="1"/>
          </p:cNvSpPr>
          <p:nvPr/>
        </p:nvSpPr>
        <p:spPr>
          <a:xfrm>
            <a:off x="609601" y="384175"/>
            <a:ext cx="10972800" cy="1139825"/>
          </a:xfrm>
          <a:prstGeom prst="rect">
            <a:avLst/>
          </a:prstGeom>
        </p:spPr>
        <p:txBody>
          <a:bodyPr/>
          <a:lstStyle/>
          <a:p>
            <a:pPr eaLnBrk="1" hangingPunct="1">
              <a:defRPr/>
            </a:pPr>
            <a:r>
              <a:rPr lang="en-US" sz="4400">
                <a:latin typeface="+mj-lt"/>
                <a:ea typeface="+mj-ea"/>
                <a:cs typeface="+mj-cs"/>
              </a:rPr>
              <a:t>Why is it called “Excess of Loss”?</a:t>
            </a:r>
            <a:endParaRPr lang="en-US" sz="4400" dirty="0">
              <a:latin typeface="+mj-lt"/>
              <a:ea typeface="+mj-ea"/>
              <a:cs typeface="+mj-cs"/>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56</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09601" y="990600"/>
            <a:ext cx="10972800" cy="838200"/>
          </a:xfrm>
        </p:spPr>
        <p:txBody>
          <a:bodyPr anchor="t"/>
          <a:lstStyle/>
          <a:p>
            <a:pPr eaLnBrk="1" hangingPunct="1"/>
            <a:r>
              <a:rPr lang="en-US" smtClean="0">
                <a:solidFill>
                  <a:srgbClr val="0000FF"/>
                </a:solidFill>
              </a:rPr>
              <a:t>RATIONALE FOR LAYERING</a:t>
            </a:r>
          </a:p>
        </p:txBody>
      </p:sp>
      <p:sp>
        <p:nvSpPr>
          <p:cNvPr id="104451" name="Rectangle 3"/>
          <p:cNvSpPr>
            <a:spLocks noGrp="1" noChangeArrowheads="1"/>
          </p:cNvSpPr>
          <p:nvPr>
            <p:ph idx="1"/>
          </p:nvPr>
        </p:nvSpPr>
        <p:spPr>
          <a:xfrm>
            <a:off x="738150" y="1905000"/>
            <a:ext cx="10363201" cy="3505200"/>
          </a:xfrm>
        </p:spPr>
        <p:txBody>
          <a:bodyPr rtlCol="0">
            <a:normAutofit lnSpcReduction="10000"/>
          </a:bodyPr>
          <a:lstStyle/>
          <a:p>
            <a:pPr eaLnBrk="1" fontAlgn="auto" hangingPunct="1">
              <a:spcAft>
                <a:spcPts val="0"/>
              </a:spcAft>
              <a:defRPr/>
            </a:pPr>
            <a:r>
              <a:rPr lang="en-US" sz="2400" dirty="0" smtClean="0">
                <a:solidFill>
                  <a:srgbClr val="0000FF"/>
                </a:solidFill>
                <a:latin typeface="Tahoma" pitchFamily="34" charset="0"/>
              </a:rPr>
              <a:t>For rating purposes. There is a higher likelihood of smaller losses on a normal portfolio than big losses. Layering makes it possible to charge a higher rate on the more exposed lower layers than upper layers.</a:t>
            </a:r>
          </a:p>
          <a:p>
            <a:pPr eaLnBrk="1" fontAlgn="auto" hangingPunct="1">
              <a:spcAft>
                <a:spcPts val="0"/>
              </a:spcAft>
              <a:defRPr/>
            </a:pPr>
            <a:r>
              <a:rPr lang="en-US" sz="2400" dirty="0" smtClean="0">
                <a:solidFill>
                  <a:srgbClr val="0000FF"/>
                </a:solidFill>
                <a:latin typeface="Tahoma" pitchFamily="34" charset="0"/>
              </a:rPr>
              <a:t>Reinsurers have different risk appetites. Some are more comfortable with upper layers where the likelihood of loss is low but premium is also low. </a:t>
            </a:r>
            <a:r>
              <a:rPr lang="en-US" sz="2400" dirty="0" err="1" smtClean="0">
                <a:solidFill>
                  <a:srgbClr val="0000FF"/>
                </a:solidFill>
                <a:latin typeface="Tahoma" pitchFamily="34" charset="0"/>
              </a:rPr>
              <a:t>Eg</a:t>
            </a:r>
            <a:r>
              <a:rPr lang="en-US" sz="2400" dirty="0" smtClean="0">
                <a:solidFill>
                  <a:srgbClr val="0000FF"/>
                </a:solidFill>
                <a:latin typeface="Tahoma" pitchFamily="34" charset="0"/>
              </a:rPr>
              <a:t> on Retro market.</a:t>
            </a:r>
          </a:p>
          <a:p>
            <a:pPr eaLnBrk="1" fontAlgn="auto" hangingPunct="1">
              <a:spcAft>
                <a:spcPts val="0"/>
              </a:spcAft>
              <a:defRPr/>
            </a:pPr>
            <a:r>
              <a:rPr lang="en-US" sz="2400" dirty="0" smtClean="0">
                <a:solidFill>
                  <a:srgbClr val="0000FF"/>
                </a:solidFill>
                <a:latin typeface="Tahoma" pitchFamily="34" charset="0"/>
              </a:rPr>
              <a:t>Preference of non prop treaties to prop treaties</a:t>
            </a:r>
          </a:p>
          <a:p>
            <a:pPr eaLnBrk="1" fontAlgn="auto" hangingPunct="1">
              <a:spcAft>
                <a:spcPts val="0"/>
              </a:spcAft>
              <a:defRPr/>
            </a:pPr>
            <a:r>
              <a:rPr lang="en-US" sz="2400" dirty="0" smtClean="0">
                <a:solidFill>
                  <a:srgbClr val="0000FF"/>
                </a:solidFill>
                <a:latin typeface="Tahoma" pitchFamily="34" charset="0"/>
              </a:rPr>
              <a:t>Others are more comfortable with lower layers where the risk is high but premium is more.</a:t>
            </a: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57</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09601" y="642918"/>
            <a:ext cx="10972800" cy="457200"/>
          </a:xfrm>
        </p:spPr>
        <p:txBody>
          <a:bodyPr rtlCol="0" anchor="t">
            <a:noAutofit/>
          </a:bodyPr>
          <a:lstStyle/>
          <a:p>
            <a:pPr eaLnBrk="1" fontAlgn="auto" hangingPunct="1">
              <a:spcAft>
                <a:spcPts val="0"/>
              </a:spcAft>
              <a:defRPr/>
            </a:pPr>
            <a:r>
              <a:rPr lang="en-US" dirty="0" smtClean="0">
                <a:solidFill>
                  <a:srgbClr val="0000FF"/>
                </a:solidFill>
              </a:rPr>
              <a:t>NON PROP TREATY CONSIDERARTIONS</a:t>
            </a:r>
          </a:p>
        </p:txBody>
      </p:sp>
      <p:sp>
        <p:nvSpPr>
          <p:cNvPr id="83971" name="Rectangle 3"/>
          <p:cNvSpPr>
            <a:spLocks noGrp="1" noChangeArrowheads="1"/>
          </p:cNvSpPr>
          <p:nvPr>
            <p:ph idx="1"/>
          </p:nvPr>
        </p:nvSpPr>
        <p:spPr>
          <a:xfrm>
            <a:off x="711201" y="1295400"/>
            <a:ext cx="10314022" cy="4953000"/>
          </a:xfrm>
        </p:spPr>
        <p:txBody>
          <a:bodyPr/>
          <a:lstStyle/>
          <a:p>
            <a:pPr eaLnBrk="1" hangingPunct="1"/>
            <a:r>
              <a:rPr lang="en-US" sz="3200" b="1" dirty="0" smtClean="0">
                <a:solidFill>
                  <a:schemeClr val="tx1"/>
                </a:solidFill>
              </a:rPr>
              <a:t>This is a form of reinsurance where  recoveries are available when a given loss exceeds the </a:t>
            </a:r>
            <a:r>
              <a:rPr lang="en-US" sz="3200" b="1" dirty="0" err="1" smtClean="0">
                <a:solidFill>
                  <a:schemeClr val="tx1"/>
                </a:solidFill>
              </a:rPr>
              <a:t>reinsured’s</a:t>
            </a:r>
            <a:r>
              <a:rPr lang="en-US" sz="3200" b="1" dirty="0" smtClean="0">
                <a:solidFill>
                  <a:schemeClr val="tx1"/>
                </a:solidFill>
              </a:rPr>
              <a:t> retention defined in the agreement. </a:t>
            </a:r>
          </a:p>
          <a:p>
            <a:pPr eaLnBrk="1" hangingPunct="1"/>
            <a:r>
              <a:rPr lang="en-US" sz="3200" b="1" dirty="0" smtClean="0">
                <a:solidFill>
                  <a:schemeClr val="tx1"/>
                </a:solidFill>
              </a:rPr>
              <a:t>The  agreement is entered into between a reinsured and Reinsurer(s) whereby the Reinsurer agrees to pay the reinsured all losses which exceed the limit set  and arises out of the business protected.</a:t>
            </a:r>
          </a:p>
          <a:p>
            <a:pPr eaLnBrk="1" hangingPunct="1"/>
            <a:r>
              <a:rPr lang="en-US" sz="3200" b="1" dirty="0" smtClean="0">
                <a:solidFill>
                  <a:schemeClr val="tx1"/>
                </a:solidFill>
              </a:rPr>
              <a:t>Deductible is the amount retained by the reinsured</a:t>
            </a:r>
          </a:p>
          <a:p>
            <a:pPr eaLnBrk="1" hangingPunct="1">
              <a:buFontTx/>
              <a:buNone/>
            </a:pPr>
            <a:endParaRPr lang="en-US" sz="3200" b="1" dirty="0" smtClean="0">
              <a:solidFill>
                <a:schemeClr val="tx1"/>
              </a:solidFill>
            </a:endParaRPr>
          </a:p>
          <a:p>
            <a:pPr eaLnBrk="1" hangingPunct="1"/>
            <a:endParaRPr lang="en-GB" sz="3200" b="1" dirty="0" smtClean="0">
              <a:solidFill>
                <a:schemeClr val="tx1"/>
              </a:solidFill>
            </a:endParaRPr>
          </a:p>
          <a:p>
            <a:pPr eaLnBrk="1" hangingPunct="1"/>
            <a:endParaRPr lang="en-US" sz="3200" b="1" dirty="0" smtClean="0">
              <a:solidFill>
                <a:schemeClr val="tx1"/>
              </a:solidFill>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58</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09601" y="990600"/>
            <a:ext cx="10972800" cy="685800"/>
          </a:xfrm>
        </p:spPr>
        <p:txBody>
          <a:bodyPr anchor="t"/>
          <a:lstStyle/>
          <a:p>
            <a:pPr eaLnBrk="1" hangingPunct="1"/>
            <a:r>
              <a:rPr lang="en-US" sz="2800" b="1" dirty="0" smtClean="0">
                <a:solidFill>
                  <a:schemeClr val="tx1"/>
                </a:solidFill>
              </a:rPr>
              <a:t>NON PROP TREATY CONSIDERARTIONS</a:t>
            </a:r>
          </a:p>
        </p:txBody>
      </p:sp>
      <p:sp>
        <p:nvSpPr>
          <p:cNvPr id="88067" name="Rectangle 3"/>
          <p:cNvSpPr>
            <a:spLocks noGrp="1" noChangeArrowheads="1"/>
          </p:cNvSpPr>
          <p:nvPr>
            <p:ph idx="1"/>
          </p:nvPr>
        </p:nvSpPr>
        <p:spPr>
          <a:xfrm>
            <a:off x="609600" y="1676400"/>
            <a:ext cx="10464801" cy="3733800"/>
          </a:xfrm>
        </p:spPr>
        <p:txBody>
          <a:bodyPr rtlCol="0">
            <a:normAutofit lnSpcReduction="10000"/>
          </a:bodyPr>
          <a:lstStyle/>
          <a:p>
            <a:pPr eaLnBrk="1" fontAlgn="auto" hangingPunct="1">
              <a:spcAft>
                <a:spcPts val="0"/>
              </a:spcAft>
              <a:buFontTx/>
              <a:buNone/>
              <a:defRPr/>
            </a:pPr>
            <a:r>
              <a:rPr lang="en-US" sz="2400" dirty="0" smtClean="0">
                <a:solidFill>
                  <a:schemeClr val="tx1"/>
                </a:solidFill>
              </a:rPr>
              <a:t>The </a:t>
            </a:r>
            <a:r>
              <a:rPr lang="en-US" sz="2400" dirty="0" err="1" smtClean="0">
                <a:solidFill>
                  <a:schemeClr val="tx1"/>
                </a:solidFill>
              </a:rPr>
              <a:t>programme</a:t>
            </a:r>
            <a:r>
              <a:rPr lang="en-US" sz="2400" dirty="0" smtClean="0">
                <a:solidFill>
                  <a:schemeClr val="tx1"/>
                </a:solidFill>
              </a:rPr>
              <a:t> is usually arranged in layers. Example of non proportional arrangement: </a:t>
            </a:r>
          </a:p>
          <a:p>
            <a:pPr eaLnBrk="1" fontAlgn="auto" hangingPunct="1">
              <a:spcAft>
                <a:spcPts val="0"/>
              </a:spcAft>
              <a:buFontTx/>
              <a:buNone/>
              <a:defRPr/>
            </a:pPr>
            <a:r>
              <a:rPr lang="en-US" sz="2400" dirty="0" smtClean="0">
                <a:solidFill>
                  <a:schemeClr val="tx1"/>
                </a:solidFill>
              </a:rPr>
              <a:t>	Cover </a:t>
            </a:r>
            <a:r>
              <a:rPr lang="en-US" sz="2400" dirty="0" err="1" smtClean="0">
                <a:solidFill>
                  <a:schemeClr val="tx1"/>
                </a:solidFill>
              </a:rPr>
              <a:t>xs</a:t>
            </a:r>
            <a:r>
              <a:rPr lang="en-US" sz="2400" dirty="0" smtClean="0">
                <a:solidFill>
                  <a:schemeClr val="tx1"/>
                </a:solidFill>
              </a:rPr>
              <a:t> Deductible</a:t>
            </a:r>
          </a:p>
          <a:p>
            <a:pPr eaLnBrk="1" fontAlgn="auto" hangingPunct="1">
              <a:spcAft>
                <a:spcPts val="0"/>
              </a:spcAft>
              <a:defRPr/>
            </a:pPr>
            <a:r>
              <a:rPr lang="en-US" sz="2400" dirty="0" smtClean="0">
                <a:solidFill>
                  <a:schemeClr val="tx1"/>
                </a:solidFill>
              </a:rPr>
              <a:t>Layer 1: 300,000 </a:t>
            </a:r>
            <a:r>
              <a:rPr lang="en-US" sz="2400" dirty="0" err="1" smtClean="0">
                <a:solidFill>
                  <a:schemeClr val="tx1"/>
                </a:solidFill>
              </a:rPr>
              <a:t>xs</a:t>
            </a:r>
            <a:r>
              <a:rPr lang="en-US" sz="2400" dirty="0" smtClean="0">
                <a:solidFill>
                  <a:schemeClr val="tx1"/>
                </a:solidFill>
              </a:rPr>
              <a:t> 200,000</a:t>
            </a:r>
          </a:p>
          <a:p>
            <a:pPr eaLnBrk="1" fontAlgn="auto" hangingPunct="1">
              <a:spcAft>
                <a:spcPts val="0"/>
              </a:spcAft>
              <a:defRPr/>
            </a:pPr>
            <a:r>
              <a:rPr lang="en-US" sz="2400" dirty="0" smtClean="0">
                <a:solidFill>
                  <a:schemeClr val="tx1"/>
                </a:solidFill>
              </a:rPr>
              <a:t>Layer 2: 1,000,000 </a:t>
            </a:r>
            <a:r>
              <a:rPr lang="en-US" sz="2400" dirty="0" err="1" smtClean="0">
                <a:solidFill>
                  <a:schemeClr val="tx1"/>
                </a:solidFill>
              </a:rPr>
              <a:t>xs</a:t>
            </a:r>
            <a:r>
              <a:rPr lang="en-US" sz="2400" dirty="0" smtClean="0">
                <a:solidFill>
                  <a:schemeClr val="tx1"/>
                </a:solidFill>
              </a:rPr>
              <a:t> 500,000</a:t>
            </a:r>
          </a:p>
          <a:p>
            <a:pPr eaLnBrk="1" fontAlgn="auto" hangingPunct="1">
              <a:spcAft>
                <a:spcPts val="0"/>
              </a:spcAft>
              <a:defRPr/>
            </a:pPr>
            <a:r>
              <a:rPr lang="en-US" sz="2400" dirty="0" smtClean="0">
                <a:solidFill>
                  <a:schemeClr val="tx1"/>
                </a:solidFill>
              </a:rPr>
              <a:t>Layer 3: 1,500,000 </a:t>
            </a:r>
            <a:r>
              <a:rPr lang="en-US" sz="2400" dirty="0" err="1" smtClean="0">
                <a:solidFill>
                  <a:schemeClr val="tx1"/>
                </a:solidFill>
              </a:rPr>
              <a:t>xs</a:t>
            </a:r>
            <a:r>
              <a:rPr lang="en-US" sz="2400" dirty="0" smtClean="0">
                <a:solidFill>
                  <a:schemeClr val="tx1"/>
                </a:solidFill>
              </a:rPr>
              <a:t> 1,500,000</a:t>
            </a:r>
          </a:p>
          <a:p>
            <a:pPr eaLnBrk="1" fontAlgn="auto" hangingPunct="1">
              <a:spcAft>
                <a:spcPts val="0"/>
              </a:spcAft>
              <a:defRPr/>
            </a:pPr>
            <a:r>
              <a:rPr lang="en-US" sz="2400" dirty="0" smtClean="0">
                <a:solidFill>
                  <a:schemeClr val="tx1"/>
                </a:solidFill>
              </a:rPr>
              <a:t>The Reinsurer only pays the reinsured when the original loss  exceeds the deductible.</a:t>
            </a:r>
          </a:p>
          <a:p>
            <a:pPr eaLnBrk="1" fontAlgn="auto" hangingPunct="1">
              <a:spcAft>
                <a:spcPts val="0"/>
              </a:spcAft>
              <a:defRPr/>
            </a:pPr>
            <a:r>
              <a:rPr lang="en-US" sz="2400" dirty="0" smtClean="0">
                <a:solidFill>
                  <a:schemeClr val="tx1"/>
                </a:solidFill>
              </a:rPr>
              <a:t>Losses below the deductible are borne by the Reinsured in full.</a:t>
            </a:r>
          </a:p>
          <a:p>
            <a:pPr eaLnBrk="1" fontAlgn="auto" hangingPunct="1">
              <a:spcAft>
                <a:spcPts val="0"/>
              </a:spcAft>
              <a:buFontTx/>
              <a:buNone/>
              <a:defRPr/>
            </a:pPr>
            <a:endParaRPr lang="en-GB" sz="2400" dirty="0" smtClean="0">
              <a:solidFill>
                <a:schemeClr val="tx1"/>
              </a:solidFill>
            </a:endParaRPr>
          </a:p>
          <a:p>
            <a:pPr eaLnBrk="1" fontAlgn="auto" hangingPunct="1">
              <a:spcAft>
                <a:spcPts val="0"/>
              </a:spcAft>
              <a:defRPr/>
            </a:pPr>
            <a:endParaRPr lang="en-US" sz="2400" dirty="0" smtClean="0">
              <a:solidFill>
                <a:schemeClr val="tx1"/>
              </a:solidFill>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59</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2398" y="649311"/>
            <a:ext cx="10972800" cy="5851525"/>
          </a:xfrm>
        </p:spPr>
        <p:txBody>
          <a:bodyPr/>
          <a:lstStyle/>
          <a:p>
            <a:r>
              <a:rPr lang="en-ZA" dirty="0" smtClean="0"/>
              <a:t>In Zimbabwe there are 8 Reinsurers and 5 Reinsurance Brokers</a:t>
            </a:r>
          </a:p>
          <a:p>
            <a:r>
              <a:rPr lang="en-ZA" dirty="0" smtClean="0"/>
              <a:t>This is the market for Zimbabwean brokers and insurers (as well as amongst themselves)</a:t>
            </a:r>
          </a:p>
          <a:p>
            <a:r>
              <a:rPr lang="en-ZA" dirty="0" smtClean="0"/>
              <a:t>Can access international markets after due process and signed Negative Market Slip</a:t>
            </a:r>
            <a:endParaRPr lang="en-ZA" dirty="0"/>
          </a:p>
        </p:txBody>
      </p:sp>
      <p:sp>
        <p:nvSpPr>
          <p:cNvPr id="3" name="Slide Number Placeholder 2"/>
          <p:cNvSpPr>
            <a:spLocks noGrp="1"/>
          </p:cNvSpPr>
          <p:nvPr>
            <p:ph type="sldNum" sz="quarter" idx="12"/>
          </p:nvPr>
        </p:nvSpPr>
        <p:spPr/>
        <p:txBody>
          <a:bodyPr/>
          <a:lstStyle/>
          <a:p>
            <a:pPr>
              <a:defRPr/>
            </a:pPr>
            <a:fld id="{38F09DC7-7F64-4A23-9915-0D32E16566B7}" type="slidenum">
              <a:rPr lang="en-GB" smtClean="0"/>
              <a:pPr>
                <a:defRPr/>
              </a:pPr>
              <a:t>6</a:t>
            </a:fld>
            <a:endParaRPr lang="en-GB"/>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09601" y="990600"/>
            <a:ext cx="10972800" cy="427038"/>
          </a:xfrm>
        </p:spPr>
        <p:txBody>
          <a:bodyPr rtlCol="0" anchor="t">
            <a:normAutofit fontScale="90000"/>
          </a:bodyPr>
          <a:lstStyle/>
          <a:p>
            <a:pPr eaLnBrk="1" fontAlgn="auto" hangingPunct="1">
              <a:spcAft>
                <a:spcPts val="0"/>
              </a:spcAft>
              <a:defRPr/>
            </a:pPr>
            <a:r>
              <a:rPr lang="en-US" sz="2800" smtClean="0">
                <a:solidFill>
                  <a:srgbClr val="0000FF"/>
                </a:solidFill>
              </a:rPr>
              <a:t>NON PROP TREATY CONSIDERARTIONS</a:t>
            </a:r>
          </a:p>
        </p:txBody>
      </p:sp>
      <p:sp>
        <p:nvSpPr>
          <p:cNvPr id="89091" name="Rectangle 3"/>
          <p:cNvSpPr>
            <a:spLocks noGrp="1" noChangeArrowheads="1"/>
          </p:cNvSpPr>
          <p:nvPr>
            <p:ph idx="1"/>
          </p:nvPr>
        </p:nvSpPr>
        <p:spPr>
          <a:xfrm>
            <a:off x="711200" y="1600200"/>
            <a:ext cx="10363201" cy="4038600"/>
          </a:xfrm>
        </p:spPr>
        <p:txBody>
          <a:bodyPr rtlCol="0">
            <a:normAutofit/>
          </a:bodyPr>
          <a:lstStyle/>
          <a:p>
            <a:pPr eaLnBrk="1" fontAlgn="auto" hangingPunct="1">
              <a:spcAft>
                <a:spcPts val="0"/>
              </a:spcAft>
              <a:defRPr/>
            </a:pPr>
            <a:r>
              <a:rPr lang="en-US" sz="2400" dirty="0" smtClean="0">
                <a:solidFill>
                  <a:srgbClr val="0000FF"/>
                </a:solidFill>
              </a:rPr>
              <a:t>There is no proportionate sharing of Risk, Premiums and losses  as is the case under  proportional reinsurance.</a:t>
            </a:r>
          </a:p>
          <a:p>
            <a:pPr eaLnBrk="1" fontAlgn="auto" hangingPunct="1">
              <a:spcAft>
                <a:spcPts val="0"/>
              </a:spcAft>
              <a:defRPr/>
            </a:pPr>
            <a:r>
              <a:rPr lang="en-US" sz="2400" dirty="0" smtClean="0">
                <a:solidFill>
                  <a:srgbClr val="0000FF"/>
                </a:solidFill>
              </a:rPr>
              <a:t>Since there are no cession of risk, the insurer who is protected by the non proportional treaties is called the reinsured and not the ceding company.</a:t>
            </a:r>
          </a:p>
          <a:p>
            <a:pPr eaLnBrk="1" fontAlgn="auto" hangingPunct="1">
              <a:lnSpc>
                <a:spcPct val="90000"/>
              </a:lnSpc>
              <a:spcAft>
                <a:spcPts val="0"/>
              </a:spcAft>
              <a:defRPr/>
            </a:pPr>
            <a:r>
              <a:rPr lang="en-US" sz="2400" dirty="0" smtClean="0">
                <a:solidFill>
                  <a:srgbClr val="0000FF"/>
                </a:solidFill>
              </a:rPr>
              <a:t>The size of cessions is not determined on case by case as in proportional arrangements.</a:t>
            </a:r>
          </a:p>
          <a:p>
            <a:pPr eaLnBrk="1" fontAlgn="auto" hangingPunct="1">
              <a:lnSpc>
                <a:spcPct val="90000"/>
              </a:lnSpc>
              <a:spcAft>
                <a:spcPts val="0"/>
              </a:spcAft>
              <a:defRPr/>
            </a:pPr>
            <a:r>
              <a:rPr lang="en-US" sz="2400" dirty="0" smtClean="0">
                <a:solidFill>
                  <a:srgbClr val="0000FF"/>
                </a:solidFill>
              </a:rPr>
              <a:t>The reinsurance premium is predetermined at inception, but adjusted at end of year.</a:t>
            </a:r>
          </a:p>
          <a:p>
            <a:pPr eaLnBrk="1" fontAlgn="auto" hangingPunct="1">
              <a:lnSpc>
                <a:spcPct val="90000"/>
              </a:lnSpc>
              <a:spcAft>
                <a:spcPts val="0"/>
              </a:spcAft>
              <a:defRPr/>
            </a:pPr>
            <a:r>
              <a:rPr lang="en-US" sz="2400" dirty="0" smtClean="0">
                <a:solidFill>
                  <a:srgbClr val="0000FF"/>
                </a:solidFill>
              </a:rPr>
              <a:t>Accounting operations are minimal and administration costs are much less.</a:t>
            </a:r>
          </a:p>
          <a:p>
            <a:pPr eaLnBrk="1" fontAlgn="auto" hangingPunct="1">
              <a:spcAft>
                <a:spcPts val="0"/>
              </a:spcAft>
              <a:defRPr/>
            </a:pPr>
            <a:endParaRPr lang="en-US" sz="2400" dirty="0" smtClean="0">
              <a:solidFill>
                <a:srgbClr val="0000FF"/>
              </a:solidFill>
            </a:endParaRPr>
          </a:p>
          <a:p>
            <a:pPr eaLnBrk="1" fontAlgn="auto" hangingPunct="1">
              <a:spcAft>
                <a:spcPts val="0"/>
              </a:spcAft>
              <a:defRPr/>
            </a:pPr>
            <a:endParaRPr lang="en-US" sz="2400" dirty="0" smtClean="0">
              <a:solidFill>
                <a:srgbClr val="0000FF"/>
              </a:solidFill>
            </a:endParaRPr>
          </a:p>
          <a:p>
            <a:pPr eaLnBrk="1" fontAlgn="auto" hangingPunct="1">
              <a:spcAft>
                <a:spcPts val="0"/>
              </a:spcAft>
              <a:defRPr/>
            </a:pPr>
            <a:endParaRPr lang="en-GB" sz="2400" dirty="0" smtClean="0">
              <a:solidFill>
                <a:srgbClr val="0000FF"/>
              </a:solidFill>
            </a:endParaRPr>
          </a:p>
          <a:p>
            <a:pPr eaLnBrk="1" fontAlgn="auto" hangingPunct="1">
              <a:spcAft>
                <a:spcPts val="0"/>
              </a:spcAft>
              <a:defRPr/>
            </a:pPr>
            <a:endParaRPr lang="en-US" sz="2400" dirty="0" smtClean="0">
              <a:solidFill>
                <a:srgbClr val="0000FF"/>
              </a:solidFill>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60</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09601" y="990600"/>
            <a:ext cx="10972800" cy="427038"/>
          </a:xfrm>
        </p:spPr>
        <p:txBody>
          <a:bodyPr rtlCol="0" anchor="t">
            <a:normAutofit fontScale="90000"/>
          </a:bodyPr>
          <a:lstStyle/>
          <a:p>
            <a:pPr eaLnBrk="1" fontAlgn="auto" hangingPunct="1">
              <a:spcAft>
                <a:spcPts val="0"/>
              </a:spcAft>
              <a:defRPr/>
            </a:pPr>
            <a:r>
              <a:rPr lang="en-US" sz="2800" smtClean="0">
                <a:solidFill>
                  <a:srgbClr val="0000FF"/>
                </a:solidFill>
              </a:rPr>
              <a:t>NON PROP TREATY CONSIDERARTIONS</a:t>
            </a:r>
          </a:p>
        </p:txBody>
      </p:sp>
      <p:sp>
        <p:nvSpPr>
          <p:cNvPr id="57347" name="Rectangle 3"/>
          <p:cNvSpPr>
            <a:spLocks noGrp="1" noChangeArrowheads="1"/>
          </p:cNvSpPr>
          <p:nvPr>
            <p:ph idx="1"/>
          </p:nvPr>
        </p:nvSpPr>
        <p:spPr>
          <a:xfrm>
            <a:off x="508000" y="1752600"/>
            <a:ext cx="10566400" cy="3657600"/>
          </a:xfrm>
        </p:spPr>
        <p:txBody>
          <a:bodyPr rtlCol="0">
            <a:normAutofit lnSpcReduction="10000"/>
          </a:bodyPr>
          <a:lstStyle/>
          <a:p>
            <a:pPr eaLnBrk="1" fontAlgn="auto" hangingPunct="1">
              <a:spcAft>
                <a:spcPts val="0"/>
              </a:spcAft>
              <a:defRPr/>
            </a:pPr>
            <a:r>
              <a:rPr lang="en-US" sz="2400" dirty="0" smtClean="0">
                <a:solidFill>
                  <a:srgbClr val="0000FF"/>
                </a:solidFill>
              </a:rPr>
              <a:t>Premium  is usually a percentage of the protected premium volume for the given year (GNPI) </a:t>
            </a:r>
          </a:p>
          <a:p>
            <a:pPr eaLnBrk="1" fontAlgn="auto" hangingPunct="1">
              <a:spcAft>
                <a:spcPts val="0"/>
              </a:spcAft>
              <a:defRPr/>
            </a:pPr>
            <a:r>
              <a:rPr lang="en-US" sz="2400" dirty="0" smtClean="0">
                <a:solidFill>
                  <a:srgbClr val="0000FF"/>
                </a:solidFill>
              </a:rPr>
              <a:t>Reinsurer is not concerned about the original rates charged by the reinsured.</a:t>
            </a:r>
          </a:p>
          <a:p>
            <a:pPr eaLnBrk="1" fontAlgn="auto" hangingPunct="1">
              <a:spcAft>
                <a:spcPts val="0"/>
              </a:spcAft>
              <a:defRPr/>
            </a:pPr>
            <a:r>
              <a:rPr lang="en-US" sz="2400" dirty="0" smtClean="0">
                <a:solidFill>
                  <a:srgbClr val="0000FF"/>
                </a:solidFill>
              </a:rPr>
              <a:t>The reinsurer’s  rate is charged on the premium income of the class of business covered. </a:t>
            </a:r>
          </a:p>
          <a:p>
            <a:pPr eaLnBrk="1" fontAlgn="auto" hangingPunct="1">
              <a:spcAft>
                <a:spcPts val="0"/>
              </a:spcAft>
              <a:defRPr/>
            </a:pPr>
            <a:r>
              <a:rPr lang="en-US" sz="2400" dirty="0" smtClean="0">
                <a:solidFill>
                  <a:srgbClr val="0000FF"/>
                </a:solidFill>
              </a:rPr>
              <a:t>When applied to the premium income of the portfolio protected  the rate will then give  the premiums charged for the cover.</a:t>
            </a:r>
          </a:p>
          <a:p>
            <a:pPr eaLnBrk="1" fontAlgn="auto" hangingPunct="1">
              <a:spcAft>
                <a:spcPts val="0"/>
              </a:spcAft>
              <a:defRPr/>
            </a:pPr>
            <a:r>
              <a:rPr lang="en-US" sz="2400" dirty="0" smtClean="0">
                <a:solidFill>
                  <a:srgbClr val="0000FF"/>
                </a:solidFill>
              </a:rPr>
              <a:t>The cost of reinsurance is not fixed every year , depending on the development of premium income, as well as the existing conditions at the time of negotiations. </a:t>
            </a:r>
          </a:p>
          <a:p>
            <a:pPr eaLnBrk="1" fontAlgn="auto" hangingPunct="1">
              <a:spcAft>
                <a:spcPts val="0"/>
              </a:spcAft>
              <a:defRPr/>
            </a:pPr>
            <a:endParaRPr lang="en-US" sz="2400" dirty="0" smtClean="0">
              <a:solidFill>
                <a:srgbClr val="0000FF"/>
              </a:solidFill>
            </a:endParaRPr>
          </a:p>
          <a:p>
            <a:pPr eaLnBrk="1" fontAlgn="auto" hangingPunct="1">
              <a:spcAft>
                <a:spcPts val="0"/>
              </a:spcAft>
              <a:defRPr/>
            </a:pPr>
            <a:endParaRPr lang="en-US" sz="2400" dirty="0" smtClean="0">
              <a:solidFill>
                <a:srgbClr val="0000FF"/>
              </a:solidFill>
            </a:endParaRPr>
          </a:p>
          <a:p>
            <a:pPr eaLnBrk="1" fontAlgn="auto" hangingPunct="1">
              <a:spcAft>
                <a:spcPts val="0"/>
              </a:spcAft>
              <a:defRPr/>
            </a:pPr>
            <a:endParaRPr lang="en-GB" sz="2400" dirty="0" smtClean="0">
              <a:solidFill>
                <a:srgbClr val="0000FF"/>
              </a:solidFill>
            </a:endParaRPr>
          </a:p>
          <a:p>
            <a:pPr eaLnBrk="1" fontAlgn="auto" hangingPunct="1">
              <a:spcAft>
                <a:spcPts val="0"/>
              </a:spcAft>
              <a:defRPr/>
            </a:pPr>
            <a:endParaRPr lang="en-US" sz="2400" dirty="0" smtClean="0">
              <a:solidFill>
                <a:srgbClr val="0000FF"/>
              </a:solidFill>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61</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title"/>
          </p:nvPr>
        </p:nvSpPr>
        <p:spPr>
          <a:xfrm>
            <a:off x="406401" y="228600"/>
            <a:ext cx="11379200" cy="533400"/>
          </a:xfrm>
        </p:spPr>
        <p:txBody>
          <a:bodyPr rtlCol="0">
            <a:normAutofit fontScale="90000"/>
          </a:bodyPr>
          <a:lstStyle/>
          <a:p>
            <a:pPr eaLnBrk="1" fontAlgn="auto" hangingPunct="1">
              <a:spcAft>
                <a:spcPts val="0"/>
              </a:spcAft>
              <a:defRPr/>
            </a:pPr>
            <a:r>
              <a:rPr lang="en-US" sz="4000" dirty="0" smtClean="0">
                <a:solidFill>
                  <a:srgbClr val="0000FF"/>
                </a:solidFill>
              </a:rPr>
              <a:t>Premiums in  Non Proportional</a:t>
            </a:r>
            <a:endParaRPr lang="en-GB" sz="4000" dirty="0" smtClean="0">
              <a:solidFill>
                <a:srgbClr val="0000FF"/>
              </a:solidFill>
            </a:endParaRPr>
          </a:p>
        </p:txBody>
      </p:sp>
      <p:sp>
        <p:nvSpPr>
          <p:cNvPr id="88067" name="Rectangle 2"/>
          <p:cNvSpPr>
            <a:spLocks noGrp="1" noChangeArrowheads="1"/>
          </p:cNvSpPr>
          <p:nvPr>
            <p:ph idx="1"/>
          </p:nvPr>
        </p:nvSpPr>
        <p:spPr>
          <a:xfrm>
            <a:off x="914401" y="1219200"/>
            <a:ext cx="10363201" cy="5334000"/>
          </a:xfrm>
        </p:spPr>
        <p:txBody>
          <a:bodyPr/>
          <a:lstStyle/>
          <a:p>
            <a:pPr eaLnBrk="1" hangingPunct="1">
              <a:lnSpc>
                <a:spcPct val="90000"/>
              </a:lnSpc>
            </a:pPr>
            <a:r>
              <a:rPr lang="en-US" sz="2600" smtClean="0">
                <a:solidFill>
                  <a:srgbClr val="0000FF"/>
                </a:solidFill>
              </a:rPr>
              <a:t>GNPI = Written Premium less </a:t>
            </a:r>
          </a:p>
          <a:p>
            <a:pPr lvl="1" eaLnBrk="1" hangingPunct="1">
              <a:lnSpc>
                <a:spcPct val="90000"/>
              </a:lnSpc>
            </a:pPr>
            <a:r>
              <a:rPr lang="en-US" sz="2200" smtClean="0">
                <a:solidFill>
                  <a:srgbClr val="0000FF"/>
                </a:solidFill>
              </a:rPr>
              <a:t>Return Premium, Cancellations and premium on reinsurances which reduce the exposure of the XL Reinsurers. </a:t>
            </a:r>
          </a:p>
          <a:p>
            <a:pPr eaLnBrk="1" hangingPunct="1">
              <a:lnSpc>
                <a:spcPct val="90000"/>
              </a:lnSpc>
            </a:pPr>
            <a:r>
              <a:rPr lang="en-US" sz="2600" smtClean="0">
                <a:solidFill>
                  <a:srgbClr val="0000FF"/>
                </a:solidFill>
              </a:rPr>
              <a:t>XL Premium= GNPI x Rate of Adjustment.</a:t>
            </a:r>
          </a:p>
          <a:p>
            <a:pPr eaLnBrk="1" hangingPunct="1">
              <a:lnSpc>
                <a:spcPct val="90000"/>
              </a:lnSpc>
            </a:pPr>
            <a:r>
              <a:rPr lang="en-US" sz="2600" smtClean="0">
                <a:solidFill>
                  <a:srgbClr val="0000FF"/>
                </a:solidFill>
              </a:rPr>
              <a:t>M &amp; D Premium= XL Premium x 80% or 90% as may be negotiated &amp; agreed.</a:t>
            </a:r>
          </a:p>
          <a:p>
            <a:pPr eaLnBrk="1" hangingPunct="1">
              <a:lnSpc>
                <a:spcPct val="90000"/>
              </a:lnSpc>
            </a:pPr>
            <a:r>
              <a:rPr lang="en-US" sz="2600" smtClean="0">
                <a:solidFill>
                  <a:srgbClr val="0000FF"/>
                </a:solidFill>
              </a:rPr>
              <a:t>Adjustment Premium= Excess of XL Premium over the M &amp; D Premium, but not vice versa.</a:t>
            </a:r>
          </a:p>
          <a:p>
            <a:pPr eaLnBrk="1" hangingPunct="1">
              <a:lnSpc>
                <a:spcPct val="90000"/>
              </a:lnSpc>
            </a:pPr>
            <a:r>
              <a:rPr lang="en-US" sz="2600" smtClean="0">
                <a:solidFill>
                  <a:srgbClr val="0000FF"/>
                </a:solidFill>
              </a:rPr>
              <a:t>Reinstatement Premium= Proportionate premium payable to the reinsurers, in case of a loss recovery, as per predetermined terms, which will reinstate the cover limit of the XL treaty.</a:t>
            </a:r>
          </a:p>
          <a:p>
            <a:pPr eaLnBrk="1" hangingPunct="1">
              <a:lnSpc>
                <a:spcPct val="90000"/>
              </a:lnSpc>
            </a:pPr>
            <a:endParaRPr lang="en-US" sz="2600" smtClean="0"/>
          </a:p>
          <a:p>
            <a:pPr eaLnBrk="1" hangingPunct="1">
              <a:lnSpc>
                <a:spcPct val="90000"/>
              </a:lnSpc>
            </a:pPr>
            <a:endParaRPr lang="en-GB" sz="2600" smtClean="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62</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title"/>
          </p:nvPr>
        </p:nvSpPr>
        <p:spPr>
          <a:xfrm>
            <a:off x="304801" y="533400"/>
            <a:ext cx="11480799" cy="914400"/>
          </a:xfrm>
          <a:noFill/>
        </p:spPr>
        <p:txBody>
          <a:bodyPr/>
          <a:lstStyle/>
          <a:p>
            <a:pPr eaLnBrk="1" hangingPunct="1"/>
            <a:r>
              <a:rPr lang="en-US" sz="4000" smtClean="0">
                <a:solidFill>
                  <a:srgbClr val="0000FF"/>
                </a:solidFill>
              </a:rPr>
              <a:t>XL Premium</a:t>
            </a:r>
            <a:endParaRPr lang="en-GB" sz="4000" smtClean="0">
              <a:solidFill>
                <a:srgbClr val="0000FF"/>
              </a:solidFill>
            </a:endParaRPr>
          </a:p>
        </p:txBody>
      </p:sp>
      <p:sp>
        <p:nvSpPr>
          <p:cNvPr id="89091" name="Rectangle 2"/>
          <p:cNvSpPr>
            <a:spLocks noGrp="1" noChangeArrowheads="1"/>
          </p:cNvSpPr>
          <p:nvPr>
            <p:ph idx="1"/>
          </p:nvPr>
        </p:nvSpPr>
        <p:spPr>
          <a:xfrm>
            <a:off x="1117600" y="1981200"/>
            <a:ext cx="10160000" cy="4114800"/>
          </a:xfrm>
        </p:spPr>
        <p:txBody>
          <a:bodyPr/>
          <a:lstStyle/>
          <a:p>
            <a:pPr eaLnBrk="1" hangingPunct="1">
              <a:lnSpc>
                <a:spcPct val="90000"/>
              </a:lnSpc>
            </a:pPr>
            <a:r>
              <a:rPr lang="en-US" sz="2600" dirty="0" smtClean="0">
                <a:solidFill>
                  <a:srgbClr val="0000FF"/>
                </a:solidFill>
              </a:rPr>
              <a:t>Since every loss is not shared in proportion, Reinsure is not entitled for proportionate premium. </a:t>
            </a:r>
          </a:p>
          <a:p>
            <a:pPr eaLnBrk="1" hangingPunct="1">
              <a:lnSpc>
                <a:spcPct val="90000"/>
              </a:lnSpc>
            </a:pPr>
            <a:r>
              <a:rPr lang="en-US" sz="2600" dirty="0" smtClean="0">
                <a:solidFill>
                  <a:srgbClr val="0000FF"/>
                </a:solidFill>
              </a:rPr>
              <a:t>There can be years, when not a single loss is recovered from Reinsurers and Reinsured retains all losses, as they are within the deductible level. </a:t>
            </a:r>
          </a:p>
          <a:p>
            <a:pPr eaLnBrk="1" hangingPunct="1">
              <a:lnSpc>
                <a:spcPct val="90000"/>
              </a:lnSpc>
            </a:pPr>
            <a:r>
              <a:rPr lang="en-US" sz="2600" dirty="0" smtClean="0">
                <a:solidFill>
                  <a:srgbClr val="0000FF"/>
                </a:solidFill>
              </a:rPr>
              <a:t>The XL premium is therefore worked out on the basis of certain rating methods such as Burning Cost, Exposure, ROL methods etc. Reinsurers use rating models for various classes and types of XL treaties</a:t>
            </a:r>
            <a:r>
              <a:rPr lang="en-US" sz="2600" dirty="0" smtClean="0"/>
              <a:t>.</a:t>
            </a:r>
            <a:endParaRPr lang="en-GB" sz="2600" dirty="0" smtClean="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63</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idx="1"/>
          </p:nvPr>
        </p:nvSpPr>
        <p:spPr>
          <a:xfrm>
            <a:off x="914401" y="1676400"/>
            <a:ext cx="10363201" cy="4419600"/>
          </a:xfrm>
        </p:spPr>
        <p:txBody>
          <a:bodyPr/>
          <a:lstStyle/>
          <a:p>
            <a:pPr eaLnBrk="1" hangingPunct="1"/>
            <a:r>
              <a:rPr lang="en-US" sz="2100" dirty="0" smtClean="0">
                <a:solidFill>
                  <a:srgbClr val="0000FF"/>
                </a:solidFill>
              </a:rPr>
              <a:t>A rate of adjustment is arrived at by using </a:t>
            </a:r>
            <a:r>
              <a:rPr lang="en-US" sz="2100" dirty="0" err="1" smtClean="0">
                <a:solidFill>
                  <a:srgbClr val="0000FF"/>
                </a:solidFill>
              </a:rPr>
              <a:t>vaious</a:t>
            </a:r>
            <a:r>
              <a:rPr lang="en-US" sz="2100" dirty="0" smtClean="0">
                <a:solidFill>
                  <a:srgbClr val="0000FF"/>
                </a:solidFill>
              </a:rPr>
              <a:t> methods of rating and this rate is applied to the GNPI of the whole portfolio.</a:t>
            </a:r>
          </a:p>
          <a:p>
            <a:pPr eaLnBrk="1" hangingPunct="1"/>
            <a:r>
              <a:rPr lang="en-US" sz="2100" dirty="0" smtClean="0">
                <a:solidFill>
                  <a:srgbClr val="0000FF"/>
                </a:solidFill>
              </a:rPr>
              <a:t>The premium thus arrived is called the XL Premium. </a:t>
            </a:r>
          </a:p>
          <a:p>
            <a:pPr lvl="1" eaLnBrk="1" hangingPunct="1"/>
            <a:r>
              <a:rPr lang="en-US" sz="2000" dirty="0" smtClean="0">
                <a:solidFill>
                  <a:srgbClr val="0000FF"/>
                </a:solidFill>
              </a:rPr>
              <a:t>For example : GNPI is 20,000,000</a:t>
            </a:r>
          </a:p>
          <a:p>
            <a:pPr lvl="1" eaLnBrk="1" hangingPunct="1"/>
            <a:r>
              <a:rPr lang="en-US" sz="2000" dirty="0" smtClean="0">
                <a:solidFill>
                  <a:srgbClr val="0000FF"/>
                </a:solidFill>
              </a:rPr>
              <a:t>Rate of adjustment is 2%</a:t>
            </a:r>
          </a:p>
          <a:p>
            <a:pPr lvl="1" eaLnBrk="1" hangingPunct="1"/>
            <a:r>
              <a:rPr lang="en-US" sz="2000" dirty="0" smtClean="0">
                <a:solidFill>
                  <a:srgbClr val="0000FF"/>
                </a:solidFill>
              </a:rPr>
              <a:t>XL Premium is 400,000</a:t>
            </a:r>
          </a:p>
          <a:p>
            <a:pPr eaLnBrk="1" hangingPunct="1"/>
            <a:r>
              <a:rPr lang="en-US" sz="2100" dirty="0" smtClean="0">
                <a:solidFill>
                  <a:srgbClr val="0000FF"/>
                </a:solidFill>
              </a:rPr>
              <a:t>Now the GNPI it self is an estimation by the Reinsured. Depending on the market conditions and business strategies of the Reinsured, the (estimated) GNPI :</a:t>
            </a:r>
          </a:p>
          <a:p>
            <a:pPr lvl="1" eaLnBrk="1" hangingPunct="1"/>
            <a:r>
              <a:rPr lang="en-US" sz="2000" dirty="0" smtClean="0">
                <a:solidFill>
                  <a:srgbClr val="0000FF"/>
                </a:solidFill>
              </a:rPr>
              <a:t>may be reached, say is accounted at 20,000,000</a:t>
            </a:r>
          </a:p>
          <a:p>
            <a:pPr lvl="1" eaLnBrk="1" hangingPunct="1"/>
            <a:r>
              <a:rPr lang="en-US" sz="2000" dirty="0" smtClean="0">
                <a:solidFill>
                  <a:srgbClr val="0000FF"/>
                </a:solidFill>
              </a:rPr>
              <a:t>may not be reached, may reach to 18,000,000</a:t>
            </a:r>
          </a:p>
          <a:p>
            <a:pPr lvl="1" eaLnBrk="1" hangingPunct="1"/>
            <a:r>
              <a:rPr lang="en-US" sz="2000" dirty="0" smtClean="0">
                <a:solidFill>
                  <a:srgbClr val="0000FF"/>
                </a:solidFill>
              </a:rPr>
              <a:t>or may exceed the estimate and reach to 23,000,000</a:t>
            </a:r>
          </a:p>
        </p:txBody>
      </p:sp>
      <p:sp>
        <p:nvSpPr>
          <p:cNvPr id="90115" name="Rectangle 3"/>
          <p:cNvSpPr>
            <a:spLocks noChangeArrowheads="1"/>
          </p:cNvSpPr>
          <p:nvPr/>
        </p:nvSpPr>
        <p:spPr bwMode="auto">
          <a:xfrm>
            <a:off x="304801" y="990600"/>
            <a:ext cx="11480799" cy="381000"/>
          </a:xfrm>
          <a:prstGeom prst="rect">
            <a:avLst/>
          </a:prstGeom>
          <a:noFill/>
          <a:ln w="9525">
            <a:noFill/>
            <a:miter lim="800000"/>
            <a:headEnd/>
            <a:tailEnd/>
          </a:ln>
        </p:spPr>
        <p:txBody>
          <a:bodyPr anchor="ctr"/>
          <a:lstStyle/>
          <a:p>
            <a:r>
              <a:rPr lang="en-US" sz="3600">
                <a:solidFill>
                  <a:srgbClr val="0000FF"/>
                </a:solidFill>
                <a:latin typeface="Book Antiqua" pitchFamily="18" charset="0"/>
              </a:rPr>
              <a:t>How is Premium fixed for Non Prop?</a:t>
            </a:r>
            <a:endParaRPr lang="en-GB" sz="3600">
              <a:solidFill>
                <a:srgbClr val="0000FF"/>
              </a:solidFill>
              <a:latin typeface="Book Antiqua" pitchFamily="18" charset="0"/>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64</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09601" y="1066800"/>
            <a:ext cx="10972800" cy="609600"/>
          </a:xfrm>
        </p:spPr>
        <p:txBody>
          <a:bodyPr anchor="t"/>
          <a:lstStyle/>
          <a:p>
            <a:pPr eaLnBrk="1" hangingPunct="1"/>
            <a:r>
              <a:rPr lang="en-US" sz="2800" smtClean="0">
                <a:solidFill>
                  <a:srgbClr val="0000FF"/>
                </a:solidFill>
              </a:rPr>
              <a:t>NON PROP TREATY CONSIDERARTIONS</a:t>
            </a:r>
          </a:p>
        </p:txBody>
      </p:sp>
      <p:sp>
        <p:nvSpPr>
          <p:cNvPr id="57347" name="Rectangle 3"/>
          <p:cNvSpPr>
            <a:spLocks noGrp="1" noChangeArrowheads="1"/>
          </p:cNvSpPr>
          <p:nvPr>
            <p:ph idx="1"/>
          </p:nvPr>
        </p:nvSpPr>
        <p:spPr>
          <a:xfrm>
            <a:off x="508000" y="1905000"/>
            <a:ext cx="10566400" cy="3505200"/>
          </a:xfrm>
        </p:spPr>
        <p:txBody>
          <a:bodyPr rtlCol="0">
            <a:normAutofit fontScale="92500"/>
          </a:bodyPr>
          <a:lstStyle/>
          <a:p>
            <a:pPr eaLnBrk="1" fontAlgn="auto" hangingPunct="1">
              <a:spcAft>
                <a:spcPts val="0"/>
              </a:spcAft>
              <a:defRPr/>
            </a:pPr>
            <a:r>
              <a:rPr lang="en-US" sz="2400" dirty="0" smtClean="0">
                <a:solidFill>
                  <a:srgbClr val="0000FF"/>
                </a:solidFill>
              </a:rPr>
              <a:t>The deposit premium is adjusted at the end of the year subject to a minimum premium.</a:t>
            </a:r>
          </a:p>
          <a:p>
            <a:pPr eaLnBrk="1" fontAlgn="auto" hangingPunct="1">
              <a:spcAft>
                <a:spcPts val="0"/>
              </a:spcAft>
              <a:defRPr/>
            </a:pPr>
            <a:r>
              <a:rPr lang="en-US" sz="2400" dirty="0" smtClean="0">
                <a:solidFill>
                  <a:srgbClr val="0000FF"/>
                </a:solidFill>
              </a:rPr>
              <a:t>In calculating the premium, if the Reinsurer uses low estimates(GNPI) then he will not collect premiums commensurate to the risk he is running. He therefore specifies the minimum premiums he should get from the cover.</a:t>
            </a:r>
            <a:endParaRPr lang="en-GB" sz="2400" dirty="0" smtClean="0">
              <a:solidFill>
                <a:srgbClr val="0000FF"/>
              </a:solidFill>
            </a:endParaRPr>
          </a:p>
          <a:p>
            <a:pPr eaLnBrk="1" fontAlgn="auto" hangingPunct="1">
              <a:spcAft>
                <a:spcPts val="0"/>
              </a:spcAft>
              <a:defRPr/>
            </a:pPr>
            <a:r>
              <a:rPr lang="en-US" sz="2400" u="sng" dirty="0" smtClean="0">
                <a:solidFill>
                  <a:srgbClr val="0000FF"/>
                </a:solidFill>
              </a:rPr>
              <a:t>Reinstatement premiums</a:t>
            </a:r>
            <a:r>
              <a:rPr lang="en-US" sz="2400" dirty="0" smtClean="0">
                <a:solidFill>
                  <a:srgbClr val="0000FF"/>
                </a:solidFill>
              </a:rPr>
              <a:t>: Whenever  the Reinsurer pays a claim, the amount of cover is reduced  by the amount settled.</a:t>
            </a:r>
          </a:p>
          <a:p>
            <a:pPr eaLnBrk="1" fontAlgn="auto" hangingPunct="1">
              <a:spcAft>
                <a:spcPts val="0"/>
              </a:spcAft>
              <a:defRPr/>
            </a:pPr>
            <a:r>
              <a:rPr lang="en-US" sz="2400" dirty="0" smtClean="0">
                <a:solidFill>
                  <a:srgbClr val="0000FF"/>
                </a:solidFill>
              </a:rPr>
              <a:t>When several claims are settled, the whole cover may  be used up. Reinstatement provision allows the cover to be reinstated subject to payment of additional premiums.</a:t>
            </a:r>
            <a:endParaRPr lang="en-GB" sz="2400" dirty="0" smtClean="0">
              <a:solidFill>
                <a:srgbClr val="0000FF"/>
              </a:solidFill>
            </a:endParaRPr>
          </a:p>
          <a:p>
            <a:pPr eaLnBrk="1" fontAlgn="auto" hangingPunct="1">
              <a:spcAft>
                <a:spcPts val="0"/>
              </a:spcAft>
              <a:defRPr/>
            </a:pPr>
            <a:endParaRPr lang="en-GB" sz="2400" dirty="0" smtClean="0">
              <a:solidFill>
                <a:srgbClr val="0000FF"/>
              </a:solidFill>
            </a:endParaRPr>
          </a:p>
          <a:p>
            <a:pPr eaLnBrk="1" fontAlgn="auto" hangingPunct="1">
              <a:spcAft>
                <a:spcPts val="0"/>
              </a:spcAft>
              <a:defRPr/>
            </a:pPr>
            <a:endParaRPr lang="en-GB" sz="2400" dirty="0" smtClean="0"/>
          </a:p>
          <a:p>
            <a:pPr eaLnBrk="1" fontAlgn="auto" hangingPunct="1">
              <a:spcAft>
                <a:spcPts val="0"/>
              </a:spcAft>
              <a:defRPr/>
            </a:pPr>
            <a:endParaRPr lang="en-GB" sz="2400" dirty="0" smtClean="0">
              <a:solidFill>
                <a:srgbClr val="0000FF"/>
              </a:solidFill>
            </a:endParaRPr>
          </a:p>
          <a:p>
            <a:pPr eaLnBrk="1" fontAlgn="auto" hangingPunct="1">
              <a:spcAft>
                <a:spcPts val="0"/>
              </a:spcAft>
              <a:defRPr/>
            </a:pPr>
            <a:endParaRPr lang="en-US" sz="2400" dirty="0" smtClean="0">
              <a:solidFill>
                <a:srgbClr val="0000FF"/>
              </a:solidFill>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65</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1026"/>
          <p:cNvSpPr txBox="1">
            <a:spLocks noChangeArrowheads="1"/>
          </p:cNvSpPr>
          <p:nvPr/>
        </p:nvSpPr>
        <p:spPr bwMode="auto">
          <a:xfrm>
            <a:off x="3149600" y="838203"/>
            <a:ext cx="8128000" cy="523875"/>
          </a:xfrm>
          <a:prstGeom prst="rect">
            <a:avLst/>
          </a:prstGeom>
          <a:noFill/>
          <a:ln w="9525">
            <a:noFill/>
            <a:miter lim="800000"/>
            <a:headEnd/>
            <a:tailEnd/>
          </a:ln>
          <a:effectLst/>
        </p:spPr>
        <p:txBody>
          <a:bodyPr>
            <a:spAutoFit/>
          </a:bodyPr>
          <a:lstStyle/>
          <a:p>
            <a:pPr algn="l">
              <a:spcBef>
                <a:spcPct val="50000"/>
              </a:spcBef>
              <a:defRPr/>
            </a:pPr>
            <a:r>
              <a:rPr lang="en-US" sz="2800" b="1" dirty="0">
                <a:solidFill>
                  <a:srgbClr val="0000FF"/>
                </a:solidFill>
                <a:effectLst>
                  <a:outerShdw blurRad="38100" dist="38100" dir="2700000" algn="tl">
                    <a:srgbClr val="C0C0C0"/>
                  </a:outerShdw>
                </a:effectLst>
                <a:latin typeface="Arial" charset="0"/>
              </a:rPr>
              <a:t>PER RISK XL</a:t>
            </a:r>
            <a:endParaRPr lang="en-US" dirty="0">
              <a:solidFill>
                <a:srgbClr val="0000FF"/>
              </a:solidFill>
              <a:latin typeface="Arial" charset="0"/>
            </a:endParaRPr>
          </a:p>
        </p:txBody>
      </p:sp>
      <p:sp>
        <p:nvSpPr>
          <p:cNvPr id="115715" name="Text Box 1027"/>
          <p:cNvSpPr txBox="1">
            <a:spLocks noChangeArrowheads="1"/>
          </p:cNvSpPr>
          <p:nvPr/>
        </p:nvSpPr>
        <p:spPr bwMode="auto">
          <a:xfrm>
            <a:off x="609600" y="1676400"/>
            <a:ext cx="10871200" cy="4154984"/>
          </a:xfrm>
          <a:prstGeom prst="rect">
            <a:avLst/>
          </a:prstGeom>
          <a:noFill/>
          <a:ln w="9525">
            <a:noFill/>
            <a:miter lim="800000"/>
            <a:headEnd/>
            <a:tailEnd/>
          </a:ln>
          <a:effectLst/>
        </p:spPr>
        <p:txBody>
          <a:bodyPr>
            <a:spAutoFit/>
          </a:bodyPr>
          <a:lstStyle/>
          <a:p>
            <a:pPr algn="l">
              <a:spcBef>
                <a:spcPct val="50000"/>
              </a:spcBef>
              <a:buFontTx/>
              <a:buChar char="•"/>
              <a:defRPr/>
            </a:pPr>
            <a:r>
              <a:rPr lang="en-US" dirty="0">
                <a:solidFill>
                  <a:srgbClr val="0000FF"/>
                </a:solidFill>
                <a:latin typeface="Tahoma" charset="0"/>
              </a:rPr>
              <a:t>The reinsurer pays any loss on an individual risk in excess of a predetermined amount.</a:t>
            </a:r>
          </a:p>
          <a:p>
            <a:pPr algn="l">
              <a:spcBef>
                <a:spcPct val="50000"/>
              </a:spcBef>
              <a:buFontTx/>
              <a:buChar char="•"/>
              <a:defRPr/>
            </a:pPr>
            <a:r>
              <a:rPr lang="en-US" dirty="0">
                <a:solidFill>
                  <a:srgbClr val="0000FF"/>
                </a:solidFill>
                <a:latin typeface="Tahoma" charset="0"/>
              </a:rPr>
              <a:t>Offers little protection against accumulation of individual losses occurring during one year.</a:t>
            </a:r>
          </a:p>
          <a:p>
            <a:pPr algn="l">
              <a:spcBef>
                <a:spcPct val="50000"/>
              </a:spcBef>
              <a:defRPr/>
            </a:pPr>
            <a:endParaRPr lang="en-US" dirty="0">
              <a:solidFill>
                <a:srgbClr val="0000FF"/>
              </a:solidFill>
              <a:latin typeface="Tahoma" charset="0"/>
            </a:endParaRPr>
          </a:p>
          <a:p>
            <a:pPr algn="l">
              <a:buFont typeface="Arial" pitchFamily="34" charset="0"/>
              <a:buChar char="•"/>
              <a:defRPr/>
            </a:pPr>
            <a:r>
              <a:rPr lang="en-US" dirty="0">
                <a:solidFill>
                  <a:srgbClr val="0000FF"/>
                </a:solidFill>
                <a:latin typeface="Tahoma" charset="0"/>
              </a:rPr>
              <a:t>The Reinsurer is liable to pay many claims and therefore attract high rates. </a:t>
            </a:r>
          </a:p>
          <a:p>
            <a:pPr algn="l">
              <a:defRPr/>
            </a:pPr>
            <a:endParaRPr lang="en-US" dirty="0">
              <a:solidFill>
                <a:srgbClr val="0000FF"/>
              </a:solidFill>
              <a:latin typeface="Tahoma" charset="0"/>
            </a:endParaRPr>
          </a:p>
          <a:p>
            <a:pPr algn="l">
              <a:buFont typeface="Arial" pitchFamily="34" charset="0"/>
              <a:buChar char="•"/>
              <a:defRPr/>
            </a:pPr>
            <a:r>
              <a:rPr lang="en-US" dirty="0">
                <a:solidFill>
                  <a:srgbClr val="0000FF"/>
                </a:solidFill>
                <a:latin typeface="Tahoma" charset="0"/>
              </a:rPr>
              <a:t> Deposit premiums to be paid in advance even before the insurer has received its premiums. </a:t>
            </a:r>
          </a:p>
          <a:p>
            <a:pPr algn="l">
              <a:spcBef>
                <a:spcPct val="50000"/>
              </a:spcBef>
              <a:defRPr/>
            </a:pPr>
            <a:endParaRPr lang="en-US" dirty="0">
              <a:solidFill>
                <a:srgbClr val="0000FF"/>
              </a:solidFill>
              <a:effectLst>
                <a:outerShdw blurRad="38100" dist="38100" dir="2700000" algn="tl">
                  <a:srgbClr val="C0C0C0"/>
                </a:outerShdw>
              </a:effectLst>
              <a:latin typeface="Tahoma" charset="0"/>
            </a:endParaRPr>
          </a:p>
          <a:p>
            <a:pPr algn="l">
              <a:spcBef>
                <a:spcPct val="50000"/>
              </a:spcBef>
              <a:defRPr/>
            </a:pPr>
            <a:endParaRPr lang="en-US" dirty="0">
              <a:solidFill>
                <a:srgbClr val="0000FF"/>
              </a:solidFill>
              <a:effectLst>
                <a:outerShdw blurRad="38100" dist="38100" dir="2700000" algn="tl">
                  <a:srgbClr val="C0C0C0"/>
                </a:outerShdw>
              </a:effectLst>
              <a:latin typeface="Tahoma" charset="0"/>
            </a:endParaRPr>
          </a:p>
          <a:p>
            <a:pPr algn="l">
              <a:spcBef>
                <a:spcPct val="50000"/>
              </a:spcBef>
              <a:defRPr/>
            </a:pPr>
            <a:endParaRPr lang="en-US" dirty="0">
              <a:solidFill>
                <a:srgbClr val="0000FF"/>
              </a:solidFill>
              <a:effectLst>
                <a:outerShdw blurRad="38100" dist="38100" dir="2700000" algn="tl">
                  <a:srgbClr val="C0C0C0"/>
                </a:outerShdw>
              </a:effectLst>
              <a:latin typeface="Tahoma" charset="0"/>
            </a:endParaRPr>
          </a:p>
          <a:p>
            <a:pPr algn="l">
              <a:spcBef>
                <a:spcPct val="50000"/>
              </a:spcBef>
              <a:defRPr/>
            </a:pPr>
            <a:endParaRPr lang="en-US" dirty="0">
              <a:solidFill>
                <a:srgbClr val="0000FF"/>
              </a:solidFill>
              <a:latin typeface="Times New Roman" pitchFamily="18" charset="0"/>
            </a:endParaRPr>
          </a:p>
          <a:p>
            <a:pPr algn="l">
              <a:spcBef>
                <a:spcPct val="50000"/>
              </a:spcBef>
              <a:defRPr/>
            </a:pPr>
            <a:endParaRPr lang="en-US" sz="2000" dirty="0">
              <a:solidFill>
                <a:srgbClr val="0000FF"/>
              </a:solidFill>
              <a:latin typeface="Times New Roman" pitchFamily="18" charset="0"/>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66</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P spid="11571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914401" y="304800"/>
            <a:ext cx="10363201" cy="914400"/>
          </a:xfrm>
        </p:spPr>
        <p:txBody>
          <a:bodyPr/>
          <a:lstStyle/>
          <a:p>
            <a:pPr eaLnBrk="1" hangingPunct="1"/>
            <a:r>
              <a:rPr lang="en-US" sz="3400" smtClean="0">
                <a:solidFill>
                  <a:srgbClr val="0000FF"/>
                </a:solidFill>
              </a:rPr>
              <a:t>Risk Excess of Loss Cover</a:t>
            </a:r>
          </a:p>
        </p:txBody>
      </p:sp>
      <p:sp>
        <p:nvSpPr>
          <p:cNvPr id="8196" name="Rectangle 4"/>
          <p:cNvSpPr>
            <a:spLocks noGrp="1" noChangeArrowheads="1"/>
          </p:cNvSpPr>
          <p:nvPr>
            <p:ph type="body" sz="half" idx="1"/>
          </p:nvPr>
        </p:nvSpPr>
        <p:spPr>
          <a:xfrm>
            <a:off x="914401" y="1295400"/>
            <a:ext cx="10363201" cy="2667000"/>
          </a:xfrm>
        </p:spPr>
        <p:txBody>
          <a:bodyPr/>
          <a:lstStyle/>
          <a:p>
            <a:pPr eaLnBrk="1" hangingPunct="1">
              <a:lnSpc>
                <a:spcPct val="90000"/>
              </a:lnSpc>
            </a:pPr>
            <a:r>
              <a:rPr lang="en-US" sz="2200" smtClean="0">
                <a:solidFill>
                  <a:srgbClr val="0000FF"/>
                </a:solidFill>
              </a:rPr>
              <a:t>Generally the claims profile of an insurer shows </a:t>
            </a:r>
            <a:r>
              <a:rPr lang="en-US" sz="2200" b="1" u="sng" smtClean="0">
                <a:solidFill>
                  <a:srgbClr val="0000FF"/>
                </a:solidFill>
              </a:rPr>
              <a:t>most of the losses are small in size</a:t>
            </a:r>
            <a:r>
              <a:rPr lang="en-US" sz="2200" smtClean="0">
                <a:solidFill>
                  <a:srgbClr val="0000FF"/>
                </a:solidFill>
              </a:rPr>
              <a:t> &amp; </a:t>
            </a:r>
            <a:r>
              <a:rPr lang="en-US" sz="2200" b="1" u="sng" smtClean="0">
                <a:solidFill>
                  <a:srgbClr val="0000FF"/>
                </a:solidFill>
              </a:rPr>
              <a:t>few  claims are large. </a:t>
            </a:r>
          </a:p>
          <a:p>
            <a:pPr eaLnBrk="1" hangingPunct="1">
              <a:lnSpc>
                <a:spcPct val="90000"/>
              </a:lnSpc>
            </a:pPr>
            <a:r>
              <a:rPr lang="en-US" sz="2200" smtClean="0">
                <a:solidFill>
                  <a:srgbClr val="0000FF"/>
                </a:solidFill>
              </a:rPr>
              <a:t>Insurer has capacity to pay small claims but needs help to pay large claims. </a:t>
            </a:r>
          </a:p>
          <a:p>
            <a:pPr eaLnBrk="1" hangingPunct="1">
              <a:lnSpc>
                <a:spcPct val="90000"/>
              </a:lnSpc>
            </a:pPr>
            <a:r>
              <a:rPr lang="en-US" sz="2200" smtClean="0">
                <a:solidFill>
                  <a:srgbClr val="0000FF"/>
                </a:solidFill>
              </a:rPr>
              <a:t>Hence he chooses to pay all losses up to a level he is comfortable with and beyond that threshold asks the reinsurer to pay.  </a:t>
            </a:r>
          </a:p>
          <a:p>
            <a:pPr eaLnBrk="1" hangingPunct="1">
              <a:lnSpc>
                <a:spcPct val="90000"/>
              </a:lnSpc>
            </a:pPr>
            <a:endParaRPr lang="en-US" sz="2200" smtClean="0"/>
          </a:p>
        </p:txBody>
      </p:sp>
      <p:graphicFrame>
        <p:nvGraphicFramePr>
          <p:cNvPr id="8194" name="Object 5"/>
          <p:cNvGraphicFramePr>
            <a:graphicFrameLocks noGrp="1" noChangeAspect="1"/>
          </p:cNvGraphicFramePr>
          <p:nvPr>
            <p:ph sz="half" idx="2"/>
          </p:nvPr>
        </p:nvGraphicFramePr>
        <p:xfrm>
          <a:off x="3587751" y="3962400"/>
          <a:ext cx="4914900" cy="2362200"/>
        </p:xfrm>
        <a:graphic>
          <a:graphicData uri="http://schemas.openxmlformats.org/presentationml/2006/ole">
            <mc:AlternateContent xmlns:mc="http://schemas.openxmlformats.org/markup-compatibility/2006">
              <mc:Choice xmlns:v="urn:schemas-microsoft-com:vml" Requires="v">
                <p:oleObj spid="_x0000_s6147" name="Chart" r:id="rId4" imgW="3686104" imgH="2362189" progId="Excel.Sheet.8">
                  <p:embed/>
                </p:oleObj>
              </mc:Choice>
              <mc:Fallback>
                <p:oleObj name="Chart" r:id="rId4" imgW="3686104" imgH="2362189" progId="Excel.Shee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7751" y="3962400"/>
                        <a:ext cx="4914900" cy="236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67</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09601" y="762000"/>
            <a:ext cx="10972800" cy="457200"/>
          </a:xfrm>
        </p:spPr>
        <p:txBody>
          <a:bodyPr rtlCol="0" anchor="t">
            <a:normAutofit fontScale="90000"/>
          </a:bodyPr>
          <a:lstStyle/>
          <a:p>
            <a:pPr eaLnBrk="1" fontAlgn="auto" hangingPunct="1">
              <a:spcAft>
                <a:spcPts val="0"/>
              </a:spcAft>
              <a:defRPr/>
            </a:pPr>
            <a:r>
              <a:rPr lang="en-US" sz="2800" smtClean="0">
                <a:solidFill>
                  <a:srgbClr val="0000FF"/>
                </a:solidFill>
              </a:rPr>
              <a:t>PER EVENT XL</a:t>
            </a:r>
            <a:br>
              <a:rPr lang="en-US" sz="2800" smtClean="0">
                <a:solidFill>
                  <a:srgbClr val="0000FF"/>
                </a:solidFill>
              </a:rPr>
            </a:br>
            <a:endParaRPr lang="en-US" sz="2800" smtClean="0">
              <a:solidFill>
                <a:srgbClr val="0000FF"/>
              </a:solidFill>
            </a:endParaRPr>
          </a:p>
        </p:txBody>
      </p:sp>
      <p:sp>
        <p:nvSpPr>
          <p:cNvPr id="220163" name="Rectangle 3"/>
          <p:cNvSpPr>
            <a:spLocks noGrp="1" noChangeArrowheads="1"/>
          </p:cNvSpPr>
          <p:nvPr>
            <p:ph idx="1"/>
          </p:nvPr>
        </p:nvSpPr>
        <p:spPr>
          <a:xfrm>
            <a:off x="812800" y="1219200"/>
            <a:ext cx="10464801" cy="4876800"/>
          </a:xfrm>
        </p:spPr>
        <p:txBody>
          <a:bodyPr rtlCol="0">
            <a:normAutofit/>
          </a:bodyPr>
          <a:lstStyle/>
          <a:p>
            <a:pPr eaLnBrk="1" fontAlgn="auto" hangingPunct="1">
              <a:spcAft>
                <a:spcPts val="0"/>
              </a:spcAft>
              <a:buFont typeface="Wingdings" pitchFamily="2" charset="2"/>
              <a:buChar char="§"/>
              <a:defRPr/>
            </a:pPr>
            <a:r>
              <a:rPr lang="en-US" sz="2400" dirty="0" smtClean="0">
                <a:solidFill>
                  <a:srgbClr val="0000FF"/>
                </a:solidFill>
                <a:latin typeface="Tahoma" charset="0"/>
              </a:rPr>
              <a:t>Arranged on a per occurrence basis</a:t>
            </a:r>
          </a:p>
          <a:p>
            <a:pPr eaLnBrk="1" fontAlgn="auto" hangingPunct="1">
              <a:spcAft>
                <a:spcPts val="0"/>
              </a:spcAft>
              <a:buFont typeface="Wingdings" pitchFamily="2" charset="2"/>
              <a:buChar char="§"/>
              <a:defRPr/>
            </a:pPr>
            <a:r>
              <a:rPr lang="en-US" sz="2400" dirty="0" smtClean="0">
                <a:solidFill>
                  <a:srgbClr val="0000FF"/>
                </a:solidFill>
                <a:latin typeface="Tahoma" charset="0"/>
              </a:rPr>
              <a:t>CAT xl desirable whenever the portfolio is exposed to a catastrophe which can involve a substantial number at the same time-natural </a:t>
            </a:r>
            <a:r>
              <a:rPr lang="en-US" sz="2400" dirty="0" err="1" smtClean="0">
                <a:solidFill>
                  <a:srgbClr val="0000FF"/>
                </a:solidFill>
                <a:latin typeface="Tahoma" charset="0"/>
              </a:rPr>
              <a:t>disastors</a:t>
            </a:r>
            <a:r>
              <a:rPr lang="en-US" sz="2400" dirty="0" smtClean="0">
                <a:solidFill>
                  <a:srgbClr val="0000FF"/>
                </a:solidFill>
                <a:latin typeface="Tahoma" charset="0"/>
              </a:rPr>
              <a:t>(two risk warranty).</a:t>
            </a:r>
          </a:p>
          <a:p>
            <a:pPr eaLnBrk="1" fontAlgn="auto" hangingPunct="1">
              <a:lnSpc>
                <a:spcPct val="80000"/>
              </a:lnSpc>
              <a:spcAft>
                <a:spcPts val="0"/>
              </a:spcAft>
              <a:defRPr/>
            </a:pPr>
            <a:r>
              <a:rPr lang="en-US" sz="2400" dirty="0" smtClean="0">
                <a:solidFill>
                  <a:srgbClr val="0000FF"/>
                </a:solidFill>
                <a:effectLst>
                  <a:outerShdw blurRad="38100" dist="38100" dir="2700000" algn="tl">
                    <a:srgbClr val="000000">
                      <a:alpha val="43137"/>
                    </a:srgbClr>
                  </a:outerShdw>
                </a:effectLst>
              </a:rPr>
              <a:t>Protects the reinsured against claims from a series of individual risks,  affecting different classes out of one non catastrophic  event.</a:t>
            </a:r>
          </a:p>
          <a:p>
            <a:pPr eaLnBrk="1" fontAlgn="auto" hangingPunct="1">
              <a:spcAft>
                <a:spcPts val="0"/>
              </a:spcAft>
              <a:defRPr/>
            </a:pPr>
            <a:r>
              <a:rPr lang="en-US" sz="2400" dirty="0" smtClean="0">
                <a:solidFill>
                  <a:srgbClr val="0000FF"/>
                </a:solidFill>
              </a:rPr>
              <a:t>The classes involved in this single event  are Motor, GPA/PA, Life Covers, Public Liability &amp; Fire.</a:t>
            </a:r>
          </a:p>
          <a:p>
            <a:pPr eaLnBrk="1" fontAlgn="auto" hangingPunct="1">
              <a:spcAft>
                <a:spcPts val="0"/>
              </a:spcAft>
              <a:buFontTx/>
              <a:buNone/>
              <a:defRPr/>
            </a:pPr>
            <a:endParaRPr lang="en-US" sz="2400" dirty="0" smtClean="0">
              <a:solidFill>
                <a:srgbClr val="0000FF"/>
              </a:solidFill>
              <a:latin typeface="Tahoma" charset="0"/>
            </a:endParaRPr>
          </a:p>
          <a:p>
            <a:pPr eaLnBrk="1" fontAlgn="auto" hangingPunct="1">
              <a:spcAft>
                <a:spcPts val="0"/>
              </a:spcAft>
              <a:defRPr/>
            </a:pPr>
            <a:endParaRPr lang="en-US" sz="2400" dirty="0" smtClean="0">
              <a:latin typeface="Tahoma" charset="0"/>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68</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09601" y="1143000"/>
            <a:ext cx="10972800" cy="533400"/>
          </a:xfrm>
        </p:spPr>
        <p:txBody>
          <a:bodyPr rtlCol="0" anchor="t">
            <a:normAutofit fontScale="90000"/>
          </a:bodyPr>
          <a:lstStyle/>
          <a:p>
            <a:pPr eaLnBrk="1" fontAlgn="auto" hangingPunct="1">
              <a:spcAft>
                <a:spcPts val="0"/>
              </a:spcAft>
              <a:defRPr/>
            </a:pPr>
            <a:r>
              <a:rPr lang="en-US" sz="2800" smtClean="0">
                <a:solidFill>
                  <a:srgbClr val="0000FF"/>
                </a:solidFill>
              </a:rPr>
              <a:t>PER EVENT XL</a:t>
            </a:r>
            <a:br>
              <a:rPr lang="en-US" sz="2800" smtClean="0">
                <a:solidFill>
                  <a:srgbClr val="0000FF"/>
                </a:solidFill>
              </a:rPr>
            </a:br>
            <a:endParaRPr lang="en-US" sz="2800" smtClean="0">
              <a:solidFill>
                <a:srgbClr val="0000FF"/>
              </a:solidFill>
            </a:endParaRPr>
          </a:p>
        </p:txBody>
      </p:sp>
      <p:sp>
        <p:nvSpPr>
          <p:cNvPr id="95235" name="Rectangle 3"/>
          <p:cNvSpPr>
            <a:spLocks noGrp="1" noChangeArrowheads="1"/>
          </p:cNvSpPr>
          <p:nvPr>
            <p:ph idx="1"/>
          </p:nvPr>
        </p:nvSpPr>
        <p:spPr>
          <a:xfrm>
            <a:off x="812800" y="1828800"/>
            <a:ext cx="10464801" cy="4267200"/>
          </a:xfrm>
        </p:spPr>
        <p:txBody>
          <a:bodyPr/>
          <a:lstStyle/>
          <a:p>
            <a:pPr eaLnBrk="1" hangingPunct="1"/>
            <a:r>
              <a:rPr lang="en-US" sz="2400" smtClean="0">
                <a:solidFill>
                  <a:srgbClr val="0000FF"/>
                </a:solidFill>
              </a:rPr>
              <a:t>Only one retention will be maintained by the cedant, and the reinsurers will meet all the claims arising (aggregated) from the incident.</a:t>
            </a:r>
          </a:p>
          <a:p>
            <a:pPr eaLnBrk="1" hangingPunct="1">
              <a:buFont typeface="Wingdings" pitchFamily="2" charset="2"/>
              <a:buChar char="§"/>
            </a:pPr>
            <a:r>
              <a:rPr lang="en-ZA" sz="2400" smtClean="0">
                <a:solidFill>
                  <a:srgbClr val="0000FF"/>
                </a:solidFill>
              </a:rPr>
              <a:t>The insurer receives a bigger contribution to the loss from the reinsurers with a per event cover than with a per risk cover.</a:t>
            </a:r>
          </a:p>
          <a:p>
            <a:pPr eaLnBrk="1" hangingPunct="1">
              <a:buFont typeface="Wingdings" pitchFamily="2" charset="2"/>
              <a:buChar char="§"/>
            </a:pPr>
            <a:r>
              <a:rPr lang="en-ZA" sz="2400" smtClean="0">
                <a:solidFill>
                  <a:srgbClr val="0000FF"/>
                </a:solidFill>
              </a:rPr>
              <a:t>Hours clause</a:t>
            </a:r>
            <a:endParaRPr lang="en-GB" sz="2400" smtClean="0">
              <a:solidFill>
                <a:srgbClr val="0000FF"/>
              </a:solidFill>
            </a:endParaRPr>
          </a:p>
          <a:p>
            <a:pPr eaLnBrk="1" hangingPunct="1">
              <a:buFont typeface="Wingdings" pitchFamily="2" charset="2"/>
              <a:buChar char="§"/>
            </a:pPr>
            <a:endParaRPr lang="en-US" sz="2400" smtClean="0">
              <a:solidFill>
                <a:srgbClr val="0000FF"/>
              </a:solidFill>
              <a:latin typeface="Tahoma" pitchFamily="34" charset="0"/>
            </a:endParaRPr>
          </a:p>
          <a:p>
            <a:pPr eaLnBrk="1" hangingPunct="1"/>
            <a:endParaRPr lang="en-US" sz="2400" smtClean="0">
              <a:latin typeface="Tahoma" pitchFamily="34" charset="0"/>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69</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8"/>
          </p:nvPr>
        </p:nvSpPr>
        <p:spPr/>
        <p:txBody>
          <a:bodyPr/>
          <a:lstStyle/>
          <a:p>
            <a:pPr lvl="0"/>
            <a:fld id="{331C2A4E-E875-435A-95E0-FEE99B37747C}" type="slidenum">
              <a:rPr lang="en-US" smtClean="0"/>
              <a:pPr lvl="0"/>
              <a:t>7</a:t>
            </a:fld>
            <a:endParaRPr lang="en-US"/>
          </a:p>
        </p:txBody>
      </p:sp>
      <p:sp>
        <p:nvSpPr>
          <p:cNvPr id="5" name="Title 1"/>
          <p:cNvSpPr txBox="1">
            <a:spLocks/>
          </p:cNvSpPr>
          <p:nvPr/>
        </p:nvSpPr>
        <p:spPr>
          <a:xfrm>
            <a:off x="963083" y="5486400"/>
            <a:ext cx="10212921" cy="1168402"/>
          </a:xfrm>
          <a:prstGeom prst="rect">
            <a:avLst/>
          </a:prstGeom>
          <a:noFill/>
          <a:ln>
            <a:noFill/>
          </a:ln>
        </p:spPr>
        <p:txBody>
          <a:bodyPr vert="horz" wrap="square" lIns="91440" tIns="45720" rIns="91440" bIns="45720" rtlCol="0" anchor="ctr" anchorCtr="0" compatLnSpc="1">
            <a:normAutofit/>
          </a:bodyPr>
          <a:lstStyle/>
          <a:p>
            <a:pPr>
              <a:defRPr/>
            </a:pPr>
            <a:r>
              <a:rPr lang="en-US" sz="4000" b="1" cap="all" spc="-100" dirty="0" smtClean="0">
                <a:solidFill>
                  <a:srgbClr val="D1282E"/>
                </a:solidFill>
                <a:latin typeface="Tw Cen MT"/>
              </a:rPr>
              <a:t>The Role of Reinsurance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4000" b="1" i="0" u="none" strike="noStrike" kern="1200" cap="none" spc="-100" normalizeH="0" baseline="0" noProof="0" dirty="0">
              <a:ln>
                <a:noFill/>
              </a:ln>
              <a:solidFill>
                <a:srgbClr val="D1282E"/>
              </a:solidFill>
              <a:effectLst/>
              <a:uLnTx/>
              <a:uFillTx/>
              <a:latin typeface="Tw Cen M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sz="3400" smtClean="0">
                <a:solidFill>
                  <a:srgbClr val="0000FF"/>
                </a:solidFill>
              </a:rPr>
              <a:t>Catastrophe Excess of Loss</a:t>
            </a:r>
          </a:p>
        </p:txBody>
      </p:sp>
      <p:sp>
        <p:nvSpPr>
          <p:cNvPr id="96259" name="Rectangle 4"/>
          <p:cNvSpPr>
            <a:spLocks noGrp="1" noChangeArrowheads="1"/>
          </p:cNvSpPr>
          <p:nvPr>
            <p:ph idx="1"/>
          </p:nvPr>
        </p:nvSpPr>
        <p:spPr/>
        <p:txBody>
          <a:bodyPr/>
          <a:lstStyle/>
          <a:p>
            <a:pPr eaLnBrk="1" hangingPunct="1">
              <a:lnSpc>
                <a:spcPct val="140000"/>
              </a:lnSpc>
            </a:pPr>
            <a:r>
              <a:rPr lang="en-US" sz="2000" smtClean="0">
                <a:solidFill>
                  <a:srgbClr val="0000FF"/>
                </a:solidFill>
              </a:rPr>
              <a:t>Excess of loss cover protection for </a:t>
            </a:r>
            <a:r>
              <a:rPr lang="en-US" sz="2000" b="1" u="sng" smtClean="0">
                <a:solidFill>
                  <a:srgbClr val="0000FF"/>
                </a:solidFill>
              </a:rPr>
              <a:t>accumulation of loss out of a single event.</a:t>
            </a:r>
            <a:r>
              <a:rPr lang="en-US" sz="2000" u="sng" smtClean="0">
                <a:solidFill>
                  <a:srgbClr val="0000FF"/>
                </a:solidFill>
              </a:rPr>
              <a:t> </a:t>
            </a:r>
          </a:p>
          <a:p>
            <a:pPr eaLnBrk="1" hangingPunct="1">
              <a:lnSpc>
                <a:spcPct val="140000"/>
              </a:lnSpc>
            </a:pPr>
            <a:r>
              <a:rPr lang="en-US" sz="2000" smtClean="0">
                <a:solidFill>
                  <a:srgbClr val="0000FF"/>
                </a:solidFill>
              </a:rPr>
              <a:t>Proportional Reinsurance and Risk XL control the</a:t>
            </a:r>
            <a:r>
              <a:rPr lang="en-US" sz="2000" b="1" smtClean="0">
                <a:solidFill>
                  <a:srgbClr val="0000FF"/>
                </a:solidFill>
              </a:rPr>
              <a:t> </a:t>
            </a:r>
            <a:r>
              <a:rPr lang="en-US" sz="2000" b="1" i="1" u="sng" smtClean="0">
                <a:solidFill>
                  <a:srgbClr val="0000FF"/>
                </a:solidFill>
              </a:rPr>
              <a:t>vertical  </a:t>
            </a:r>
            <a:r>
              <a:rPr lang="en-US" sz="2000" smtClean="0">
                <a:solidFill>
                  <a:srgbClr val="0000FF"/>
                </a:solidFill>
              </a:rPr>
              <a:t>exposure on individual risks. </a:t>
            </a:r>
          </a:p>
          <a:p>
            <a:pPr eaLnBrk="1" hangingPunct="1">
              <a:lnSpc>
                <a:spcPct val="140000"/>
              </a:lnSpc>
            </a:pPr>
            <a:r>
              <a:rPr lang="en-US" sz="2000" smtClean="0">
                <a:solidFill>
                  <a:srgbClr val="0000FF"/>
                </a:solidFill>
              </a:rPr>
              <a:t>However the Cat XL protects an insurer from </a:t>
            </a:r>
            <a:r>
              <a:rPr lang="en-US" sz="2000" b="1" i="1" u="sng" smtClean="0">
                <a:solidFill>
                  <a:srgbClr val="0000FF"/>
                </a:solidFill>
              </a:rPr>
              <a:t>horizontal </a:t>
            </a:r>
            <a:r>
              <a:rPr lang="en-US" sz="2000" smtClean="0">
                <a:solidFill>
                  <a:srgbClr val="0000FF"/>
                </a:solidFill>
              </a:rPr>
              <a:t>exposure, when a single loss affects a number of policies and risks.  </a:t>
            </a:r>
          </a:p>
          <a:p>
            <a:pPr eaLnBrk="1" hangingPunct="1">
              <a:lnSpc>
                <a:spcPct val="140000"/>
              </a:lnSpc>
            </a:pPr>
            <a:r>
              <a:rPr lang="en-US" sz="2000" smtClean="0">
                <a:solidFill>
                  <a:srgbClr val="0000FF"/>
                </a:solidFill>
              </a:rPr>
              <a:t>Natural events such as a flood, cyclone, earth-quake, volcanic eruption, or, or man made event such as riots / large fires in conflagration areas can cause wide-spread loss. </a:t>
            </a:r>
          </a:p>
          <a:p>
            <a:pPr eaLnBrk="1" hangingPunct="1">
              <a:lnSpc>
                <a:spcPct val="90000"/>
              </a:lnSpc>
            </a:pPr>
            <a:endParaRPr lang="en-US" sz="2000" smtClean="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70</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09601" y="838200"/>
            <a:ext cx="10972800" cy="457200"/>
          </a:xfrm>
        </p:spPr>
        <p:txBody>
          <a:bodyPr rtlCol="0" anchor="t">
            <a:normAutofit fontScale="90000"/>
          </a:bodyPr>
          <a:lstStyle/>
          <a:p>
            <a:pPr eaLnBrk="1" fontAlgn="auto" hangingPunct="1">
              <a:spcAft>
                <a:spcPts val="0"/>
              </a:spcAft>
              <a:defRPr/>
            </a:pPr>
            <a:r>
              <a:rPr lang="en-US" sz="2800" smtClean="0">
                <a:solidFill>
                  <a:srgbClr val="0000FF"/>
                </a:solidFill>
              </a:rPr>
              <a:t>STOP LOSS/AGGREGATE EXCESS OF LOSS</a:t>
            </a:r>
          </a:p>
        </p:txBody>
      </p:sp>
      <p:sp>
        <p:nvSpPr>
          <p:cNvPr id="223235" name="Rectangle 3"/>
          <p:cNvSpPr>
            <a:spLocks noGrp="1" noChangeArrowheads="1"/>
          </p:cNvSpPr>
          <p:nvPr>
            <p:ph idx="1"/>
          </p:nvPr>
        </p:nvSpPr>
        <p:spPr>
          <a:xfrm>
            <a:off x="914401" y="1295400"/>
            <a:ext cx="10566400" cy="4800600"/>
          </a:xfrm>
        </p:spPr>
        <p:txBody>
          <a:bodyPr rtlCol="0">
            <a:normAutofit/>
          </a:bodyPr>
          <a:lstStyle/>
          <a:p>
            <a:pPr eaLnBrk="1" fontAlgn="auto" hangingPunct="1">
              <a:spcAft>
                <a:spcPts val="0"/>
              </a:spcAft>
              <a:defRPr/>
            </a:pPr>
            <a:r>
              <a:rPr lang="en-US" sz="2400" dirty="0" smtClean="0">
                <a:solidFill>
                  <a:srgbClr val="0000FF"/>
                </a:solidFill>
                <a:latin typeface="Tahoma" charset="0"/>
              </a:rPr>
              <a:t>Provides a ceding company with protection against an acceptable degree of variance; random in aggregate loss experience of a reinsurer of a reinsured portfolio in any one year.</a:t>
            </a:r>
          </a:p>
          <a:p>
            <a:pPr eaLnBrk="1" fontAlgn="auto" hangingPunct="1">
              <a:spcAft>
                <a:spcPts val="0"/>
              </a:spcAft>
              <a:defRPr/>
            </a:pPr>
            <a:r>
              <a:rPr lang="en-US" sz="2400" dirty="0" smtClean="0">
                <a:solidFill>
                  <a:srgbClr val="0000FF"/>
                </a:solidFill>
                <a:latin typeface="Tahoma" charset="0"/>
              </a:rPr>
              <a:t>Provides protection against accumulation of losses above a financially tolerable level expresses as a monetary limit, or a target loss ratio.</a:t>
            </a:r>
          </a:p>
          <a:p>
            <a:pPr eaLnBrk="1" fontAlgn="auto" hangingPunct="1">
              <a:spcAft>
                <a:spcPts val="0"/>
              </a:spcAft>
              <a:defRPr/>
            </a:pPr>
            <a:r>
              <a:rPr lang="en-US" sz="2400" dirty="0" smtClean="0">
                <a:solidFill>
                  <a:srgbClr val="0000FF"/>
                </a:solidFill>
                <a:latin typeface="Tahoma" charset="0"/>
              </a:rPr>
              <a:t>E.g. 120% of incurred losses </a:t>
            </a:r>
            <a:r>
              <a:rPr lang="en-US" sz="2400" dirty="0" err="1" smtClean="0">
                <a:solidFill>
                  <a:srgbClr val="0000FF"/>
                </a:solidFill>
                <a:latin typeface="Tahoma" charset="0"/>
              </a:rPr>
              <a:t>xs</a:t>
            </a:r>
            <a:r>
              <a:rPr lang="en-US" sz="2400" dirty="0" smtClean="0">
                <a:solidFill>
                  <a:srgbClr val="0000FF"/>
                </a:solidFill>
                <a:latin typeface="Tahoma" charset="0"/>
              </a:rPr>
              <a:t> 65% of incurred losses on GNPI subject to a maximum of USD 950,000.</a:t>
            </a:r>
          </a:p>
          <a:p>
            <a:pPr eaLnBrk="1" fontAlgn="auto" hangingPunct="1">
              <a:spcAft>
                <a:spcPts val="0"/>
              </a:spcAft>
              <a:defRPr/>
            </a:pPr>
            <a:r>
              <a:rPr lang="en-US" sz="2400" dirty="0" smtClean="0">
                <a:solidFill>
                  <a:srgbClr val="0000FF"/>
                </a:solidFill>
                <a:latin typeface="Tahoma" charset="0"/>
              </a:rPr>
              <a:t>Two main features of stop loss covers:</a:t>
            </a:r>
          </a:p>
          <a:p>
            <a:pPr eaLnBrk="1" fontAlgn="auto" hangingPunct="1">
              <a:spcAft>
                <a:spcPts val="0"/>
              </a:spcAft>
              <a:defRPr/>
            </a:pPr>
            <a:r>
              <a:rPr lang="en-US" sz="2400" dirty="0" smtClean="0">
                <a:solidFill>
                  <a:srgbClr val="0000FF"/>
                </a:solidFill>
                <a:latin typeface="Tahoma" charset="0"/>
              </a:rPr>
              <a:t>Must guarantee a profit to the reinsured </a:t>
            </a:r>
          </a:p>
          <a:p>
            <a:pPr eaLnBrk="1" fontAlgn="auto" hangingPunct="1">
              <a:spcAft>
                <a:spcPts val="0"/>
              </a:spcAft>
              <a:defRPr/>
            </a:pPr>
            <a:r>
              <a:rPr lang="en-US" sz="2400" dirty="0" smtClean="0">
                <a:solidFill>
                  <a:srgbClr val="0000FF"/>
                </a:solidFill>
                <a:latin typeface="Tahoma" charset="0"/>
              </a:rPr>
              <a:t>Stop loss does not take on the role of the cat xl covers</a:t>
            </a:r>
          </a:p>
          <a:p>
            <a:pPr eaLnBrk="1" fontAlgn="auto" hangingPunct="1">
              <a:spcAft>
                <a:spcPts val="0"/>
              </a:spcAft>
              <a:defRPr/>
            </a:pPr>
            <a:endParaRPr lang="en-US" sz="2400" dirty="0" smtClean="0">
              <a:solidFill>
                <a:srgbClr val="0000FF"/>
              </a:solidFill>
              <a:latin typeface="Tahoma" charset="0"/>
            </a:endParaRPr>
          </a:p>
          <a:p>
            <a:pPr eaLnBrk="1" fontAlgn="auto" hangingPunct="1">
              <a:spcAft>
                <a:spcPts val="0"/>
              </a:spcAft>
              <a:defRPr/>
            </a:pPr>
            <a:endParaRPr lang="en-US" sz="2400" dirty="0" smtClean="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71</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09601" y="1143000"/>
            <a:ext cx="10972800" cy="685800"/>
          </a:xfrm>
        </p:spPr>
        <p:txBody>
          <a:bodyPr anchor="t"/>
          <a:lstStyle/>
          <a:p>
            <a:pPr eaLnBrk="1" hangingPunct="1"/>
            <a:r>
              <a:rPr lang="en-US" sz="2800" smtClean="0">
                <a:solidFill>
                  <a:srgbClr val="0000FF"/>
                </a:solidFill>
                <a:latin typeface="Tahoma" pitchFamily="34" charset="0"/>
              </a:rPr>
              <a:t>ADVANTAGES OF NON PROPORTIONAL</a:t>
            </a:r>
          </a:p>
        </p:txBody>
      </p:sp>
      <p:sp>
        <p:nvSpPr>
          <p:cNvPr id="102403" name="Rectangle 3"/>
          <p:cNvSpPr>
            <a:spLocks noGrp="1" noChangeArrowheads="1"/>
          </p:cNvSpPr>
          <p:nvPr>
            <p:ph idx="1"/>
          </p:nvPr>
        </p:nvSpPr>
        <p:spPr>
          <a:xfrm>
            <a:off x="812800" y="1981200"/>
            <a:ext cx="10464801" cy="4114800"/>
          </a:xfrm>
        </p:spPr>
        <p:txBody>
          <a:bodyPr/>
          <a:lstStyle/>
          <a:p>
            <a:pPr eaLnBrk="1" hangingPunct="1"/>
            <a:r>
              <a:rPr lang="en-US" sz="2400" smtClean="0">
                <a:solidFill>
                  <a:srgbClr val="0000FF"/>
                </a:solidFill>
              </a:rPr>
              <a:t>Reinsured obtains protections only against large losses( no financial strain)</a:t>
            </a:r>
          </a:p>
          <a:p>
            <a:pPr eaLnBrk="1" hangingPunct="1"/>
            <a:r>
              <a:rPr lang="en-US" sz="2400" smtClean="0">
                <a:solidFill>
                  <a:srgbClr val="0000FF"/>
                </a:solidFill>
              </a:rPr>
              <a:t>Reinsured retains for net account higher prop of gross income because a small part of premium income is paid to the Reinsurer. This allows greater premium retention.</a:t>
            </a:r>
          </a:p>
          <a:p>
            <a:pPr eaLnBrk="1" hangingPunct="1"/>
            <a:r>
              <a:rPr lang="en-US" sz="2400" smtClean="0">
                <a:solidFill>
                  <a:srgbClr val="0000FF"/>
                </a:solidFill>
              </a:rPr>
              <a:t>Administrative costs are lower and it is easy to adminster</a:t>
            </a:r>
          </a:p>
          <a:p>
            <a:pPr eaLnBrk="1" hangingPunct="1"/>
            <a:r>
              <a:rPr lang="en-US" sz="2400" smtClean="0">
                <a:solidFill>
                  <a:srgbClr val="0000FF"/>
                </a:solidFill>
              </a:rPr>
              <a:t>Faster reaction of Reinsurer in the event of a claim</a:t>
            </a: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72</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609601" y="1066800"/>
            <a:ext cx="10972800" cy="350838"/>
          </a:xfrm>
        </p:spPr>
        <p:txBody>
          <a:bodyPr rtlCol="0" anchor="t">
            <a:normAutofit fontScale="90000"/>
          </a:bodyPr>
          <a:lstStyle/>
          <a:p>
            <a:pPr eaLnBrk="1" fontAlgn="auto" hangingPunct="1">
              <a:spcAft>
                <a:spcPts val="0"/>
              </a:spcAft>
              <a:defRPr/>
            </a:pPr>
            <a:r>
              <a:rPr lang="en-US" sz="2800" smtClean="0">
                <a:solidFill>
                  <a:srgbClr val="0000FF"/>
                </a:solidFill>
                <a:latin typeface="Tahoma" pitchFamily="34" charset="0"/>
              </a:rPr>
              <a:t>DISADVANTAGES</a:t>
            </a:r>
          </a:p>
        </p:txBody>
      </p:sp>
      <p:sp>
        <p:nvSpPr>
          <p:cNvPr id="246787" name="Rectangle 3"/>
          <p:cNvSpPr>
            <a:spLocks noGrp="1" noChangeArrowheads="1"/>
          </p:cNvSpPr>
          <p:nvPr>
            <p:ph idx="1"/>
          </p:nvPr>
        </p:nvSpPr>
        <p:spPr>
          <a:xfrm>
            <a:off x="812801" y="1905000"/>
            <a:ext cx="10566400" cy="3505200"/>
          </a:xfrm>
        </p:spPr>
        <p:txBody>
          <a:bodyPr rtlCol="0">
            <a:normAutofit fontScale="92500" lnSpcReduction="10000"/>
          </a:bodyPr>
          <a:lstStyle/>
          <a:p>
            <a:pPr eaLnBrk="1" fontAlgn="auto" hangingPunct="1">
              <a:lnSpc>
                <a:spcPct val="90000"/>
              </a:lnSpc>
              <a:spcAft>
                <a:spcPts val="0"/>
              </a:spcAft>
              <a:defRPr/>
            </a:pPr>
            <a:r>
              <a:rPr lang="en-US" sz="2400" dirty="0" smtClean="0">
                <a:solidFill>
                  <a:srgbClr val="0000FF"/>
                </a:solidFill>
                <a:latin typeface="Tahoma" charset="0"/>
              </a:rPr>
              <a:t>Difficult to calculate premium that fairly relates to risk transferred</a:t>
            </a:r>
          </a:p>
          <a:p>
            <a:pPr eaLnBrk="1" fontAlgn="auto" hangingPunct="1">
              <a:lnSpc>
                <a:spcPct val="90000"/>
              </a:lnSpc>
              <a:spcAft>
                <a:spcPts val="0"/>
              </a:spcAft>
              <a:defRPr/>
            </a:pPr>
            <a:r>
              <a:rPr lang="en-US" sz="2400" dirty="0" smtClean="0">
                <a:solidFill>
                  <a:srgbClr val="0000FF"/>
                </a:solidFill>
                <a:latin typeface="Tahoma" charset="0"/>
              </a:rPr>
              <a:t>Ceding company obtains severity protection , no protection against frequency specially within deductible</a:t>
            </a:r>
          </a:p>
          <a:p>
            <a:pPr eaLnBrk="1" fontAlgn="auto" hangingPunct="1">
              <a:lnSpc>
                <a:spcPct val="90000"/>
              </a:lnSpc>
              <a:spcAft>
                <a:spcPts val="0"/>
              </a:spcAft>
              <a:defRPr/>
            </a:pPr>
            <a:r>
              <a:rPr lang="en-US" sz="2400" dirty="0" smtClean="0">
                <a:solidFill>
                  <a:srgbClr val="0000FF"/>
                </a:solidFill>
                <a:latin typeface="Tahoma" charset="0"/>
              </a:rPr>
              <a:t>Reinstatement premium usually paid in the event of losses can be a major expense if claims increase</a:t>
            </a:r>
          </a:p>
          <a:p>
            <a:pPr eaLnBrk="1" fontAlgn="auto" hangingPunct="1">
              <a:lnSpc>
                <a:spcPct val="90000"/>
              </a:lnSpc>
              <a:spcAft>
                <a:spcPts val="0"/>
              </a:spcAft>
              <a:defRPr/>
            </a:pPr>
            <a:r>
              <a:rPr lang="en-US" sz="2400" dirty="0" smtClean="0">
                <a:solidFill>
                  <a:srgbClr val="0000FF"/>
                </a:solidFill>
                <a:latin typeface="Tahoma" charset="0"/>
              </a:rPr>
              <a:t>Cover limited to specific number of claims</a:t>
            </a:r>
          </a:p>
          <a:p>
            <a:pPr eaLnBrk="1" fontAlgn="auto" hangingPunct="1">
              <a:lnSpc>
                <a:spcPct val="90000"/>
              </a:lnSpc>
              <a:spcAft>
                <a:spcPts val="0"/>
              </a:spcAft>
              <a:defRPr/>
            </a:pPr>
            <a:r>
              <a:rPr lang="en-US" sz="2400" dirty="0" smtClean="0">
                <a:solidFill>
                  <a:srgbClr val="0000FF"/>
                </a:solidFill>
                <a:latin typeface="Tahoma" charset="0"/>
              </a:rPr>
              <a:t>No continuity compared to proportional treaties and no continuity in pricing.</a:t>
            </a:r>
          </a:p>
          <a:p>
            <a:pPr eaLnBrk="1" fontAlgn="auto" hangingPunct="1">
              <a:lnSpc>
                <a:spcPct val="90000"/>
              </a:lnSpc>
              <a:spcAft>
                <a:spcPts val="0"/>
              </a:spcAft>
              <a:defRPr/>
            </a:pPr>
            <a:r>
              <a:rPr lang="en-US" sz="2400" dirty="0" smtClean="0">
                <a:solidFill>
                  <a:srgbClr val="0000FF"/>
                </a:solidFill>
                <a:latin typeface="Tahoma" charset="0"/>
              </a:rPr>
              <a:t>No proportional sharing of direct Insurer’s costs such as commissions etc</a:t>
            </a:r>
          </a:p>
          <a:p>
            <a:pPr eaLnBrk="1" fontAlgn="auto" hangingPunct="1">
              <a:lnSpc>
                <a:spcPct val="90000"/>
              </a:lnSpc>
              <a:spcAft>
                <a:spcPts val="0"/>
              </a:spcAft>
              <a:defRPr/>
            </a:pPr>
            <a:r>
              <a:rPr lang="en-US" sz="2400" dirty="0" smtClean="0">
                <a:solidFill>
                  <a:srgbClr val="0000FF"/>
                </a:solidFill>
                <a:latin typeface="Tahoma" charset="0"/>
              </a:rPr>
              <a:t>Pricing of xl </a:t>
            </a:r>
            <a:r>
              <a:rPr lang="en-US" sz="2400" dirty="0" err="1" smtClean="0">
                <a:solidFill>
                  <a:srgbClr val="0000FF"/>
                </a:solidFill>
                <a:latin typeface="Tahoma" charset="0"/>
              </a:rPr>
              <a:t>programme</a:t>
            </a:r>
            <a:r>
              <a:rPr lang="en-US" sz="2400" dirty="0" smtClean="0">
                <a:solidFill>
                  <a:srgbClr val="0000FF"/>
                </a:solidFill>
                <a:latin typeface="Tahoma" charset="0"/>
              </a:rPr>
              <a:t> does not regard original rates which can affect loss ratio of net retained account.</a:t>
            </a:r>
          </a:p>
          <a:p>
            <a:pPr eaLnBrk="1" fontAlgn="auto" hangingPunct="1">
              <a:lnSpc>
                <a:spcPct val="90000"/>
              </a:lnSpc>
              <a:spcAft>
                <a:spcPts val="0"/>
              </a:spcAft>
              <a:defRPr/>
            </a:pPr>
            <a:endParaRPr lang="en-US" sz="2400" dirty="0" smtClean="0">
              <a:solidFill>
                <a:srgbClr val="0000FF"/>
              </a:solidFill>
              <a:latin typeface="Tahoma" charset="0"/>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73</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03200" y="1066800"/>
            <a:ext cx="11074400" cy="685800"/>
          </a:xfrm>
          <a:solidFill>
            <a:srgbClr val="FFFFFF"/>
          </a:solidFill>
        </p:spPr>
        <p:txBody>
          <a:bodyPr anchor="t"/>
          <a:lstStyle/>
          <a:p>
            <a:pPr algn="l" eaLnBrk="1" hangingPunct="1"/>
            <a:r>
              <a:rPr lang="en-US" sz="2800" smtClean="0">
                <a:solidFill>
                  <a:srgbClr val="0000FF"/>
                </a:solidFill>
                <a:latin typeface="Tahoma" pitchFamily="34" charset="0"/>
              </a:rPr>
              <a:t>NON PROPORTIONAL : TREATY CLAUSES</a:t>
            </a:r>
            <a:endParaRPr lang="en-US" sz="2800" u="sng" smtClean="0">
              <a:solidFill>
                <a:srgbClr val="0000FF"/>
              </a:solidFill>
              <a:latin typeface="Tahoma" pitchFamily="34" charset="0"/>
            </a:endParaRPr>
          </a:p>
        </p:txBody>
      </p:sp>
      <p:sp>
        <p:nvSpPr>
          <p:cNvPr id="203779" name="Rectangle 3"/>
          <p:cNvSpPr>
            <a:spLocks noGrp="1" noChangeArrowheads="1"/>
          </p:cNvSpPr>
          <p:nvPr>
            <p:ph idx="1"/>
          </p:nvPr>
        </p:nvSpPr>
        <p:spPr>
          <a:xfrm>
            <a:off x="203201" y="1905000"/>
            <a:ext cx="11480799" cy="3962400"/>
          </a:xfrm>
        </p:spPr>
        <p:txBody>
          <a:bodyPr rtlCol="0">
            <a:normAutofit fontScale="92500"/>
          </a:bodyPr>
          <a:lstStyle/>
          <a:p>
            <a:pPr eaLnBrk="1" fontAlgn="auto" hangingPunct="1">
              <a:spcAft>
                <a:spcPts val="0"/>
              </a:spcAft>
              <a:buFontTx/>
              <a:buNone/>
              <a:defRPr/>
            </a:pPr>
            <a:r>
              <a:rPr lang="en-US" sz="2400" u="sng" dirty="0" smtClean="0">
                <a:solidFill>
                  <a:srgbClr val="0000FF"/>
                </a:solidFill>
                <a:latin typeface="Tahoma" charset="0"/>
              </a:rPr>
              <a:t>ULTIMATE NET LOSS CLAUSE</a:t>
            </a:r>
          </a:p>
          <a:p>
            <a:pPr eaLnBrk="1" fontAlgn="auto" hangingPunct="1">
              <a:spcAft>
                <a:spcPts val="0"/>
              </a:spcAft>
              <a:buFontTx/>
              <a:buNone/>
              <a:defRPr/>
            </a:pPr>
            <a:r>
              <a:rPr lang="en-US" sz="2400" dirty="0" smtClean="0">
                <a:solidFill>
                  <a:srgbClr val="0000FF"/>
                </a:solidFill>
                <a:latin typeface="Tahoma" charset="0"/>
              </a:rPr>
              <a:t>	Defines a loss recoverable under the treaty.</a:t>
            </a:r>
            <a:r>
              <a:rPr lang="en-US" sz="2400" u="sng" dirty="0" smtClean="0">
                <a:solidFill>
                  <a:srgbClr val="0000FF"/>
                </a:solidFill>
                <a:latin typeface="Tahoma" charset="0"/>
              </a:rPr>
              <a:t> </a:t>
            </a:r>
          </a:p>
          <a:p>
            <a:pPr eaLnBrk="1" fontAlgn="auto" hangingPunct="1">
              <a:spcAft>
                <a:spcPts val="0"/>
              </a:spcAft>
              <a:buFontTx/>
              <a:buNone/>
              <a:defRPr/>
            </a:pPr>
            <a:r>
              <a:rPr lang="en-US" sz="2400" dirty="0" smtClean="0">
                <a:solidFill>
                  <a:srgbClr val="0000FF"/>
                </a:solidFill>
                <a:latin typeface="Tahoma" charset="0"/>
              </a:rPr>
              <a:t>	Intention is that the reinsurer shall be liable only when the amount, including legal costs and other loss settlement expenses actually paid by the insurer less all recoveries from underlying reinsurance or other sources exceed the deductible.</a:t>
            </a:r>
          </a:p>
          <a:p>
            <a:pPr eaLnBrk="1" fontAlgn="auto" hangingPunct="1">
              <a:spcAft>
                <a:spcPts val="0"/>
              </a:spcAft>
              <a:defRPr/>
            </a:pPr>
            <a:r>
              <a:rPr lang="en-US" sz="2400" u="sng" dirty="0" smtClean="0">
                <a:solidFill>
                  <a:srgbClr val="0000FF"/>
                </a:solidFill>
                <a:latin typeface="Tahoma" charset="0"/>
              </a:rPr>
              <a:t>Net retained lines</a:t>
            </a:r>
            <a:r>
              <a:rPr lang="en-US" sz="2400" dirty="0" smtClean="0">
                <a:solidFill>
                  <a:srgbClr val="0000FF"/>
                </a:solidFill>
                <a:latin typeface="Tahoma" charset="0"/>
              </a:rPr>
              <a:t>:</a:t>
            </a:r>
          </a:p>
          <a:p>
            <a:pPr eaLnBrk="1" fontAlgn="auto" hangingPunct="1">
              <a:spcAft>
                <a:spcPts val="0"/>
              </a:spcAft>
              <a:buFont typeface="Arial" pitchFamily="34" charset="0"/>
              <a:buNone/>
              <a:defRPr/>
            </a:pPr>
            <a:r>
              <a:rPr lang="en-US" sz="2400" dirty="0" smtClean="0">
                <a:solidFill>
                  <a:srgbClr val="0000FF"/>
                </a:solidFill>
                <a:latin typeface="Tahoma" charset="0"/>
              </a:rPr>
              <a:t>Amplifies the ultimate net loss clause and stresses that the reinsurance applies only to portion of any insurance which the reinsured retains net for its own account.  This prevents the reinsured from recovering from more than one Reinsurer.</a:t>
            </a:r>
          </a:p>
          <a:p>
            <a:pPr eaLnBrk="1" fontAlgn="auto" hangingPunct="1">
              <a:spcAft>
                <a:spcPts val="0"/>
              </a:spcAft>
              <a:defRPr/>
            </a:pPr>
            <a:endParaRPr lang="en-US" sz="2400" dirty="0" smtClean="0">
              <a:solidFill>
                <a:srgbClr val="0000FF"/>
              </a:solidFill>
              <a:latin typeface="Tahoma" charset="0"/>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74</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r>
              <a:rPr lang="en-US" smtClean="0">
                <a:solidFill>
                  <a:srgbClr val="0000FF"/>
                </a:solidFill>
              </a:rPr>
              <a:t>Ultimate Net Loss Clause (UNL)</a:t>
            </a:r>
            <a:endParaRPr lang="en-GB" smtClean="0">
              <a:solidFill>
                <a:srgbClr val="0000FF"/>
              </a:solidFill>
            </a:endParaRPr>
          </a:p>
        </p:txBody>
      </p:sp>
      <p:sp>
        <p:nvSpPr>
          <p:cNvPr id="105475" name="Rectangle 3"/>
          <p:cNvSpPr>
            <a:spLocks noGrp="1" noChangeArrowheads="1"/>
          </p:cNvSpPr>
          <p:nvPr>
            <p:ph idx="1"/>
          </p:nvPr>
        </p:nvSpPr>
        <p:spPr/>
        <p:txBody>
          <a:bodyPr/>
          <a:lstStyle/>
          <a:p>
            <a:pPr eaLnBrk="1" hangingPunct="1"/>
            <a:r>
              <a:rPr lang="en-US" sz="2600" smtClean="0">
                <a:solidFill>
                  <a:srgbClr val="0000FF"/>
                </a:solidFill>
              </a:rPr>
              <a:t>Defines a loss as a sum that the Ceding Company sustains following a loss, after necessary adjustments are made.</a:t>
            </a:r>
          </a:p>
          <a:p>
            <a:pPr eaLnBrk="1" hangingPunct="1"/>
            <a:r>
              <a:rPr lang="en-US" sz="2600" smtClean="0">
                <a:solidFill>
                  <a:srgbClr val="0000FF"/>
                </a:solidFill>
              </a:rPr>
              <a:t>Intention is that the Reinsurer is liable only when the amount including legal cost and other loss settlement expenses, actually paid by the Ceding Company less all recoveries from underlying reinsurances or other sources exceeds the loss retention or the underlying</a:t>
            </a:r>
            <a:r>
              <a:rPr lang="en-US" sz="2600" smtClean="0"/>
              <a:t>.</a:t>
            </a:r>
            <a:endParaRPr lang="en-GB" sz="2600" smtClean="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75</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en-US" smtClean="0">
                <a:solidFill>
                  <a:srgbClr val="0000FF"/>
                </a:solidFill>
              </a:rPr>
              <a:t>Claims reporting Clause</a:t>
            </a:r>
            <a:endParaRPr lang="en-GB" smtClean="0">
              <a:solidFill>
                <a:srgbClr val="0000FF"/>
              </a:solidFill>
            </a:endParaRPr>
          </a:p>
        </p:txBody>
      </p:sp>
      <p:sp>
        <p:nvSpPr>
          <p:cNvPr id="106499" name="Rectangle 3"/>
          <p:cNvSpPr>
            <a:spLocks noGrp="1" noChangeArrowheads="1"/>
          </p:cNvSpPr>
          <p:nvPr>
            <p:ph idx="1"/>
          </p:nvPr>
        </p:nvSpPr>
        <p:spPr/>
        <p:txBody>
          <a:bodyPr/>
          <a:lstStyle/>
          <a:p>
            <a:pPr eaLnBrk="1" hangingPunct="1">
              <a:lnSpc>
                <a:spcPct val="90000"/>
              </a:lnSpc>
            </a:pPr>
            <a:r>
              <a:rPr lang="en-US" smtClean="0">
                <a:solidFill>
                  <a:srgbClr val="0000FF"/>
                </a:solidFill>
              </a:rPr>
              <a:t>The Ceding Co. is obliged to notify the loss to the reinsurer ASAP with the date &amp; basic details of loss. </a:t>
            </a:r>
          </a:p>
          <a:p>
            <a:pPr eaLnBrk="1" hangingPunct="1">
              <a:lnSpc>
                <a:spcPct val="90000"/>
              </a:lnSpc>
            </a:pPr>
            <a:r>
              <a:rPr lang="en-US" smtClean="0">
                <a:solidFill>
                  <a:srgbClr val="0000FF"/>
                </a:solidFill>
              </a:rPr>
              <a:t>Reinsurer may request for additional details and then set up required reserves.</a:t>
            </a:r>
          </a:p>
          <a:p>
            <a:pPr eaLnBrk="1" hangingPunct="1">
              <a:lnSpc>
                <a:spcPct val="90000"/>
              </a:lnSpc>
            </a:pPr>
            <a:r>
              <a:rPr lang="en-US" smtClean="0">
                <a:solidFill>
                  <a:srgbClr val="0000FF"/>
                </a:solidFill>
              </a:rPr>
              <a:t>Any loss that may be 75% or more than the loss retention and is likely to increase further needs to be advised to the Reinsurer.</a:t>
            </a:r>
          </a:p>
          <a:p>
            <a:pPr eaLnBrk="1" hangingPunct="1">
              <a:lnSpc>
                <a:spcPct val="90000"/>
              </a:lnSpc>
            </a:pPr>
            <a:endParaRPr lang="en-GB" smtClean="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76</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06400" y="990600"/>
            <a:ext cx="10871200" cy="685800"/>
          </a:xfrm>
          <a:solidFill>
            <a:srgbClr val="FFFFFF"/>
          </a:solidFill>
        </p:spPr>
        <p:txBody>
          <a:bodyPr anchor="t"/>
          <a:lstStyle/>
          <a:p>
            <a:pPr eaLnBrk="1" hangingPunct="1"/>
            <a:r>
              <a:rPr lang="en-US" sz="3000" smtClean="0">
                <a:solidFill>
                  <a:srgbClr val="0000FF"/>
                </a:solidFill>
                <a:latin typeface="Tahoma" pitchFamily="34" charset="0"/>
              </a:rPr>
              <a:t>NON PROPORTIONAL : TREATY CLAUSES</a:t>
            </a:r>
            <a:endParaRPr lang="en-US" sz="2800" smtClean="0">
              <a:solidFill>
                <a:srgbClr val="0000FF"/>
              </a:solidFill>
              <a:latin typeface="Tahoma" pitchFamily="34" charset="0"/>
            </a:endParaRPr>
          </a:p>
        </p:txBody>
      </p:sp>
      <p:sp>
        <p:nvSpPr>
          <p:cNvPr id="205827" name="Rectangle 3"/>
          <p:cNvSpPr>
            <a:spLocks noGrp="1" noChangeArrowheads="1"/>
          </p:cNvSpPr>
          <p:nvPr>
            <p:ph idx="1"/>
          </p:nvPr>
        </p:nvSpPr>
        <p:spPr>
          <a:xfrm>
            <a:off x="203200" y="1752600"/>
            <a:ext cx="11988800" cy="4419600"/>
          </a:xfrm>
        </p:spPr>
        <p:txBody>
          <a:bodyPr rtlCol="0">
            <a:normAutofit fontScale="92500" lnSpcReduction="10000"/>
          </a:bodyPr>
          <a:lstStyle/>
          <a:p>
            <a:pPr eaLnBrk="1" fontAlgn="auto" hangingPunct="1">
              <a:spcAft>
                <a:spcPts val="0"/>
              </a:spcAft>
              <a:buFontTx/>
              <a:buNone/>
              <a:defRPr/>
            </a:pPr>
            <a:r>
              <a:rPr lang="en-US" sz="2400" u="sng" dirty="0" smtClean="0">
                <a:latin typeface="Tahoma" charset="0"/>
              </a:rPr>
              <a:t>	</a:t>
            </a:r>
            <a:r>
              <a:rPr lang="en-US" sz="2400" u="sng" dirty="0" smtClean="0">
                <a:solidFill>
                  <a:srgbClr val="0000FF"/>
                </a:solidFill>
                <a:latin typeface="Tahoma" charset="0"/>
              </a:rPr>
              <a:t>CLAIMS CO-OPERATION CLAUSE</a:t>
            </a:r>
          </a:p>
          <a:p>
            <a:pPr eaLnBrk="1" fontAlgn="auto" hangingPunct="1">
              <a:spcAft>
                <a:spcPts val="0"/>
              </a:spcAft>
              <a:buFontTx/>
              <a:buNone/>
              <a:defRPr/>
            </a:pPr>
            <a:r>
              <a:rPr lang="en-US" sz="2400" dirty="0" smtClean="0">
                <a:solidFill>
                  <a:srgbClr val="0000FF"/>
                </a:solidFill>
                <a:latin typeface="Tahoma" charset="0"/>
              </a:rPr>
              <a:t>	Defines the insurer’s obligations regarding liaison with the reinsurer over  conduct and negotiation of losses, thus allowing the reinsurer to be closely involved in any such negotiations.</a:t>
            </a:r>
          </a:p>
          <a:p>
            <a:pPr eaLnBrk="1" fontAlgn="auto" hangingPunct="1">
              <a:spcAft>
                <a:spcPts val="0"/>
              </a:spcAft>
              <a:buFontTx/>
              <a:buNone/>
              <a:defRPr/>
            </a:pPr>
            <a:endParaRPr lang="en-US" sz="2400" dirty="0" smtClean="0">
              <a:solidFill>
                <a:srgbClr val="0000FF"/>
              </a:solidFill>
              <a:latin typeface="Tahoma" charset="0"/>
            </a:endParaRPr>
          </a:p>
          <a:p>
            <a:pPr eaLnBrk="1" fontAlgn="auto" hangingPunct="1">
              <a:spcAft>
                <a:spcPts val="0"/>
              </a:spcAft>
              <a:buFontTx/>
              <a:buNone/>
              <a:defRPr/>
            </a:pPr>
            <a:r>
              <a:rPr lang="en-US" sz="2400" dirty="0" smtClean="0">
                <a:solidFill>
                  <a:srgbClr val="0000FF"/>
                </a:solidFill>
                <a:latin typeface="Tahoma" charset="0"/>
              </a:rPr>
              <a:t>	</a:t>
            </a:r>
            <a:r>
              <a:rPr lang="en-US" sz="2400" u="sng" dirty="0" smtClean="0">
                <a:solidFill>
                  <a:srgbClr val="0000FF"/>
                </a:solidFill>
                <a:latin typeface="Tahoma" charset="0"/>
              </a:rPr>
              <a:t>HOURS CLAUSE</a:t>
            </a:r>
          </a:p>
          <a:p>
            <a:pPr eaLnBrk="1" fontAlgn="auto" hangingPunct="1">
              <a:spcAft>
                <a:spcPts val="0"/>
              </a:spcAft>
              <a:buFontTx/>
              <a:buNone/>
              <a:defRPr/>
            </a:pPr>
            <a:r>
              <a:rPr lang="en-US" sz="2400" dirty="0" smtClean="0">
                <a:solidFill>
                  <a:srgbClr val="0000FF"/>
                </a:solidFill>
                <a:latin typeface="Tahoma" charset="0"/>
              </a:rPr>
              <a:t>	Serves to enable the treaty to cover all damages arising out of the same insured event within  a specified number of hours.</a:t>
            </a:r>
          </a:p>
          <a:p>
            <a:pPr eaLnBrk="1" fontAlgn="auto" hangingPunct="1">
              <a:spcAft>
                <a:spcPts val="0"/>
              </a:spcAft>
              <a:buFontTx/>
              <a:buNone/>
              <a:defRPr/>
            </a:pPr>
            <a:endParaRPr lang="en-US" sz="2400" dirty="0" smtClean="0">
              <a:solidFill>
                <a:srgbClr val="0000FF"/>
              </a:solidFill>
              <a:latin typeface="Tahoma" charset="0"/>
            </a:endParaRPr>
          </a:p>
          <a:p>
            <a:pPr eaLnBrk="1" fontAlgn="auto" hangingPunct="1">
              <a:spcAft>
                <a:spcPts val="0"/>
              </a:spcAft>
              <a:buFontTx/>
              <a:buNone/>
              <a:defRPr/>
            </a:pPr>
            <a:r>
              <a:rPr lang="en-US" sz="2400" dirty="0" smtClean="0">
                <a:solidFill>
                  <a:srgbClr val="0000FF"/>
                </a:solidFill>
                <a:latin typeface="Tahoma" charset="0"/>
              </a:rPr>
              <a:t>	</a:t>
            </a:r>
            <a:r>
              <a:rPr lang="en-US" sz="2400" u="sng" dirty="0" smtClean="0">
                <a:solidFill>
                  <a:srgbClr val="0000FF"/>
                </a:solidFill>
                <a:latin typeface="Tahoma" charset="0"/>
              </a:rPr>
              <a:t>TWO RISK WARRANTY</a:t>
            </a:r>
          </a:p>
          <a:p>
            <a:pPr eaLnBrk="1" fontAlgn="auto" hangingPunct="1">
              <a:spcAft>
                <a:spcPts val="0"/>
              </a:spcAft>
              <a:buFontTx/>
              <a:buNone/>
              <a:defRPr/>
            </a:pPr>
            <a:r>
              <a:rPr lang="en-US" sz="2400" dirty="0" smtClean="0">
                <a:solidFill>
                  <a:srgbClr val="0000FF"/>
                </a:solidFill>
                <a:latin typeface="Tahoma" charset="0"/>
              </a:rPr>
              <a:t>	More than one risk has to be damaged by the insured peril before catastrophe treaty operate</a:t>
            </a:r>
          </a:p>
          <a:p>
            <a:pPr eaLnBrk="1" fontAlgn="auto" hangingPunct="1">
              <a:spcAft>
                <a:spcPts val="0"/>
              </a:spcAft>
              <a:buFontTx/>
              <a:buNone/>
              <a:defRPr/>
            </a:pPr>
            <a:endParaRPr lang="en-US" sz="2400" dirty="0" smtClean="0">
              <a:solidFill>
                <a:srgbClr val="0000FF"/>
              </a:solidFill>
              <a:latin typeface="Tahoma" charset="0"/>
            </a:endParaRPr>
          </a:p>
          <a:p>
            <a:pPr eaLnBrk="1" fontAlgn="auto" hangingPunct="1">
              <a:spcAft>
                <a:spcPts val="0"/>
              </a:spcAft>
              <a:buFontTx/>
              <a:buNone/>
              <a:defRPr/>
            </a:pPr>
            <a:endParaRPr lang="en-US" sz="2400" u="sng" dirty="0" smtClean="0">
              <a:solidFill>
                <a:srgbClr val="0000FF"/>
              </a:solidFill>
              <a:latin typeface="Tahoma" charset="0"/>
            </a:endParaRPr>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77</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p:txBody>
          <a:bodyPr/>
          <a:lstStyle/>
          <a:p>
            <a:pPr eaLnBrk="1" hangingPunct="1"/>
            <a:r>
              <a:rPr lang="en-US" sz="2400" smtClean="0">
                <a:solidFill>
                  <a:srgbClr val="0000FF"/>
                </a:solidFill>
                <a:latin typeface="Tahoma" pitchFamily="34" charset="0"/>
                <a:cs typeface="Tahoma" pitchFamily="34" charset="0"/>
              </a:rPr>
              <a:t>TREATY CONTRACTS – Information Requirements</a:t>
            </a:r>
          </a:p>
        </p:txBody>
      </p:sp>
      <p:sp>
        <p:nvSpPr>
          <p:cNvPr id="112643" name="Content Placeholder 2"/>
          <p:cNvSpPr>
            <a:spLocks noGrp="1"/>
          </p:cNvSpPr>
          <p:nvPr>
            <p:ph idx="1"/>
          </p:nvPr>
        </p:nvSpPr>
        <p:spPr>
          <a:xfrm>
            <a:off x="609601" y="1066803"/>
            <a:ext cx="10972800" cy="5059363"/>
          </a:xfrm>
        </p:spPr>
        <p:txBody>
          <a:bodyPr rtlCol="0">
            <a:normAutofit/>
          </a:bodyPr>
          <a:lstStyle/>
          <a:p>
            <a:pPr eaLnBrk="1" fontAlgn="auto" hangingPunct="1">
              <a:spcAft>
                <a:spcPts val="0"/>
              </a:spcAft>
              <a:defRPr/>
            </a:pPr>
            <a:r>
              <a:rPr lang="en-US" b="1" u="sng" smtClean="0">
                <a:solidFill>
                  <a:srgbClr val="0000FF"/>
                </a:solidFill>
              </a:rPr>
              <a:t>Quota Share Treaties</a:t>
            </a:r>
            <a:endParaRPr lang="en-US" smtClean="0">
              <a:solidFill>
                <a:srgbClr val="0000FF"/>
              </a:solidFill>
            </a:endParaRPr>
          </a:p>
          <a:p>
            <a:pPr eaLnBrk="1" fontAlgn="auto" hangingPunct="1">
              <a:spcAft>
                <a:spcPts val="0"/>
              </a:spcAft>
              <a:defRPr/>
            </a:pPr>
            <a:r>
              <a:rPr lang="en-US" sz="1800" smtClean="0">
                <a:solidFill>
                  <a:srgbClr val="0000FF"/>
                </a:solidFill>
              </a:rPr>
              <a:t>Cedant’s desired retention level  in monetary and percentage terms</a:t>
            </a:r>
          </a:p>
          <a:p>
            <a:pPr eaLnBrk="1" fontAlgn="auto" hangingPunct="1">
              <a:spcAft>
                <a:spcPts val="0"/>
              </a:spcAft>
              <a:defRPr/>
            </a:pPr>
            <a:r>
              <a:rPr lang="en-US" sz="1800" smtClean="0">
                <a:solidFill>
                  <a:srgbClr val="0000FF"/>
                </a:solidFill>
              </a:rPr>
              <a:t> Class of business for which the Quota Share arrangement is required</a:t>
            </a:r>
          </a:p>
          <a:p>
            <a:pPr eaLnBrk="1" fontAlgn="auto" hangingPunct="1">
              <a:spcAft>
                <a:spcPts val="0"/>
              </a:spcAft>
              <a:defRPr/>
            </a:pPr>
            <a:r>
              <a:rPr lang="en-US" sz="1800" smtClean="0">
                <a:solidFill>
                  <a:srgbClr val="0000FF"/>
                </a:solidFill>
              </a:rPr>
              <a:t> Desired treaty limit</a:t>
            </a:r>
          </a:p>
          <a:p>
            <a:pPr eaLnBrk="1" fontAlgn="auto" hangingPunct="1">
              <a:spcAft>
                <a:spcPts val="0"/>
              </a:spcAft>
              <a:defRPr/>
            </a:pPr>
            <a:r>
              <a:rPr lang="en-US" sz="1800" smtClean="0">
                <a:solidFill>
                  <a:srgbClr val="0000FF"/>
                </a:solidFill>
              </a:rPr>
              <a:t>Estimated/Budgeted Premium Income to be generated on this programme</a:t>
            </a:r>
          </a:p>
          <a:p>
            <a:pPr eaLnBrk="1" fontAlgn="auto" hangingPunct="1">
              <a:spcAft>
                <a:spcPts val="0"/>
              </a:spcAft>
              <a:defRPr/>
            </a:pPr>
            <a:r>
              <a:rPr lang="en-US" sz="1800" smtClean="0">
                <a:solidFill>
                  <a:srgbClr val="0000FF"/>
                </a:solidFill>
              </a:rPr>
              <a:t>Risk Profiles per class of business</a:t>
            </a:r>
          </a:p>
          <a:p>
            <a:pPr eaLnBrk="1" fontAlgn="auto" hangingPunct="1">
              <a:spcAft>
                <a:spcPts val="0"/>
              </a:spcAft>
              <a:defRPr/>
            </a:pPr>
            <a:r>
              <a:rPr lang="en-US" sz="1800" smtClean="0">
                <a:solidFill>
                  <a:srgbClr val="0000FF"/>
                </a:solidFill>
              </a:rPr>
              <a:t> Indicate the ten largest risks</a:t>
            </a:r>
          </a:p>
          <a:p>
            <a:pPr eaLnBrk="1" fontAlgn="auto" hangingPunct="1">
              <a:spcAft>
                <a:spcPts val="0"/>
              </a:spcAft>
              <a:defRPr/>
            </a:pPr>
            <a:r>
              <a:rPr lang="en-US" sz="1800" smtClean="0">
                <a:solidFill>
                  <a:srgbClr val="0000FF"/>
                </a:solidFill>
              </a:rPr>
              <a:t> Loss Profiles per class of business</a:t>
            </a:r>
          </a:p>
          <a:p>
            <a:pPr eaLnBrk="1" fontAlgn="auto" hangingPunct="1">
              <a:spcAft>
                <a:spcPts val="0"/>
              </a:spcAft>
              <a:defRPr/>
            </a:pPr>
            <a:r>
              <a:rPr lang="en-US" sz="1800" smtClean="0">
                <a:solidFill>
                  <a:srgbClr val="0000FF"/>
                </a:solidFill>
              </a:rPr>
              <a:t> Indicate largest ten losses that affected the prior year</a:t>
            </a:r>
          </a:p>
          <a:p>
            <a:pPr eaLnBrk="1" fontAlgn="auto" hangingPunct="1">
              <a:spcAft>
                <a:spcPts val="0"/>
              </a:spcAft>
              <a:defRPr/>
            </a:pPr>
            <a:r>
              <a:rPr lang="en-US" sz="1800" smtClean="0">
                <a:solidFill>
                  <a:srgbClr val="0000FF"/>
                </a:solidFill>
              </a:rPr>
              <a:t> Three years’  Audited Financial Statements – i.e. balance sheet,  profit &amp; loss account and cash-flow statement</a:t>
            </a:r>
          </a:p>
          <a:p>
            <a:pPr eaLnBrk="1" fontAlgn="auto" hangingPunct="1">
              <a:spcAft>
                <a:spcPts val="0"/>
              </a:spcAft>
              <a:defRPr/>
            </a:pPr>
            <a:r>
              <a:rPr lang="en-US" sz="1800" smtClean="0">
                <a:solidFill>
                  <a:srgbClr val="0000FF"/>
                </a:solidFill>
              </a:rPr>
              <a:t> A brief statement of the underwriting / management strategy for the oncoming underwriting year</a:t>
            </a:r>
          </a:p>
          <a:p>
            <a:pPr eaLnBrk="1" fontAlgn="auto" hangingPunct="1">
              <a:spcAft>
                <a:spcPts val="0"/>
              </a:spcAft>
              <a:defRPr/>
            </a:pPr>
            <a:r>
              <a:rPr lang="en-US" sz="1800" smtClean="0">
                <a:solidFill>
                  <a:srgbClr val="0000FF"/>
                </a:solidFill>
              </a:rPr>
              <a:t> Copies of the cover notes for the expiring treaty programmes </a:t>
            </a:r>
          </a:p>
          <a:p>
            <a:pPr eaLnBrk="1" fontAlgn="auto" hangingPunct="1">
              <a:spcAft>
                <a:spcPts val="0"/>
              </a:spcAft>
              <a:defRPr/>
            </a:pPr>
            <a:r>
              <a:rPr lang="en-US" sz="1800" smtClean="0">
                <a:solidFill>
                  <a:srgbClr val="0000FF"/>
                </a:solidFill>
              </a:rPr>
              <a:t> Any other information deemed pertinent in the structuring and pricing of the treaty programmes</a:t>
            </a:r>
          </a:p>
          <a:p>
            <a:pPr eaLnBrk="1" fontAlgn="auto" hangingPunct="1">
              <a:spcAft>
                <a:spcPts val="0"/>
              </a:spcAft>
              <a:defRPr/>
            </a:pPr>
            <a:endParaRPr lang="en-US" sz="1800" smtClean="0"/>
          </a:p>
          <a:p>
            <a:pPr eaLnBrk="1" fontAlgn="auto" hangingPunct="1">
              <a:spcAft>
                <a:spcPts val="0"/>
              </a:spcAft>
              <a:defRPr/>
            </a:pPr>
            <a:endParaRPr lang="en-US" sz="1800" smtClean="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78</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a:xfrm>
            <a:off x="609601" y="609600"/>
            <a:ext cx="10972800" cy="457200"/>
          </a:xfrm>
        </p:spPr>
        <p:txBody>
          <a:bodyPr rtlCol="0">
            <a:normAutofit fontScale="90000"/>
          </a:bodyPr>
          <a:lstStyle/>
          <a:p>
            <a:pPr eaLnBrk="1" fontAlgn="auto" hangingPunct="1">
              <a:spcAft>
                <a:spcPts val="0"/>
              </a:spcAft>
              <a:defRPr/>
            </a:pPr>
            <a:r>
              <a:rPr lang="en-US" sz="2400" b="1" u="sng" smtClean="0">
                <a:latin typeface="Tahoma" pitchFamily="34" charset="0"/>
                <a:cs typeface="Tahoma" pitchFamily="34" charset="0"/>
              </a:rPr>
              <a:t>Surplus Treaties</a:t>
            </a:r>
            <a:r>
              <a:rPr lang="en-US" sz="2400" smtClean="0">
                <a:latin typeface="Tahoma" pitchFamily="34" charset="0"/>
                <a:cs typeface="Tahoma" pitchFamily="34" charset="0"/>
              </a:rPr>
              <a:t/>
            </a:r>
            <a:br>
              <a:rPr lang="en-US" sz="2400" smtClean="0">
                <a:latin typeface="Tahoma" pitchFamily="34" charset="0"/>
                <a:cs typeface="Tahoma" pitchFamily="34" charset="0"/>
              </a:rPr>
            </a:br>
            <a:endParaRPr lang="en-US" sz="2400" smtClean="0">
              <a:latin typeface="Tahoma" pitchFamily="34" charset="0"/>
              <a:cs typeface="Tahoma" pitchFamily="34" charset="0"/>
            </a:endParaRPr>
          </a:p>
        </p:txBody>
      </p:sp>
      <p:sp>
        <p:nvSpPr>
          <p:cNvPr id="109571" name="Content Placeholder 2"/>
          <p:cNvSpPr>
            <a:spLocks noGrp="1"/>
          </p:cNvSpPr>
          <p:nvPr>
            <p:ph idx="1"/>
          </p:nvPr>
        </p:nvSpPr>
        <p:spPr>
          <a:xfrm>
            <a:off x="609601" y="1143003"/>
            <a:ext cx="10972800" cy="4983163"/>
          </a:xfrm>
        </p:spPr>
        <p:txBody>
          <a:bodyPr/>
          <a:lstStyle/>
          <a:p>
            <a:pPr eaLnBrk="1" hangingPunct="1"/>
            <a:r>
              <a:rPr lang="en-US" sz="1800" smtClean="0">
                <a:solidFill>
                  <a:srgbClr val="0000FF"/>
                </a:solidFill>
              </a:rPr>
              <a:t>Cedant’s desired retention level  in monetary terms</a:t>
            </a:r>
          </a:p>
          <a:p>
            <a:pPr eaLnBrk="1" hangingPunct="1"/>
            <a:r>
              <a:rPr lang="en-US" sz="1800" smtClean="0">
                <a:solidFill>
                  <a:srgbClr val="0000FF"/>
                </a:solidFill>
              </a:rPr>
              <a:t> Class of business and maximum capacity required</a:t>
            </a:r>
          </a:p>
          <a:p>
            <a:pPr eaLnBrk="1" hangingPunct="1"/>
            <a:r>
              <a:rPr lang="en-US" sz="1800" smtClean="0">
                <a:solidFill>
                  <a:srgbClr val="0000FF"/>
                </a:solidFill>
              </a:rPr>
              <a:t> Number of lines required</a:t>
            </a:r>
          </a:p>
          <a:p>
            <a:pPr eaLnBrk="1" hangingPunct="1"/>
            <a:r>
              <a:rPr lang="en-US" sz="1800" smtClean="0">
                <a:solidFill>
                  <a:srgbClr val="0000FF"/>
                </a:solidFill>
              </a:rPr>
              <a:t> Estimated/Budgeted Premium Income to be generated on this programme</a:t>
            </a:r>
          </a:p>
          <a:p>
            <a:pPr eaLnBrk="1" hangingPunct="1"/>
            <a:r>
              <a:rPr lang="en-US" sz="1800" smtClean="0">
                <a:solidFill>
                  <a:srgbClr val="0000FF"/>
                </a:solidFill>
              </a:rPr>
              <a:t> Risk Profiles per class of business</a:t>
            </a:r>
          </a:p>
          <a:p>
            <a:pPr eaLnBrk="1" hangingPunct="1"/>
            <a:r>
              <a:rPr lang="en-US" sz="1800" smtClean="0">
                <a:solidFill>
                  <a:srgbClr val="0000FF"/>
                </a:solidFill>
              </a:rPr>
              <a:t> Ten largest risks</a:t>
            </a:r>
          </a:p>
          <a:p>
            <a:pPr eaLnBrk="1" hangingPunct="1"/>
            <a:r>
              <a:rPr lang="en-US" sz="1800" smtClean="0">
                <a:solidFill>
                  <a:srgbClr val="0000FF"/>
                </a:solidFill>
              </a:rPr>
              <a:t> Loss Profiles per class of business</a:t>
            </a:r>
          </a:p>
          <a:p>
            <a:pPr eaLnBrk="1" hangingPunct="1"/>
            <a:r>
              <a:rPr lang="en-US" sz="1800" smtClean="0">
                <a:solidFill>
                  <a:srgbClr val="0000FF"/>
                </a:solidFill>
              </a:rPr>
              <a:t>largest ten losses that affected prior year</a:t>
            </a:r>
          </a:p>
          <a:p>
            <a:pPr eaLnBrk="1" hangingPunct="1"/>
            <a:r>
              <a:rPr lang="en-US" sz="1800" smtClean="0">
                <a:solidFill>
                  <a:srgbClr val="0000FF"/>
                </a:solidFill>
              </a:rPr>
              <a:t>Three years’ Audited Financial Statements – i.e. balance sheet, profit &amp; loss account and cash-flow statement</a:t>
            </a:r>
          </a:p>
          <a:p>
            <a:pPr eaLnBrk="1" hangingPunct="1"/>
            <a:r>
              <a:rPr lang="en-US" sz="1800" smtClean="0">
                <a:solidFill>
                  <a:srgbClr val="0000FF"/>
                </a:solidFill>
              </a:rPr>
              <a:t> A brief statement of the underwriting / management strategy for the oncoming underwriting year</a:t>
            </a:r>
          </a:p>
          <a:p>
            <a:pPr eaLnBrk="1" hangingPunct="1"/>
            <a:r>
              <a:rPr lang="en-US" sz="1800" smtClean="0">
                <a:solidFill>
                  <a:srgbClr val="0000FF"/>
                </a:solidFill>
              </a:rPr>
              <a:t> Copies of the cover notes for the expiring treaty programmes </a:t>
            </a:r>
          </a:p>
          <a:p>
            <a:pPr eaLnBrk="1" hangingPunct="1"/>
            <a:r>
              <a:rPr lang="en-US" sz="1800" smtClean="0">
                <a:solidFill>
                  <a:srgbClr val="0000FF"/>
                </a:solidFill>
              </a:rPr>
              <a:t> Any other information deemed pertinent in the structuring and pricing of the treaty programmes</a:t>
            </a:r>
          </a:p>
          <a:p>
            <a:pPr eaLnBrk="1" hangingPunct="1"/>
            <a:endParaRPr lang="en-US" sz="1800" smtClean="0"/>
          </a:p>
          <a:p>
            <a:pPr eaLnBrk="1" hangingPunct="1"/>
            <a:endParaRPr lang="en-US" smtClean="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79</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a:t>
            </a:r>
            <a:endParaRPr lang="en-US" dirty="0"/>
          </a:p>
        </p:txBody>
      </p:sp>
      <p:sp>
        <p:nvSpPr>
          <p:cNvPr id="3" name="Content Placeholder 2"/>
          <p:cNvSpPr>
            <a:spLocks noGrp="1"/>
          </p:cNvSpPr>
          <p:nvPr>
            <p:ph idx="1"/>
          </p:nvPr>
        </p:nvSpPr>
        <p:spPr>
          <a:xfrm>
            <a:off x="623393" y="1340768"/>
            <a:ext cx="10526960" cy="4800600"/>
          </a:xfrm>
        </p:spPr>
        <p:txBody>
          <a:bodyPr/>
          <a:lstStyle/>
          <a:p>
            <a:pPr>
              <a:buNone/>
            </a:pPr>
            <a:r>
              <a:rPr lang="en-US" b="1" dirty="0" smtClean="0"/>
              <a:t>Reinsurance can help insurers create value by</a:t>
            </a:r>
          </a:p>
          <a:p>
            <a:r>
              <a:rPr lang="en-US" sz="2400" dirty="0" smtClean="0"/>
              <a:t>Lowering the weighted average cost of capital for insurance companies</a:t>
            </a:r>
          </a:p>
          <a:p>
            <a:r>
              <a:rPr lang="en-US" sz="2400" dirty="0" smtClean="0"/>
              <a:t>Reducing earnings volatility</a:t>
            </a:r>
          </a:p>
          <a:p>
            <a:r>
              <a:rPr lang="en-US" sz="2400" dirty="0" smtClean="0"/>
              <a:t>Supporting new or expanded products to help drive new revenue and earnings</a:t>
            </a:r>
          </a:p>
          <a:p>
            <a:r>
              <a:rPr lang="en-US" sz="2400" dirty="0" smtClean="0"/>
              <a:t>Providing sustainable competitive advantage through structure and underwriting performance improvement</a:t>
            </a:r>
            <a:endParaRPr lang="en-US" sz="2400" dirty="0"/>
          </a:p>
        </p:txBody>
      </p:sp>
      <p:sp>
        <p:nvSpPr>
          <p:cNvPr id="4" name="Slide Number Placeholder 3"/>
          <p:cNvSpPr>
            <a:spLocks noGrp="1"/>
          </p:cNvSpPr>
          <p:nvPr>
            <p:ph type="sldNum" sz="quarter" idx="8"/>
          </p:nvPr>
        </p:nvSpPr>
        <p:spPr/>
        <p:txBody>
          <a:bodyPr/>
          <a:lstStyle/>
          <a:p>
            <a:pPr lvl="0"/>
            <a:fld id="{331C2A4E-E875-435A-95E0-FEE99B37747C}" type="slidenum">
              <a:rPr lang="en-US" smtClean="0"/>
              <a:pPr lvl="0"/>
              <a:t>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a:xfrm>
            <a:off x="406400" y="1066800"/>
            <a:ext cx="10972800" cy="152400"/>
          </a:xfrm>
        </p:spPr>
        <p:txBody>
          <a:bodyPr rtlCol="0">
            <a:normAutofit fontScale="90000"/>
          </a:bodyPr>
          <a:lstStyle/>
          <a:p>
            <a:pPr eaLnBrk="1" fontAlgn="auto" hangingPunct="1">
              <a:spcAft>
                <a:spcPts val="0"/>
              </a:spcAft>
              <a:defRPr/>
            </a:pPr>
            <a:r>
              <a:rPr lang="en-US" sz="2400" b="1" u="sng" dirty="0" smtClean="0">
                <a:solidFill>
                  <a:srgbClr val="0000FF"/>
                </a:solidFill>
                <a:latin typeface="Tahoma" pitchFamily="34" charset="0"/>
                <a:cs typeface="Tahoma" pitchFamily="34" charset="0"/>
              </a:rPr>
              <a:t>Excess of Loss /Non-Proportional Treaties</a:t>
            </a:r>
            <a:r>
              <a:rPr lang="en-US" dirty="0" smtClean="0">
                <a:solidFill>
                  <a:srgbClr val="0000FF"/>
                </a:solidFill>
              </a:rPr>
              <a:t/>
            </a:r>
            <a:br>
              <a:rPr lang="en-US" dirty="0" smtClean="0">
                <a:solidFill>
                  <a:srgbClr val="0000FF"/>
                </a:solidFill>
              </a:rPr>
            </a:br>
            <a:endParaRPr lang="en-US" dirty="0" smtClean="0">
              <a:solidFill>
                <a:srgbClr val="0000FF"/>
              </a:solidFill>
            </a:endParaRPr>
          </a:p>
        </p:txBody>
      </p:sp>
      <p:sp>
        <p:nvSpPr>
          <p:cNvPr id="110595" name="Content Placeholder 2"/>
          <p:cNvSpPr>
            <a:spLocks noGrp="1"/>
          </p:cNvSpPr>
          <p:nvPr>
            <p:ph idx="1"/>
          </p:nvPr>
        </p:nvSpPr>
        <p:spPr/>
        <p:txBody>
          <a:bodyPr/>
          <a:lstStyle/>
          <a:p>
            <a:pPr eaLnBrk="1" hangingPunct="1"/>
            <a:r>
              <a:rPr lang="en-US" sz="1800" smtClean="0">
                <a:solidFill>
                  <a:srgbClr val="0000FF"/>
                </a:solidFill>
              </a:rPr>
              <a:t>Reinsured’s desired/proposed deductible levels </a:t>
            </a:r>
          </a:p>
          <a:p>
            <a:pPr eaLnBrk="1" hangingPunct="1"/>
            <a:r>
              <a:rPr lang="en-US" sz="1800" smtClean="0">
                <a:solidFill>
                  <a:srgbClr val="0000FF"/>
                </a:solidFill>
              </a:rPr>
              <a:t>Previous Excess of Loss treaty utilization statistics –  indicate losses above 50% of deductible </a:t>
            </a:r>
          </a:p>
          <a:p>
            <a:pPr eaLnBrk="1" hangingPunct="1"/>
            <a:r>
              <a:rPr lang="en-US" sz="1800" smtClean="0">
                <a:solidFill>
                  <a:srgbClr val="0000FF"/>
                </a:solidFill>
              </a:rPr>
              <a:t> List all the classes  to recover from the Excess of Loss Treaty and their Underwriting Limits</a:t>
            </a:r>
          </a:p>
          <a:p>
            <a:pPr eaLnBrk="1" hangingPunct="1"/>
            <a:r>
              <a:rPr lang="en-US" sz="1800" smtClean="0">
                <a:solidFill>
                  <a:srgbClr val="0000FF"/>
                </a:solidFill>
              </a:rPr>
              <a:t>Estimated Gross Net Premium Income (EGNPI) to be generated on this programme</a:t>
            </a:r>
          </a:p>
          <a:p>
            <a:pPr eaLnBrk="1" hangingPunct="1"/>
            <a:r>
              <a:rPr lang="en-US" sz="1800" smtClean="0">
                <a:solidFill>
                  <a:srgbClr val="0000FF"/>
                </a:solidFill>
              </a:rPr>
              <a:t> Risk Profiles per class of business</a:t>
            </a:r>
          </a:p>
          <a:p>
            <a:pPr eaLnBrk="1" hangingPunct="1"/>
            <a:r>
              <a:rPr lang="en-US" sz="1800" smtClean="0">
                <a:solidFill>
                  <a:srgbClr val="0000FF"/>
                </a:solidFill>
              </a:rPr>
              <a:t> Indicate ten largest risks</a:t>
            </a:r>
          </a:p>
          <a:p>
            <a:pPr eaLnBrk="1" hangingPunct="1"/>
            <a:r>
              <a:rPr lang="en-US" sz="1800" smtClean="0">
                <a:solidFill>
                  <a:srgbClr val="0000FF"/>
                </a:solidFill>
              </a:rPr>
              <a:t> Loss Profiles per class of business</a:t>
            </a:r>
          </a:p>
          <a:p>
            <a:pPr eaLnBrk="1" hangingPunct="1"/>
            <a:r>
              <a:rPr lang="en-US" sz="1800" smtClean="0">
                <a:solidFill>
                  <a:srgbClr val="0000FF"/>
                </a:solidFill>
              </a:rPr>
              <a:t> Indicate the  largest ten losses that affected in the prior year</a:t>
            </a:r>
          </a:p>
          <a:p>
            <a:pPr eaLnBrk="1" hangingPunct="1"/>
            <a:r>
              <a:rPr lang="en-US" sz="1800" smtClean="0">
                <a:solidFill>
                  <a:srgbClr val="0000FF"/>
                </a:solidFill>
              </a:rPr>
              <a:t>Three years’ Financial Statements – i.e. balance sheet and profit &amp; loss account</a:t>
            </a:r>
          </a:p>
          <a:p>
            <a:pPr eaLnBrk="1" hangingPunct="1"/>
            <a:r>
              <a:rPr lang="en-US" sz="1800" smtClean="0">
                <a:solidFill>
                  <a:srgbClr val="0000FF"/>
                </a:solidFill>
              </a:rPr>
              <a:t>A brief statement of the underwriting / management strategy for the oncoming underwriting year</a:t>
            </a:r>
          </a:p>
          <a:p>
            <a:pPr eaLnBrk="1" hangingPunct="1"/>
            <a:endParaRPr lang="en-US" sz="1800" smtClean="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80</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Digital Environment!</a:t>
            </a:r>
            <a:endParaRPr lang="en-ZA" dirty="0"/>
          </a:p>
        </p:txBody>
      </p:sp>
      <p:sp>
        <p:nvSpPr>
          <p:cNvPr id="3" name="Content Placeholder 2"/>
          <p:cNvSpPr>
            <a:spLocks noGrp="1"/>
          </p:cNvSpPr>
          <p:nvPr>
            <p:ph idx="1"/>
          </p:nvPr>
        </p:nvSpPr>
        <p:spPr/>
        <p:txBody>
          <a:bodyPr>
            <a:normAutofit lnSpcReduction="10000"/>
          </a:bodyPr>
          <a:lstStyle/>
          <a:p>
            <a:pPr>
              <a:buNone/>
            </a:pPr>
            <a:r>
              <a:rPr lang="en-ZA" dirty="0" smtClean="0"/>
              <a:t>EY definition of digital: an enabler, as well as a distribution channel</a:t>
            </a:r>
          </a:p>
          <a:p>
            <a:pPr>
              <a:buNone/>
            </a:pPr>
            <a:endParaRPr lang="en-ZA" dirty="0" smtClean="0"/>
          </a:p>
          <a:p>
            <a:pPr>
              <a:buNone/>
            </a:pPr>
            <a:r>
              <a:rPr lang="en-ZA" dirty="0" smtClean="0"/>
              <a:t>	This definition goes beyond online distribution channels to a wide range of digital technologies: mobile (</a:t>
            </a:r>
            <a:r>
              <a:rPr lang="en-ZA" dirty="0" err="1" smtClean="0"/>
              <a:t>smartphones</a:t>
            </a:r>
            <a:r>
              <a:rPr lang="en-ZA" dirty="0" smtClean="0"/>
              <a:t>, tablets and apps); social media; cloud computing; analytics to mine business data and turn it into actionable insights; and digital platforms to interact and share information among insurer, agent and consumer.</a:t>
            </a:r>
          </a:p>
          <a:p>
            <a:pPr>
              <a:buNone/>
            </a:pPr>
            <a:r>
              <a:rPr lang="en-ZA" dirty="0" smtClean="0"/>
              <a:t>	These technologies can be applied across the entire insurance value chain, from engaging and interacting with customers and distributors to sales and marketing, service </a:t>
            </a:r>
            <a:r>
              <a:rPr lang="en-ZA" dirty="0" err="1" smtClean="0"/>
              <a:t>fulfillment</a:t>
            </a:r>
            <a:r>
              <a:rPr lang="en-ZA" dirty="0" smtClean="0"/>
              <a:t> (underwriting and payment) and reinvestment.</a:t>
            </a:r>
          </a:p>
          <a:p>
            <a:pPr>
              <a:buNone/>
            </a:pPr>
            <a:endParaRPr lang="en-ZA" dirty="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81</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ZA" dirty="0" smtClean="0"/>
              <a:t>Digital is a new market force that is driving a massive change in consumer expectations. </a:t>
            </a:r>
          </a:p>
          <a:p>
            <a:pPr>
              <a:buNone/>
            </a:pPr>
            <a:r>
              <a:rPr lang="en-ZA" dirty="0" smtClean="0"/>
              <a:t>	It will require a different set of </a:t>
            </a:r>
          </a:p>
          <a:p>
            <a:r>
              <a:rPr lang="en-ZA" dirty="0" smtClean="0"/>
              <a:t>	Skills</a:t>
            </a:r>
          </a:p>
          <a:p>
            <a:r>
              <a:rPr lang="en-ZA" dirty="0" smtClean="0"/>
              <a:t>	culture </a:t>
            </a:r>
          </a:p>
          <a:p>
            <a:r>
              <a:rPr lang="en-ZA" dirty="0" smtClean="0"/>
              <a:t>	measurement. </a:t>
            </a:r>
          </a:p>
          <a:p>
            <a:pPr>
              <a:buNone/>
            </a:pPr>
            <a:endParaRPr lang="en-ZA" dirty="0" smtClean="0"/>
          </a:p>
          <a:p>
            <a:pPr>
              <a:buNone/>
            </a:pPr>
            <a:r>
              <a:rPr lang="en-ZA" dirty="0" smtClean="0"/>
              <a:t>Industries such as telecommunications, consumer products, and media and entertainment have already harnessed digital to attract and retain new customers. </a:t>
            </a:r>
            <a:r>
              <a:rPr lang="en-ZA" dirty="0" smtClean="0">
                <a:solidFill>
                  <a:srgbClr val="0000FF"/>
                </a:solidFill>
              </a:rPr>
              <a:t>The time is now </a:t>
            </a:r>
            <a:r>
              <a:rPr lang="en-ZA" dirty="0" smtClean="0"/>
              <a:t>for insurers to evolve and respond: they cannot afford to be on the sidelines of the shift to digital.</a:t>
            </a:r>
          </a:p>
          <a:p>
            <a:pPr>
              <a:buNone/>
            </a:pPr>
            <a:endParaRPr lang="en-ZA" dirty="0"/>
          </a:p>
        </p:txBody>
      </p:sp>
      <p:sp>
        <p:nvSpPr>
          <p:cNvPr id="4" name="Title 1"/>
          <p:cNvSpPr txBox="1">
            <a:spLocks/>
          </p:cNvSpPr>
          <p:nvPr/>
        </p:nvSpPr>
        <p:spPr>
          <a:xfrm>
            <a:off x="762000" y="427040"/>
            <a:ext cx="10159995" cy="1143000"/>
          </a:xfrm>
          <a:prstGeom prst="rect">
            <a:avLst/>
          </a:prstGeom>
          <a:noFill/>
          <a:ln>
            <a:noFill/>
          </a:ln>
        </p:spPr>
        <p:txBody>
          <a:bodyPr vert="horz" wrap="square" lIns="91440" tIns="45720" rIns="91440" bIns="45720" anchor="ctr"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4000" b="0" i="0" u="none" strike="noStrike" kern="1200" cap="none" spc="-100" normalizeH="0" baseline="0" noProof="0" smtClean="0">
                <a:ln>
                  <a:noFill/>
                </a:ln>
                <a:solidFill>
                  <a:srgbClr val="D1282E"/>
                </a:solidFill>
                <a:effectLst/>
                <a:uLnTx/>
                <a:uFillTx/>
                <a:latin typeface="Tw Cen MT"/>
              </a:rPr>
              <a:t>Digital Environment!</a:t>
            </a:r>
            <a:endParaRPr kumimoji="0" lang="en-ZA" sz="4000" b="0" i="0" u="none" strike="noStrike" kern="1200" cap="none" spc="-100" normalizeH="0" baseline="0" noProof="0" dirty="0">
              <a:ln>
                <a:noFill/>
              </a:ln>
              <a:solidFill>
                <a:srgbClr val="D1282E"/>
              </a:solidFill>
              <a:effectLst/>
              <a:uLnTx/>
              <a:uFillTx/>
              <a:latin typeface="Tw Cen MT"/>
            </a:endParaRPr>
          </a:p>
        </p:txBody>
      </p:sp>
      <p:sp>
        <p:nvSpPr>
          <p:cNvPr id="5"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82</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Survey of insurers – results </a:t>
            </a:r>
            <a:r>
              <a:rPr lang="en-ZA" sz="2400" dirty="0" smtClean="0"/>
              <a:t>(EY and PwC separate reports)</a:t>
            </a:r>
            <a:endParaRPr lang="en-ZA" sz="2400" dirty="0"/>
          </a:p>
        </p:txBody>
      </p:sp>
      <p:sp>
        <p:nvSpPr>
          <p:cNvPr id="3" name="Content Placeholder 2"/>
          <p:cNvSpPr>
            <a:spLocks noGrp="1"/>
          </p:cNvSpPr>
          <p:nvPr>
            <p:ph idx="1"/>
          </p:nvPr>
        </p:nvSpPr>
        <p:spPr>
          <a:xfrm>
            <a:off x="609601" y="1600200"/>
            <a:ext cx="10629936" cy="4800600"/>
          </a:xfrm>
        </p:spPr>
        <p:txBody>
          <a:bodyPr>
            <a:normAutofit fontScale="92500" lnSpcReduction="20000"/>
          </a:bodyPr>
          <a:lstStyle/>
          <a:p>
            <a:pPr marL="628650" indent="-514350">
              <a:buFont typeface="Wingdings" pitchFamily="2" charset="2"/>
              <a:buChar char="q"/>
            </a:pPr>
            <a:r>
              <a:rPr lang="en-ZA" dirty="0" smtClean="0"/>
              <a:t>Insurers acknowledge their current low levels of digital maturity and the need to take action. 80% view themselves as followers and not digital leaders - are “still learning to use digital capabilities for a competitive advantage.”</a:t>
            </a:r>
          </a:p>
          <a:p>
            <a:pPr marL="628650" indent="-514350">
              <a:buFont typeface="Wingdings" pitchFamily="2" charset="2"/>
              <a:buChar char="q"/>
            </a:pPr>
            <a:endParaRPr lang="en-ZA" dirty="0" smtClean="0"/>
          </a:p>
          <a:p>
            <a:pPr marL="628650" indent="-514350">
              <a:buFont typeface="Wingdings" pitchFamily="2" charset="2"/>
              <a:buChar char="q"/>
            </a:pPr>
            <a:r>
              <a:rPr lang="en-ZA" dirty="0" smtClean="0"/>
              <a:t>Insurers aspire to future digital leadership; however, attaining their goals will require significant — and rapid — improvement. Insurers admit that they have not made transformational progress to realize their ambitious digital objectives.</a:t>
            </a:r>
          </a:p>
          <a:p>
            <a:pPr marL="628650" indent="-514350">
              <a:buFont typeface="Wingdings" pitchFamily="2" charset="2"/>
              <a:buChar char="q"/>
            </a:pPr>
            <a:endParaRPr lang="en-ZA" dirty="0" smtClean="0"/>
          </a:p>
          <a:p>
            <a:pPr marL="628650" indent="-514350">
              <a:buFont typeface="Wingdings" pitchFamily="2" charset="2"/>
              <a:buChar char="q"/>
            </a:pPr>
            <a:r>
              <a:rPr lang="en-ZA" dirty="0" smtClean="0"/>
              <a:t>Insurers are holding themselves back -Internal factors — legacy technology, slow pace of delivery and culture constraints are hindering progress . </a:t>
            </a:r>
          </a:p>
          <a:p>
            <a:pPr marL="628650" indent="-514350">
              <a:buFont typeface="+mj-lt"/>
              <a:buAutoNum type="arabicPeriod"/>
            </a:pPr>
            <a:endParaRPr lang="en-ZA" dirty="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83</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398" y="714356"/>
            <a:ext cx="10715700" cy="5786478"/>
          </a:xfrm>
        </p:spPr>
        <p:txBody>
          <a:bodyPr>
            <a:noAutofit/>
          </a:bodyPr>
          <a:lstStyle/>
          <a:p>
            <a:pPr marL="571500" indent="-457200">
              <a:buFont typeface="Wingdings" pitchFamily="2" charset="2"/>
              <a:buChar char="q"/>
            </a:pPr>
            <a:r>
              <a:rPr lang="en-ZA" sz="2400" dirty="0" smtClean="0"/>
              <a:t>Respondents consistently cite intermediary and agent channel strength or resistance as one of the top three inhibitors in implementing their digital strategy.  haring the benefits of investment in digital and communicating a clear mutual value proposition to deliver a better customer experience will help to minimize channel conflict.</a:t>
            </a:r>
          </a:p>
          <a:p>
            <a:pPr marL="571500" indent="-457200">
              <a:buFont typeface="Wingdings" pitchFamily="2" charset="2"/>
              <a:buChar char="q"/>
            </a:pPr>
            <a:endParaRPr lang="en-ZA" sz="2400" dirty="0" smtClean="0"/>
          </a:p>
          <a:p>
            <a:pPr marL="571500" indent="-457200">
              <a:buFont typeface="Wingdings" pitchFamily="2" charset="2"/>
              <a:buChar char="q"/>
            </a:pPr>
            <a:r>
              <a:rPr lang="en-ZA" sz="2400" dirty="0" smtClean="0"/>
              <a:t>Analytics are critical to digital success - technology changing rapidly, insurers need new skills to exploit the digital challenge. Analytics capabilities (segmentation, customer data and predictive </a:t>
            </a:r>
            <a:r>
              <a:rPr lang="en-ZA" sz="2400" dirty="0" err="1" smtClean="0"/>
              <a:t>modeling</a:t>
            </a:r>
            <a:r>
              <a:rPr lang="en-ZA" sz="2400" dirty="0" smtClean="0"/>
              <a:t>) emerged as the most in-demand skill set in both sectors (and most strongly in non-life), followed closely by technology and marketing capabilities.  </a:t>
            </a:r>
          </a:p>
          <a:p>
            <a:pPr marL="571500" indent="-457200">
              <a:buFont typeface="Wingdings" pitchFamily="2" charset="2"/>
              <a:buChar char="q"/>
            </a:pPr>
            <a:endParaRPr lang="en-ZA" sz="2400" dirty="0" smtClean="0"/>
          </a:p>
          <a:p>
            <a:pPr marL="571500" indent="-457200">
              <a:buFont typeface="Wingdings" pitchFamily="2" charset="2"/>
              <a:buChar char="q"/>
            </a:pPr>
            <a:r>
              <a:rPr lang="en-ZA" sz="2400" dirty="0" smtClean="0"/>
              <a:t>Insurers need to embrace the mobile and social media wave - current focus on mobile products and services is limited. But with mobile and tablet use growing exponentially, neglecting mobile is turning one’s back on the future. </a:t>
            </a:r>
          </a:p>
          <a:p>
            <a:pPr marL="571500" indent="-457200">
              <a:buFont typeface="Wingdings" pitchFamily="2" charset="2"/>
              <a:buChar char="q"/>
            </a:pPr>
            <a:endParaRPr lang="en-ZA" sz="2400" dirty="0" smtClean="0"/>
          </a:p>
          <a:p>
            <a:pPr>
              <a:buNone/>
            </a:pPr>
            <a:endParaRPr lang="en-ZA" sz="2400" dirty="0" smtClean="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84</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
        <p:nvSpPr>
          <p:cNvPr id="5" name="Title 1"/>
          <p:cNvSpPr>
            <a:spLocks noGrp="1"/>
          </p:cNvSpPr>
          <p:nvPr>
            <p:ph type="title"/>
          </p:nvPr>
        </p:nvSpPr>
        <p:spPr>
          <a:xfrm>
            <a:off x="865228" y="-214338"/>
            <a:ext cx="10159995" cy="1143000"/>
          </a:xfrm>
        </p:spPr>
        <p:txBody>
          <a:bodyPr/>
          <a:lstStyle/>
          <a:p>
            <a:r>
              <a:rPr lang="en-ZA" dirty="0" smtClean="0"/>
              <a:t>Survey of insurers – results </a:t>
            </a:r>
            <a:r>
              <a:rPr lang="en-ZA" sz="2400" dirty="0" smtClean="0"/>
              <a:t>(EY and PwC separate reports)</a:t>
            </a:r>
            <a:endParaRPr lang="en-ZA" sz="2400" dirty="0"/>
          </a:p>
        </p:txBody>
      </p:sp>
    </p:spTree>
  </p:cSld>
  <p:clrMapOvr>
    <a:masterClrMapping/>
  </p:clrMapOvr>
  <p:transition spd="slow"/>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What does the customer want?</a:t>
            </a:r>
            <a:endParaRPr lang="en-ZA" dirty="0"/>
          </a:p>
        </p:txBody>
      </p:sp>
      <p:sp>
        <p:nvSpPr>
          <p:cNvPr id="3" name="Content Placeholder 2"/>
          <p:cNvSpPr>
            <a:spLocks noGrp="1"/>
          </p:cNvSpPr>
          <p:nvPr>
            <p:ph idx="1"/>
          </p:nvPr>
        </p:nvSpPr>
        <p:spPr>
          <a:xfrm>
            <a:off x="238084" y="1600200"/>
            <a:ext cx="10858576" cy="4800600"/>
          </a:xfrm>
        </p:spPr>
        <p:txBody>
          <a:bodyPr>
            <a:noAutofit/>
          </a:bodyPr>
          <a:lstStyle/>
          <a:p>
            <a:pPr marL="704850" indent="-704850">
              <a:buFont typeface="Wingdings" pitchFamily="2" charset="2"/>
              <a:buChar char="q"/>
            </a:pPr>
            <a:r>
              <a:rPr lang="en-ZA" sz="2200" dirty="0" smtClean="0"/>
              <a:t>Global non-life insurers are able to meet demands like customization of cover, simplicity, provision of quotes on social media, ability to easily compare prices etc,  and this scenario is a bit different from life companies (maybe due to legislation)</a:t>
            </a:r>
          </a:p>
          <a:p>
            <a:pPr marL="704850" indent="-704850">
              <a:buFont typeface="Wingdings" pitchFamily="2" charset="2"/>
              <a:buChar char="q"/>
            </a:pPr>
            <a:endParaRPr lang="en-ZA" sz="2200" dirty="0"/>
          </a:p>
          <a:p>
            <a:pPr marL="704850" indent="-704850">
              <a:buFont typeface="Wingdings" pitchFamily="2" charset="2"/>
              <a:buChar char="q"/>
            </a:pPr>
            <a:r>
              <a:rPr lang="en-ZA" sz="2200" dirty="0" smtClean="0"/>
              <a:t>Insurers’ focus is on risk, ratings and products, this may mean that their understanding of their customers lags behind the advanced techniques being developed by internet and telecommunications’ businesses. </a:t>
            </a:r>
            <a:r>
              <a:rPr lang="en-ZA" sz="2200" dirty="0" smtClean="0">
                <a:solidFill>
                  <a:srgbClr val="FF0000"/>
                </a:solidFill>
              </a:rPr>
              <a:t>Comparisons with other sectors highlight a customer experience that is undermined by limited integration between channels and the lengthy form </a:t>
            </a:r>
            <a:r>
              <a:rPr lang="en-ZA" sz="2200" dirty="0" err="1" smtClean="0">
                <a:solidFill>
                  <a:srgbClr val="FF0000"/>
                </a:solidFill>
              </a:rPr>
              <a:t>ﬁlling</a:t>
            </a:r>
            <a:r>
              <a:rPr lang="en-ZA" sz="2200" dirty="0" smtClean="0">
                <a:solidFill>
                  <a:srgbClr val="FF0000"/>
                </a:solidFill>
              </a:rPr>
              <a:t> needed for claims, policy adjustments</a:t>
            </a:r>
            <a:r>
              <a:rPr lang="en-ZA" sz="2200" dirty="0" smtClean="0"/>
              <a:t>. These shortcomings are opening the door to more customer-centric competitors, including the data-rich and tech-enabled entrants who see non-life insurance as a vulnerable sector that is ripe for targeting.</a:t>
            </a:r>
          </a:p>
          <a:p>
            <a:pPr>
              <a:buNone/>
            </a:pPr>
            <a:endParaRPr lang="en-ZA" sz="2200" dirty="0"/>
          </a:p>
          <a:p>
            <a:pPr>
              <a:buNone/>
            </a:pPr>
            <a:r>
              <a:rPr lang="en-ZA" sz="2200" dirty="0" smtClean="0"/>
              <a:t>REINSURERS MAY NEED TO LOOK AGAIN AT THEIR WAY OF CONDUCTING BUSINESS AND SUPPORT INSURERS IN THIS INEVITABLE CHANGE</a:t>
            </a:r>
          </a:p>
          <a:p>
            <a:pPr>
              <a:buNone/>
            </a:pPr>
            <a:endParaRPr lang="en-ZA" sz="2200" dirty="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85</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smtClean="0"/>
              <a:t>Challenges faced by insurers/reinsurers in coming up with digital strategy</a:t>
            </a:r>
            <a:br>
              <a:rPr lang="en-ZA" sz="2800" dirty="0" smtClean="0"/>
            </a:br>
            <a:endParaRPr lang="en-ZA" sz="2800" dirty="0"/>
          </a:p>
        </p:txBody>
      </p:sp>
      <p:sp>
        <p:nvSpPr>
          <p:cNvPr id="3" name="Content Placeholder 2"/>
          <p:cNvSpPr>
            <a:spLocks noGrp="1"/>
          </p:cNvSpPr>
          <p:nvPr>
            <p:ph idx="1"/>
          </p:nvPr>
        </p:nvSpPr>
        <p:spPr/>
        <p:txBody>
          <a:bodyPr>
            <a:normAutofit/>
          </a:bodyPr>
          <a:lstStyle/>
          <a:p>
            <a:pPr>
              <a:buNone/>
            </a:pPr>
            <a:endParaRPr lang="en-ZA" dirty="0" smtClean="0"/>
          </a:p>
          <a:p>
            <a:pPr>
              <a:buNone/>
            </a:pPr>
            <a:r>
              <a:rPr lang="en-ZA" dirty="0" smtClean="0"/>
              <a:t>		</a:t>
            </a:r>
            <a:endParaRPr lang="en-ZA" dirty="0"/>
          </a:p>
        </p:txBody>
      </p:sp>
      <p:graphicFrame>
        <p:nvGraphicFramePr>
          <p:cNvPr id="4" name="Table 3"/>
          <p:cNvGraphicFramePr>
            <a:graphicFrameLocks noGrp="1"/>
          </p:cNvGraphicFramePr>
          <p:nvPr/>
        </p:nvGraphicFramePr>
        <p:xfrm>
          <a:off x="1" y="1357298"/>
          <a:ext cx="11906333" cy="5212080"/>
        </p:xfrm>
        <a:graphic>
          <a:graphicData uri="http://schemas.openxmlformats.org/drawingml/2006/table">
            <a:tbl>
              <a:tblPr firstRow="1" bandRow="1">
                <a:tableStyleId>{5C22544A-7EE6-4342-B048-85BDC9FD1C3A}</a:tableStyleId>
              </a:tblPr>
              <a:tblGrid>
                <a:gridCol w="11906333"/>
              </a:tblGrid>
              <a:tr h="3071276">
                <a:tc>
                  <a:txBody>
                    <a:bodyPr/>
                    <a:lstStyle/>
                    <a:p>
                      <a:pPr>
                        <a:buFont typeface="Arial" pitchFamily="34" charset="0"/>
                        <a:buNone/>
                      </a:pPr>
                      <a:r>
                        <a:rPr lang="en-ZA" sz="2400" dirty="0" smtClean="0"/>
                        <a:t>			</a:t>
                      </a:r>
                    </a:p>
                    <a:p>
                      <a:pPr>
                        <a:buFont typeface="Arial" pitchFamily="34" charset="0"/>
                        <a:buChar char="•"/>
                      </a:pPr>
                      <a:r>
                        <a:rPr lang="en-ZA" sz="2400" dirty="0" smtClean="0"/>
                        <a:t>	Lack of methodology framework 				</a:t>
                      </a:r>
                    </a:p>
                    <a:p>
                      <a:pPr>
                        <a:buFont typeface="Arial" pitchFamily="34" charset="0"/>
                        <a:buChar char="•"/>
                      </a:pPr>
                      <a:r>
                        <a:rPr lang="en-ZA" sz="2400" dirty="0" smtClean="0"/>
                        <a:t>	Developing a clear technology strategy</a:t>
                      </a:r>
                    </a:p>
                    <a:p>
                      <a:pPr>
                        <a:buFont typeface="Arial" pitchFamily="34" charset="0"/>
                        <a:buChar char="•"/>
                      </a:pPr>
                      <a:r>
                        <a:rPr lang="en-ZA" sz="2400" dirty="0" smtClean="0"/>
                        <a:t>	Lack of skills/ </a:t>
                      </a:r>
                      <a:r>
                        <a:rPr lang="en-ZA" sz="2400" dirty="0" err="1" smtClean="0"/>
                        <a:t>difﬁcult</a:t>
                      </a:r>
                      <a:r>
                        <a:rPr lang="en-ZA" sz="2400" dirty="0" smtClean="0"/>
                        <a:t> to </a:t>
                      </a:r>
                      <a:r>
                        <a:rPr lang="en-ZA" sz="2400" dirty="0" err="1" smtClean="0"/>
                        <a:t>ﬁnd</a:t>
                      </a:r>
                      <a:r>
                        <a:rPr lang="en-ZA" sz="2400" dirty="0" smtClean="0"/>
                        <a:t> expertise</a:t>
                      </a:r>
                    </a:p>
                    <a:p>
                      <a:pPr>
                        <a:buFont typeface="Arial" pitchFamily="34" charset="0"/>
                        <a:buChar char="•"/>
                      </a:pPr>
                      <a:r>
                        <a:rPr lang="en-ZA" sz="2400" dirty="0" smtClean="0"/>
                        <a:t>	Building solutions with </a:t>
                      </a:r>
                      <a:r>
                        <a:rPr lang="en-ZA" sz="2400" dirty="0" err="1" smtClean="0"/>
                        <a:t>ﬂexibility</a:t>
                      </a:r>
                      <a:endParaRPr lang="en-ZA" sz="2400" dirty="0" smtClean="0"/>
                    </a:p>
                    <a:p>
                      <a:pPr>
                        <a:buFont typeface="Arial" pitchFamily="34" charset="0"/>
                        <a:buChar char="•"/>
                      </a:pPr>
                      <a:r>
                        <a:rPr lang="en-ZA" sz="2400" dirty="0" smtClean="0"/>
                        <a:t>	Systems issues in implementation </a:t>
                      </a:r>
                    </a:p>
                    <a:p>
                      <a:pPr>
                        <a:buFont typeface="Arial" pitchFamily="34" charset="0"/>
                        <a:buChar char="•"/>
                      </a:pPr>
                      <a:r>
                        <a:rPr lang="en-ZA" sz="2400" dirty="0" smtClean="0"/>
                        <a:t>	Lack of resources (time and budget) </a:t>
                      </a:r>
                    </a:p>
                    <a:p>
                      <a:pPr>
                        <a:buFont typeface="Arial" pitchFamily="34" charset="0"/>
                        <a:buChar char="•"/>
                      </a:pPr>
                      <a:r>
                        <a:rPr lang="en-ZA" sz="2400" dirty="0" smtClean="0"/>
                        <a:t>	No business case for investment </a:t>
                      </a:r>
                    </a:p>
                    <a:p>
                      <a:pPr>
                        <a:buFont typeface="Arial" pitchFamily="34" charset="0"/>
                        <a:buChar char="•"/>
                      </a:pPr>
                      <a:r>
                        <a:rPr lang="en-ZA" sz="2400" dirty="0" smtClean="0"/>
                        <a:t>	Internal company structure or culture constraints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2400" dirty="0" smtClean="0"/>
                        <a:t>	Integrating digital with other distribution channels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2400" dirty="0" smtClean="0"/>
                        <a:t>	Designing new digital offerings effectively for customers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2400" dirty="0" smtClean="0"/>
                        <a:t>	Creating a culture of rapid innovation and development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2400" dirty="0" smtClean="0"/>
                        <a:t>	Gaining internal management buy-in</a:t>
                      </a:r>
                    </a:p>
                    <a:p>
                      <a:pPr>
                        <a:buFont typeface="Arial" pitchFamily="34" charset="0"/>
                        <a:buChar char="•"/>
                      </a:pPr>
                      <a:endParaRPr lang="en-ZA" sz="2400" dirty="0"/>
                    </a:p>
                  </a:txBody>
                  <a:tcPr marL="121921" marR="121921"/>
                </a:tc>
              </a:tr>
            </a:tbl>
          </a:graphicData>
        </a:graphic>
      </p:graphicFrame>
      <p:sp>
        <p:nvSpPr>
          <p:cNvPr id="5" name="Slide Number Placeholder 5"/>
          <p:cNvSpPr txBox="1">
            <a:spLocks/>
          </p:cNvSpPr>
          <p:nvPr/>
        </p:nvSpPr>
        <p:spPr>
          <a:xfrm>
            <a:off x="11309368" y="6564339"/>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86</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ZA" dirty="0" smtClean="0"/>
              <a:t>Site inspections and field measurement </a:t>
            </a:r>
          </a:p>
          <a:p>
            <a:endParaRPr lang="en-ZA" dirty="0" smtClean="0"/>
          </a:p>
          <a:p>
            <a:r>
              <a:rPr lang="en-ZA" dirty="0" smtClean="0"/>
              <a:t>Extent of damage assessment (Google Earth Pro video)</a:t>
            </a:r>
          </a:p>
          <a:p>
            <a:pPr>
              <a:buNone/>
            </a:pPr>
            <a:endParaRPr lang="en-ZA" dirty="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87</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Developments elsewhere!!</a:t>
            </a:r>
            <a:endParaRPr lang="en-GB" dirty="0"/>
          </a:p>
        </p:txBody>
      </p:sp>
      <p:sp>
        <p:nvSpPr>
          <p:cNvPr id="2" name="Slide Number Placeholder 1"/>
          <p:cNvSpPr>
            <a:spLocks noGrp="1"/>
          </p:cNvSpPr>
          <p:nvPr>
            <p:ph type="sldNum" sz="quarter" idx="8"/>
          </p:nvPr>
        </p:nvSpPr>
        <p:spPr/>
        <p:txBody>
          <a:bodyPr/>
          <a:lstStyle/>
          <a:p>
            <a:pPr lvl="0"/>
            <a:fld id="{A830DD82-E6A6-4050-9F1B-B90A85C8AFEC}" type="slidenum">
              <a:rPr lang="en-GB" smtClean="0"/>
              <a:pPr lvl="0"/>
              <a:t>88</a:t>
            </a:fld>
            <a:endParaRPr lang="en-GB"/>
          </a:p>
        </p:txBody>
      </p:sp>
    </p:spTree>
    <p:extLst>
      <p:ext uri="{BB962C8B-B14F-4D97-AF65-F5344CB8AC3E}">
        <p14:creationId xmlns:p14="http://schemas.microsoft.com/office/powerpoint/2010/main" val="2251087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Qatarlyst</a:t>
            </a:r>
            <a:endParaRPr lang="en-ZA" dirty="0"/>
          </a:p>
        </p:txBody>
      </p:sp>
      <p:sp>
        <p:nvSpPr>
          <p:cNvPr id="3" name="Content Placeholder 2"/>
          <p:cNvSpPr>
            <a:spLocks noGrp="1"/>
          </p:cNvSpPr>
          <p:nvPr>
            <p:ph idx="1"/>
          </p:nvPr>
        </p:nvSpPr>
        <p:spPr/>
        <p:txBody>
          <a:bodyPr>
            <a:normAutofit fontScale="62500" lnSpcReduction="20000"/>
          </a:bodyPr>
          <a:lstStyle/>
          <a:p>
            <a:pPr>
              <a:buNone/>
            </a:pPr>
            <a:r>
              <a:rPr lang="en-ZA" dirty="0" err="1" smtClean="0">
                <a:solidFill>
                  <a:srgbClr val="FF0000"/>
                </a:solidFill>
              </a:rPr>
              <a:t>Qatarlyst</a:t>
            </a:r>
            <a:r>
              <a:rPr lang="en-ZA" dirty="0" smtClean="0">
                <a:solidFill>
                  <a:srgbClr val="FF0000"/>
                </a:solidFill>
              </a:rPr>
              <a:t> </a:t>
            </a:r>
            <a:r>
              <a:rPr lang="en-ZA" dirty="0" smtClean="0"/>
              <a:t>established in 2008 (owned by QIS LLC), established to underpin Qatar’s commitment to become a leading regional insurance, reinsurance and captive insurance hub. </a:t>
            </a:r>
            <a:br>
              <a:rPr lang="en-ZA" dirty="0" smtClean="0"/>
            </a:br>
            <a:endParaRPr lang="en-ZA" dirty="0" smtClean="0"/>
          </a:p>
          <a:p>
            <a:pPr marL="685800" indent="-571500">
              <a:buFont typeface="+mj-lt"/>
              <a:buAutoNum type="romanLcPeriod"/>
            </a:pPr>
            <a:r>
              <a:rPr lang="en-ZA" dirty="0" smtClean="0"/>
              <a:t> </a:t>
            </a:r>
            <a:r>
              <a:rPr lang="en-ZA" dirty="0" err="1" smtClean="0"/>
              <a:t>Qatarlyst</a:t>
            </a:r>
            <a:r>
              <a:rPr lang="en-ZA" dirty="0" smtClean="0"/>
              <a:t> is a secure web-based electronic platform designed for the negotiation and placement of insurance, facultative and treaty reinsurance and Takaful business - address the needs of brokers, insurers, reinsurers, Takaful and Re-Takaful companies through the intelligent use of sophisticated yet accessible technology. </a:t>
            </a:r>
          </a:p>
          <a:p>
            <a:pPr marL="685800" indent="-571500">
              <a:buFont typeface="+mj-lt"/>
              <a:buAutoNum type="romanLcPeriod"/>
            </a:pPr>
            <a:endParaRPr lang="en-ZA" dirty="0"/>
          </a:p>
          <a:p>
            <a:pPr marL="685800" indent="-571500">
              <a:buFont typeface="+mj-lt"/>
              <a:buAutoNum type="romanLcPeriod"/>
            </a:pPr>
            <a:r>
              <a:rPr lang="en-ZA" dirty="0" err="1" smtClean="0"/>
              <a:t>Qatarlyst</a:t>
            </a:r>
            <a:r>
              <a:rPr lang="en-ZA" dirty="0" smtClean="0"/>
              <a:t> is creating a community of insurers, brokers and reinsurers across the region (Europe and Asia), offering real-time connectivity. </a:t>
            </a:r>
            <a:endParaRPr lang="en-ZA" dirty="0"/>
          </a:p>
          <a:p>
            <a:pPr marL="685800" indent="-571500">
              <a:buFont typeface="+mj-lt"/>
              <a:buAutoNum type="romanLcPeriod"/>
            </a:pPr>
            <a:endParaRPr lang="en-ZA" dirty="0" smtClean="0"/>
          </a:p>
          <a:p>
            <a:pPr marL="685800" indent="-571500">
              <a:buFont typeface="+mj-lt"/>
              <a:buAutoNum type="romanLcPeriod"/>
            </a:pPr>
            <a:r>
              <a:rPr lang="en-ZA" dirty="0" smtClean="0"/>
              <a:t>QIS LLC also owns </a:t>
            </a:r>
            <a:r>
              <a:rPr lang="en-ZA" dirty="0" err="1" smtClean="0"/>
              <a:t>Qatarlyst</a:t>
            </a:r>
            <a:r>
              <a:rPr lang="en-ZA" dirty="0" smtClean="0"/>
              <a:t> </a:t>
            </a:r>
            <a:r>
              <a:rPr lang="en-ZA" dirty="0" smtClean="0">
                <a:solidFill>
                  <a:srgbClr val="FF0000"/>
                </a:solidFill>
              </a:rPr>
              <a:t>RI3K</a:t>
            </a:r>
            <a:r>
              <a:rPr lang="en-ZA" dirty="0" smtClean="0"/>
              <a:t>, a London-based subsidiary offering a web-based electronic placement platform primarily for the international London and Lloyds market. The RI3K platform allows all types and classes of large commercial insurance and facultative and treaty reinsurance to be transacted over the Internet. </a:t>
            </a:r>
            <a:br>
              <a:rPr lang="en-ZA" dirty="0" smtClean="0"/>
            </a:br>
            <a:endParaRPr lang="en-ZA" dirty="0" smtClean="0"/>
          </a:p>
          <a:p>
            <a:pPr marL="685800" indent="-571500">
              <a:buFont typeface="+mj-lt"/>
              <a:buAutoNum type="romanLcPeriod"/>
            </a:pPr>
            <a:r>
              <a:rPr lang="en-ZA" dirty="0" smtClean="0"/>
              <a:t>The concept for both the </a:t>
            </a:r>
            <a:r>
              <a:rPr lang="en-ZA" dirty="0" err="1" smtClean="0"/>
              <a:t>Qatarlyst</a:t>
            </a:r>
            <a:r>
              <a:rPr lang="en-ZA" dirty="0" smtClean="0"/>
              <a:t> and </a:t>
            </a:r>
            <a:r>
              <a:rPr lang="en-ZA" dirty="0" err="1" smtClean="0"/>
              <a:t>Qatarlyst</a:t>
            </a:r>
            <a:r>
              <a:rPr lang="en-ZA" dirty="0" smtClean="0"/>
              <a:t> Ri3K platforms is very straightforward; i.e. no software is needed, users simply log on and trade.</a:t>
            </a:r>
            <a:endParaRPr lang="en-ZA" dirty="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89</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a:t>
            </a:r>
            <a:endParaRPr lang="en-US" dirty="0"/>
          </a:p>
        </p:txBody>
      </p:sp>
      <p:sp>
        <p:nvSpPr>
          <p:cNvPr id="3" name="Content Placeholder 2"/>
          <p:cNvSpPr>
            <a:spLocks noGrp="1"/>
          </p:cNvSpPr>
          <p:nvPr>
            <p:ph idx="1"/>
          </p:nvPr>
        </p:nvSpPr>
        <p:spPr>
          <a:xfrm>
            <a:off x="623393" y="1340768"/>
            <a:ext cx="10526960" cy="4800600"/>
          </a:xfrm>
        </p:spPr>
        <p:txBody>
          <a:bodyPr/>
          <a:lstStyle/>
          <a:p>
            <a:pPr>
              <a:buNone/>
            </a:pPr>
            <a:r>
              <a:rPr lang="en-US" b="1" dirty="0" smtClean="0"/>
              <a:t>Reinsurance positively impact economies</a:t>
            </a:r>
          </a:p>
          <a:p>
            <a:r>
              <a:rPr sz="2400" smtClean="0"/>
              <a:t>Have gained recognition through helping insurers, governments and society in general after major disasters (man made or natural) </a:t>
            </a:r>
            <a:r>
              <a:rPr sz="2100" b="1" i="1" smtClean="0"/>
              <a:t>eg NZ Quakes +$12bn, Japann quakes +30bn, Bermuda Market paid 27% </a:t>
            </a:r>
            <a:r>
              <a:rPr lang="en-ZA" sz="2100" b="1" i="1" dirty="0" smtClean="0"/>
              <a:t>I</a:t>
            </a:r>
            <a:r>
              <a:rPr sz="2100" b="1" i="1" smtClean="0"/>
              <a:t>,e, $15.4bn of Katrina (total $57bn), covers 40% of Carlifornia Earthquake Authority (</a:t>
            </a:r>
            <a:r>
              <a:rPr sz="2100" b="1" i="1" smtClean="0">
                <a:solidFill>
                  <a:srgbClr val="FF0000"/>
                </a:solidFill>
              </a:rPr>
              <a:t>San Andreas Fault ???</a:t>
            </a:r>
            <a:r>
              <a:rPr sz="2100" b="1" i="1" smtClean="0"/>
              <a:t>)</a:t>
            </a:r>
          </a:p>
          <a:p>
            <a:r>
              <a:rPr sz="2400" smtClean="0"/>
              <a:t>Investment in various sectors of the economy, including real estate</a:t>
            </a:r>
          </a:p>
          <a:p>
            <a:r>
              <a:rPr lang="en-US" sz="2400" dirty="0" smtClean="0"/>
              <a:t>Reducing earnings volatility</a:t>
            </a:r>
          </a:p>
          <a:p>
            <a:r>
              <a:rPr lang="en-US" sz="2400" dirty="0" smtClean="0"/>
              <a:t>Supporting new or expanded products to help drive new revenue and earnings</a:t>
            </a:r>
          </a:p>
          <a:p>
            <a:r>
              <a:rPr lang="en-US" sz="2400" dirty="0" smtClean="0"/>
              <a:t>Providing sustainable competitive advantage through structure and underwriting performance improvement</a:t>
            </a:r>
          </a:p>
          <a:p>
            <a:r>
              <a:rPr sz="2400" smtClean="0"/>
              <a:t>Because of their ability to identify, analyse and model risks reinsurers are key drivers in adoption of better risk management.</a:t>
            </a:r>
            <a:endParaRPr lang="en-US" sz="2400" dirty="0"/>
          </a:p>
        </p:txBody>
      </p:sp>
      <p:sp>
        <p:nvSpPr>
          <p:cNvPr id="4" name="Slide Number Placeholder 3"/>
          <p:cNvSpPr>
            <a:spLocks noGrp="1"/>
          </p:cNvSpPr>
          <p:nvPr>
            <p:ph type="sldNum" sz="quarter" idx="8"/>
          </p:nvPr>
        </p:nvSpPr>
        <p:spPr/>
        <p:txBody>
          <a:bodyPr/>
          <a:lstStyle/>
          <a:p>
            <a:pPr lvl="0"/>
            <a:fld id="{331C2A4E-E875-435A-95E0-FEE99B37747C}" type="slidenum">
              <a:rPr lang="en-US" smtClean="0"/>
              <a:pPr lvl="0"/>
              <a:t>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685800" indent="-571500">
              <a:buFont typeface="+mj-lt"/>
              <a:buAutoNum type="romanLcPeriod"/>
            </a:pPr>
            <a:r>
              <a:rPr lang="en-ZA" dirty="0" smtClean="0"/>
              <a:t>In 2012, Aon Risk Solutions, </a:t>
            </a:r>
            <a:r>
              <a:rPr lang="en-ZA" b="0" dirty="0" smtClean="0"/>
              <a:t>the global risk management business of </a:t>
            </a:r>
            <a:r>
              <a:rPr lang="en-ZA" dirty="0" smtClean="0"/>
              <a:t>Aon plc (NYSE: AON), committed to support the London Market Group’s modernisation agenda by implementing the </a:t>
            </a:r>
            <a:r>
              <a:rPr lang="en-ZA" dirty="0" err="1" smtClean="0"/>
              <a:t>Qatarlyst</a:t>
            </a:r>
            <a:r>
              <a:rPr lang="en-ZA" dirty="0" smtClean="0"/>
              <a:t> platform to automate the transactional insurance placement process with the London markets. </a:t>
            </a:r>
          </a:p>
          <a:p>
            <a:pPr marL="685800" indent="-571500">
              <a:buFont typeface="+mj-lt"/>
              <a:buAutoNum type="romanLcPeriod"/>
            </a:pPr>
            <a:endParaRPr lang="en-ZA" dirty="0"/>
          </a:p>
          <a:p>
            <a:pPr marL="685800" indent="-571500">
              <a:buFont typeface="+mj-lt"/>
              <a:buAutoNum type="romanLcPeriod"/>
            </a:pPr>
            <a:r>
              <a:rPr lang="en-ZA" dirty="0" smtClean="0"/>
              <a:t>Aon has employed the use of </a:t>
            </a:r>
            <a:r>
              <a:rPr lang="en-ZA" dirty="0" err="1" smtClean="0"/>
              <a:t>Qatarlyst</a:t>
            </a:r>
            <a:r>
              <a:rPr lang="en-ZA" dirty="0" smtClean="0"/>
              <a:t> across all lines of business in London, partnering with more than 65 markets in an effort to improve efficiency for clients. </a:t>
            </a:r>
          </a:p>
          <a:p>
            <a:pPr marL="685800" indent="-571500">
              <a:buFont typeface="+mj-lt"/>
              <a:buAutoNum type="romanLcPeriod"/>
            </a:pPr>
            <a:endParaRPr lang="en-ZA" dirty="0" smtClean="0"/>
          </a:p>
          <a:p>
            <a:pPr marL="685800" indent="-571500">
              <a:buFont typeface="+mj-lt"/>
              <a:buAutoNum type="romanLcPeriod"/>
            </a:pPr>
            <a:r>
              <a:rPr lang="en-ZA" dirty="0" smtClean="0"/>
              <a:t>Aon had highest volume broker electronically agreed insurance contracts, binding more than 6,400 risks and 7,500 endorsements across all lines thus up to August 2012</a:t>
            </a:r>
          </a:p>
          <a:p>
            <a:pPr marL="685800" indent="-571500">
              <a:buFont typeface="+mj-lt"/>
              <a:buAutoNum type="romanLcPeriod"/>
            </a:pPr>
            <a:endParaRPr lang="en-ZA" dirty="0"/>
          </a:p>
          <a:p>
            <a:pPr marL="685800" indent="-571500">
              <a:buFont typeface="+mj-lt"/>
              <a:buAutoNum type="romanLcPeriod"/>
            </a:pPr>
            <a:r>
              <a:rPr lang="en-ZA" dirty="0" err="1" smtClean="0"/>
              <a:t>Qatarlyst</a:t>
            </a:r>
            <a:r>
              <a:rPr lang="en-ZA" dirty="0" smtClean="0"/>
              <a:t> delivers auditable communications and document distribution between broker, insurers and Lloyd's underwriter/reinsurers</a:t>
            </a:r>
          </a:p>
          <a:p>
            <a:pPr marL="685800" indent="-571500">
              <a:buFont typeface="+mj-lt"/>
              <a:buAutoNum type="romanLcPeriod"/>
            </a:pPr>
            <a:endParaRPr lang="en-ZA" dirty="0" smtClean="0"/>
          </a:p>
          <a:p>
            <a:pPr marL="685800" indent="-571500">
              <a:buFont typeface="+mj-lt"/>
              <a:buAutoNum type="romanLcPeriod"/>
            </a:pPr>
            <a:r>
              <a:rPr lang="en-ZA" dirty="0" smtClean="0"/>
              <a:t>The system is used in addition to the traditional face-to face negotiations conducted on behalf of clients, and plays an important part in communication and document tracking following initial broker and underwriter contact.</a:t>
            </a:r>
          </a:p>
          <a:p>
            <a:pPr marL="685800" indent="-571500">
              <a:buFont typeface="+mj-lt"/>
              <a:buAutoNum type="romanLcPeriod"/>
            </a:pPr>
            <a:endParaRPr lang="en-ZA" dirty="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90</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t>RI3K (Reinsurance and Insurance for the 3rd Millennium)</a:t>
            </a:r>
            <a:endParaRPr lang="en-ZA" sz="3200" dirty="0"/>
          </a:p>
        </p:txBody>
      </p:sp>
      <p:sp>
        <p:nvSpPr>
          <p:cNvPr id="3" name="Content Placeholder 2"/>
          <p:cNvSpPr>
            <a:spLocks noGrp="1"/>
          </p:cNvSpPr>
          <p:nvPr>
            <p:ph idx="1"/>
          </p:nvPr>
        </p:nvSpPr>
        <p:spPr/>
        <p:txBody>
          <a:bodyPr/>
          <a:lstStyle/>
          <a:p>
            <a:pPr marL="685800" indent="-571500" algn="just">
              <a:buFont typeface="+mj-lt"/>
              <a:buAutoNum type="romanLcPeriod"/>
            </a:pPr>
            <a:r>
              <a:rPr lang="en-ZA" dirty="0" smtClean="0"/>
              <a:t>paperless trading service for the insurance and reinsurance industry. RI3K allows brokers to transact large commercial insurance, facultative and treaty reinsurance for underwriters to write and accept shares of these risks.</a:t>
            </a:r>
          </a:p>
          <a:p>
            <a:pPr marL="685800" indent="-571500" algn="just">
              <a:buFont typeface="+mj-lt"/>
              <a:buAutoNum type="romanLcPeriod"/>
            </a:pPr>
            <a:r>
              <a:rPr lang="en-ZA" dirty="0" smtClean="0"/>
              <a:t>The interface to the system from a broker’s in-house document production tool can be set to allow the automatic download of quotes and firm order policies. This download would use the placing slip, together with additional risk information, as the legally binding basis of cover (</a:t>
            </a:r>
            <a:r>
              <a:rPr lang="en-ZA" sz="2000" dirty="0" smtClean="0"/>
              <a:t>ref Ri3k website</a:t>
            </a:r>
            <a:r>
              <a:rPr lang="en-ZA" dirty="0" smtClean="0"/>
              <a:t>)</a:t>
            </a:r>
          </a:p>
          <a:p>
            <a:pPr marL="685800" indent="-571500" algn="just">
              <a:buFont typeface="+mj-lt"/>
              <a:buAutoNum type="romanLcPeriod"/>
            </a:pPr>
            <a:r>
              <a:rPr lang="en-ZA" dirty="0" smtClean="0"/>
              <a:t>RI3k was purchased by </a:t>
            </a:r>
            <a:r>
              <a:rPr lang="en-ZA" dirty="0" err="1" smtClean="0"/>
              <a:t>Qatarlyst</a:t>
            </a:r>
            <a:endParaRPr lang="en-ZA" dirty="0" smtClean="0"/>
          </a:p>
          <a:p>
            <a:endParaRPr lang="en-ZA" dirty="0"/>
          </a:p>
        </p:txBody>
      </p:sp>
      <p:sp>
        <p:nvSpPr>
          <p:cNvPr id="4" name="Slide Number Placeholder 3"/>
          <p:cNvSpPr>
            <a:spLocks noGrp="1"/>
          </p:cNvSpPr>
          <p:nvPr>
            <p:ph type="sldNum" sz="quarter" idx="8"/>
          </p:nvPr>
        </p:nvSpPr>
        <p:spPr/>
        <p:txBody>
          <a:bodyPr/>
          <a:lstStyle/>
          <a:p>
            <a:pPr lvl="0"/>
            <a:fld id="{331C2A4E-E875-435A-95E0-FEE99B37747C}" type="slidenum">
              <a:rPr lang="en-ZA" smtClean="0"/>
              <a:pPr lvl="0"/>
              <a:t>91</a:t>
            </a:fld>
            <a:endParaRPr lang="en-ZA"/>
          </a:p>
        </p:txBody>
      </p:sp>
      <p:sp>
        <p:nvSpPr>
          <p:cNvPr id="5"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91</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err="1" smtClean="0"/>
              <a:t>Ebix</a:t>
            </a:r>
            <a:r>
              <a:rPr lang="en-ZA" dirty="0" smtClean="0"/>
              <a:t>  Exchange</a:t>
            </a:r>
            <a:endParaRPr lang="en-ZA" dirty="0"/>
          </a:p>
        </p:txBody>
      </p:sp>
      <p:sp>
        <p:nvSpPr>
          <p:cNvPr id="3" name="Content Placeholder 2"/>
          <p:cNvSpPr>
            <a:spLocks noGrp="1"/>
          </p:cNvSpPr>
          <p:nvPr>
            <p:ph idx="1"/>
          </p:nvPr>
        </p:nvSpPr>
        <p:spPr/>
        <p:txBody>
          <a:bodyPr>
            <a:normAutofit/>
          </a:bodyPr>
          <a:lstStyle/>
          <a:p>
            <a:r>
              <a:rPr lang="en-ZA" dirty="0" err="1" smtClean="0"/>
              <a:t>EbixExchange</a:t>
            </a:r>
            <a:r>
              <a:rPr lang="en-ZA" dirty="0" smtClean="0"/>
              <a:t> is the world’s leading electronic trading service for the global, large commercial insurance and reinsurance industry, helping reduce paperwork, repetitive data entry, processing times and costs whilst also providing security, contract certainty, audit trail and regulatory compliance.</a:t>
            </a:r>
          </a:p>
          <a:p>
            <a:r>
              <a:rPr lang="en-ZA" b="1" dirty="0" smtClean="0"/>
              <a:t>What does </a:t>
            </a:r>
            <a:r>
              <a:rPr lang="en-ZA" b="1" dirty="0" err="1" smtClean="0"/>
              <a:t>EbixExchange</a:t>
            </a:r>
            <a:r>
              <a:rPr lang="en-ZA" b="1" dirty="0" smtClean="0"/>
              <a:t> do?</a:t>
            </a:r>
          </a:p>
          <a:p>
            <a:r>
              <a:rPr lang="en-ZA" dirty="0" err="1" smtClean="0"/>
              <a:t>EbixExchange</a:t>
            </a:r>
            <a:r>
              <a:rPr lang="en-ZA" dirty="0" smtClean="0"/>
              <a:t> provides Brokers, </a:t>
            </a:r>
            <a:r>
              <a:rPr lang="en-ZA" dirty="0" err="1" smtClean="0"/>
              <a:t>Cedants</a:t>
            </a:r>
            <a:r>
              <a:rPr lang="en-ZA" dirty="0" smtClean="0"/>
              <a:t> and Reinsurers with a comprehensive portfolio of online functionality, processes and workflows to support the full (re)insurance lifecycle from quotation, binding and endorsement through claims, accounting and settlement.</a:t>
            </a:r>
          </a:p>
          <a:p>
            <a:pPr>
              <a:buNone/>
            </a:pPr>
            <a:endParaRPr lang="en-ZA" dirty="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92</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London e-endorsement Pilot 2011</a:t>
            </a:r>
            <a:endParaRPr lang="en-ZA" dirty="0"/>
          </a:p>
        </p:txBody>
      </p:sp>
      <p:sp>
        <p:nvSpPr>
          <p:cNvPr id="3" name="Content Placeholder 2"/>
          <p:cNvSpPr>
            <a:spLocks noGrp="1"/>
          </p:cNvSpPr>
          <p:nvPr>
            <p:ph idx="1"/>
          </p:nvPr>
        </p:nvSpPr>
        <p:spPr/>
        <p:txBody>
          <a:bodyPr>
            <a:normAutofit fontScale="85000" lnSpcReduction="20000"/>
          </a:bodyPr>
          <a:lstStyle/>
          <a:p>
            <a:pPr marL="685800" indent="-571500" algn="just">
              <a:buFont typeface="Wingdings" pitchFamily="2" charset="2"/>
              <a:buChar char="§"/>
            </a:pPr>
            <a:r>
              <a:rPr lang="en-ZA" dirty="0" smtClean="0"/>
              <a:t>Improved use of skills: 25 people-hours needed by high volume company to agree and process endorsements, with e-endorsement there is a saving of 20% of the time. To efficiently achieve this saving modifying traditional staffing to suit e-endorsement levels and dedicated staff</a:t>
            </a:r>
          </a:p>
          <a:p>
            <a:pPr marL="685800" indent="-571500" algn="just">
              <a:buFont typeface="Wingdings" pitchFamily="2" charset="2"/>
              <a:buChar char="§"/>
            </a:pPr>
            <a:r>
              <a:rPr lang="en-ZA" dirty="0" smtClean="0"/>
              <a:t>Reduced error rate: especially for those fully integrated on the Exchange</a:t>
            </a:r>
          </a:p>
          <a:p>
            <a:pPr marL="685800" indent="-571500" algn="just">
              <a:buFont typeface="Wingdings" pitchFamily="2" charset="2"/>
              <a:buChar char="§"/>
            </a:pPr>
            <a:r>
              <a:rPr lang="en-ZA" dirty="0" smtClean="0"/>
              <a:t>Turn around time: range between 3 seconds and 20minutes service  </a:t>
            </a:r>
            <a:r>
              <a:rPr lang="en-ZA" dirty="0" smtClean="0">
                <a:solidFill>
                  <a:srgbClr val="FF0000"/>
                </a:solidFill>
              </a:rPr>
              <a:t>(UNDERWRITER MUST BE EMPOWERED!!)</a:t>
            </a:r>
            <a:endParaRPr lang="en-ZA" dirty="0" smtClean="0"/>
          </a:p>
          <a:p>
            <a:pPr marL="685800" indent="-571500" algn="just">
              <a:buFont typeface="Wingdings" pitchFamily="2" charset="2"/>
              <a:buChar char="§"/>
            </a:pPr>
            <a:r>
              <a:rPr lang="en-ZA" dirty="0" smtClean="0"/>
              <a:t>Improved Customer service: i.e. Gains in turnaround times from initial notification of material change, to confirmation of agreement translated in many cases into improvements in customer</a:t>
            </a:r>
            <a:endParaRPr lang="en-ZA" dirty="0" smtClean="0">
              <a:solidFill>
                <a:srgbClr val="FF0000"/>
              </a:solidFill>
            </a:endParaRPr>
          </a:p>
          <a:p>
            <a:pPr marL="685800" indent="-571500" algn="just">
              <a:buFont typeface="Wingdings" pitchFamily="2" charset="2"/>
              <a:buChar char="§"/>
            </a:pPr>
            <a:r>
              <a:rPr lang="en-ZA" dirty="0" smtClean="0"/>
              <a:t>Tracking of endorsements in real time, thus service times monitored</a:t>
            </a:r>
          </a:p>
          <a:p>
            <a:pPr marL="685800" indent="-571500" algn="just">
              <a:buFont typeface="Wingdings" pitchFamily="2" charset="2"/>
              <a:buChar char="§"/>
            </a:pPr>
            <a:r>
              <a:rPr lang="en-ZA" dirty="0" smtClean="0"/>
              <a:t>Improved credit control, capital mgt and Mgt Info:  all these processes link to financial systems</a:t>
            </a:r>
          </a:p>
          <a:p>
            <a:endParaRPr lang="en-ZA" dirty="0" smtClean="0"/>
          </a:p>
        </p:txBody>
      </p:sp>
      <p:sp>
        <p:nvSpPr>
          <p:cNvPr id="4" name="Slide Number Placeholder 5"/>
          <p:cNvSpPr txBox="1">
            <a:spLocks/>
          </p:cNvSpPr>
          <p:nvPr/>
        </p:nvSpPr>
        <p:spPr>
          <a:xfrm>
            <a:off x="11309368" y="6356353"/>
            <a:ext cx="644548" cy="365125"/>
          </a:xfrm>
          <a:prstGeom prst="rect">
            <a:avLst/>
          </a:prstGeom>
          <a:noFill/>
          <a:ln w="19046">
            <a:solidFill>
              <a:srgbClr val="FFFFFF"/>
            </a:solidFill>
            <a:prstDash val="solid"/>
          </a:ln>
        </p:spPr>
        <p:txBody>
          <a:bodyPr vert="horz" wrap="square" lIns="0" tIns="0" rIns="0" bIns="0" anchor="ctr" anchorCtr="1" compatLnSpc="1"/>
          <a:lstStyle/>
          <a:p>
            <a:pPr marL="0" marR="0" lvl="0" indent="0" algn="ctr" defTabSz="914400" rtl="0" eaLnBrk="1" fontAlgn="auto" latinLnBrk="0" hangingPunct="1">
              <a:lnSpc>
                <a:spcPct val="100000"/>
              </a:lnSpc>
              <a:spcBef>
                <a:spcPts val="0"/>
              </a:spcBef>
              <a:spcAft>
                <a:spcPts val="0"/>
              </a:spcAft>
              <a:buClrTx/>
              <a:buSzTx/>
              <a:buFontTx/>
              <a:buNone/>
              <a:tabLst/>
              <a:defRPr/>
            </a:pPr>
            <a:fld id="{B3961621-1EF0-4092-85A7-8EA7BCD33023}" type="slidenum">
              <a:rPr kumimoji="0" lang="en-GB" sz="18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93</a:t>
            </a:fld>
            <a:endParaRPr kumimoji="0" lang="en-GB" sz="1800" b="0" i="0" u="none" strike="noStrike" kern="1200" cap="none" spc="0" normalizeH="0" baseline="0" noProof="0" dirty="0">
              <a:ln>
                <a:noFill/>
              </a:ln>
              <a:solidFill>
                <a:srgbClr val="FFFFFF"/>
              </a:solidFill>
              <a:effectLst/>
              <a:uLnTx/>
              <a:uFillTx/>
              <a:latin typeface="Tw Cen MT"/>
              <a:ea typeface="+mn-ea"/>
              <a:cs typeface="+mn-cs"/>
            </a:endParaRPr>
          </a:p>
        </p:txBody>
      </p:sp>
    </p:spTree>
  </p:cSld>
  <p:clrMapOvr>
    <a:masterClrMapping/>
  </p:clrMapOvr>
  <p:transition spd="slow"/>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Questions to ponder</a:t>
            </a:r>
            <a:endParaRPr lang="en-ZA" dirty="0"/>
          </a:p>
        </p:txBody>
      </p:sp>
      <p:sp>
        <p:nvSpPr>
          <p:cNvPr id="3" name="Content Placeholder 2"/>
          <p:cNvSpPr>
            <a:spLocks noGrp="1"/>
          </p:cNvSpPr>
          <p:nvPr>
            <p:ph idx="1"/>
          </p:nvPr>
        </p:nvSpPr>
        <p:spPr>
          <a:xfrm>
            <a:off x="609600" y="1142984"/>
            <a:ext cx="10159995" cy="5257816"/>
          </a:xfrm>
        </p:spPr>
        <p:txBody>
          <a:bodyPr/>
          <a:lstStyle/>
          <a:p>
            <a:r>
              <a:rPr lang="en-ZA" dirty="0" smtClean="0"/>
              <a:t>Is Africa or Zimbabwe or RSA or Mozambique or Botswana ready to go live on the digital platform?</a:t>
            </a:r>
          </a:p>
          <a:p>
            <a:r>
              <a:rPr lang="en-ZA" dirty="0" smtClean="0"/>
              <a:t>What would be regulatory issues? </a:t>
            </a:r>
          </a:p>
          <a:p>
            <a:r>
              <a:rPr lang="en-ZA" dirty="0" smtClean="0"/>
              <a:t>Is the current crop of company leadership ready for this change?</a:t>
            </a:r>
          </a:p>
          <a:p>
            <a:r>
              <a:rPr lang="en-ZA" dirty="0" smtClean="0"/>
              <a:t>Does the client (broker and </a:t>
            </a:r>
            <a:r>
              <a:rPr lang="en-ZA" dirty="0" err="1" smtClean="0"/>
              <a:t>cedant</a:t>
            </a:r>
            <a:r>
              <a:rPr lang="en-ZA" dirty="0" smtClean="0"/>
              <a:t>) want this service?</a:t>
            </a:r>
          </a:p>
          <a:p>
            <a:r>
              <a:rPr lang="en-ZA" dirty="0" smtClean="0"/>
              <a:t>By not going digital  are we not whetting the appetite of certain other customer-centric competitors? (REMEMBER THE FINDING BY EY </a:t>
            </a:r>
            <a:r>
              <a:rPr lang="en-ZA" sz="2400" i="1" dirty="0" smtClean="0">
                <a:solidFill>
                  <a:schemeClr val="tx1"/>
                </a:solidFill>
              </a:rPr>
              <a:t>“... shortcomings are opening the door to more customer-centric competitors, including the data-rich and tech-enabled entrants who see non-life insurance as a vulnerable sector that is ripe for targeting...”</a:t>
            </a:r>
          </a:p>
          <a:p>
            <a:r>
              <a:rPr lang="en-ZA" dirty="0" smtClean="0"/>
              <a:t>What are the constraints?</a:t>
            </a:r>
          </a:p>
          <a:p>
            <a:endParaRPr lang="en-ZA" dirty="0"/>
          </a:p>
        </p:txBody>
      </p:sp>
      <p:sp>
        <p:nvSpPr>
          <p:cNvPr id="4" name="Slide Number Placeholder 3"/>
          <p:cNvSpPr>
            <a:spLocks noGrp="1"/>
          </p:cNvSpPr>
          <p:nvPr>
            <p:ph type="sldNum" sz="quarter" idx="8"/>
          </p:nvPr>
        </p:nvSpPr>
        <p:spPr/>
        <p:txBody>
          <a:bodyPr/>
          <a:lstStyle/>
          <a:p>
            <a:pPr lvl="0"/>
            <a:fld id="{331C2A4E-E875-435A-95E0-FEE99B37747C}" type="slidenum">
              <a:rPr lang="en-ZA" smtClean="0"/>
              <a:pPr lvl="0"/>
              <a:t>94</a:t>
            </a:fld>
            <a:endParaRPr lang="en-Z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151" y="2571752"/>
            <a:ext cx="10159995" cy="1143000"/>
          </a:xfrm>
        </p:spPr>
        <p:txBody>
          <a:bodyPr/>
          <a:lstStyle/>
          <a:p>
            <a:r>
              <a:rPr lang="en-ZA" sz="3600" b="1" dirty="0" smtClean="0">
                <a:solidFill>
                  <a:srgbClr val="C00000"/>
                </a:solidFill>
              </a:rPr>
              <a:t>INSURANCE IN THE DIGITAL AGE  -  THE TIME IS NOW</a:t>
            </a:r>
            <a:endParaRPr lang="en-ZA" sz="3600" b="1" dirty="0"/>
          </a:p>
        </p:txBody>
      </p:sp>
      <p:sp>
        <p:nvSpPr>
          <p:cNvPr id="4" name="Slide Number Placeholder 3"/>
          <p:cNvSpPr>
            <a:spLocks noGrp="1"/>
          </p:cNvSpPr>
          <p:nvPr>
            <p:ph type="sldNum" sz="quarter" idx="8"/>
          </p:nvPr>
        </p:nvSpPr>
        <p:spPr/>
        <p:txBody>
          <a:bodyPr/>
          <a:lstStyle/>
          <a:p>
            <a:pPr lvl="0"/>
            <a:fld id="{331C2A4E-E875-435A-95E0-FEE99B37747C}" type="slidenum">
              <a:rPr lang="en-ZA" smtClean="0"/>
              <a:pPr lvl="0"/>
              <a:t>95</a:t>
            </a:fld>
            <a:endParaRPr lang="en-Z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09588" y="357166"/>
            <a:ext cx="10212921" cy="1168402"/>
          </a:xfrm>
        </p:spPr>
        <p:txBody>
          <a:bodyPr/>
          <a:lstStyle/>
          <a:p>
            <a:pPr marL="742950" indent="-742950"/>
            <a:r>
              <a:rPr lang="en-GB" b="1" dirty="0" smtClean="0"/>
              <a:t>References</a:t>
            </a:r>
            <a:br>
              <a:rPr lang="en-GB" b="1" dirty="0" smtClean="0"/>
            </a:br>
            <a:r>
              <a:rPr lang="en-GB" b="1" dirty="0" smtClean="0"/>
              <a:t/>
            </a:r>
            <a:br>
              <a:rPr lang="en-GB" b="1" dirty="0" smtClean="0"/>
            </a:br>
            <a:r>
              <a:rPr lang="en-GB" b="1" dirty="0" smtClean="0"/>
              <a:t/>
            </a:r>
            <a:br>
              <a:rPr lang="en-GB" b="1" dirty="0" smtClean="0"/>
            </a:br>
            <a:endParaRPr lang="en-GB" b="1" dirty="0"/>
          </a:p>
        </p:txBody>
      </p:sp>
      <p:sp>
        <p:nvSpPr>
          <p:cNvPr id="2" name="Slide Number Placeholder 1"/>
          <p:cNvSpPr>
            <a:spLocks noGrp="1"/>
          </p:cNvSpPr>
          <p:nvPr>
            <p:ph type="sldNum" sz="quarter" idx="8"/>
          </p:nvPr>
        </p:nvSpPr>
        <p:spPr/>
        <p:txBody>
          <a:bodyPr/>
          <a:lstStyle/>
          <a:p>
            <a:pPr lvl="0"/>
            <a:fld id="{A830DD82-E6A6-4050-9F1B-B90A85C8AFEC}" type="slidenum">
              <a:rPr lang="en-GB" smtClean="0"/>
              <a:pPr lvl="0"/>
              <a:t>96</a:t>
            </a:fld>
            <a:endParaRPr lang="en-GB"/>
          </a:p>
        </p:txBody>
      </p:sp>
      <p:sp>
        <p:nvSpPr>
          <p:cNvPr id="5" name="TextBox 4"/>
          <p:cNvSpPr txBox="1"/>
          <p:nvPr/>
        </p:nvSpPr>
        <p:spPr>
          <a:xfrm>
            <a:off x="738150" y="1500174"/>
            <a:ext cx="10215634" cy="2031325"/>
          </a:xfrm>
          <a:prstGeom prst="rect">
            <a:avLst/>
          </a:prstGeom>
          <a:noFill/>
        </p:spPr>
        <p:txBody>
          <a:bodyPr wrap="square" rtlCol="0">
            <a:spAutoFit/>
          </a:bodyPr>
          <a:lstStyle/>
          <a:p>
            <a:pPr marL="342900" indent="-342900">
              <a:buFont typeface="Arial" pitchFamily="34" charset="0"/>
              <a:buChar char="•"/>
            </a:pPr>
            <a:r>
              <a:rPr lang="en-ZA" dirty="0" smtClean="0"/>
              <a:t>Dr S </a:t>
            </a:r>
            <a:r>
              <a:rPr lang="en-ZA" dirty="0" err="1" smtClean="0"/>
              <a:t>Mutenga</a:t>
            </a:r>
            <a:r>
              <a:rPr lang="en-ZA" dirty="0" smtClean="0"/>
              <a:t> – Reinsurance Notes</a:t>
            </a:r>
          </a:p>
          <a:p>
            <a:pPr marL="342900" indent="-342900">
              <a:buFont typeface="Arial" pitchFamily="34" charset="0"/>
              <a:buChar char="•"/>
            </a:pPr>
            <a:r>
              <a:rPr lang="en-ZA" dirty="0" smtClean="0"/>
              <a:t>The essential guide to reinsurance – </a:t>
            </a:r>
            <a:r>
              <a:rPr lang="en-ZA" dirty="0" err="1" smtClean="0"/>
              <a:t>SwissRe</a:t>
            </a:r>
            <a:endParaRPr lang="en-ZA" dirty="0" smtClean="0"/>
          </a:p>
          <a:p>
            <a:pPr marL="342900" indent="-342900">
              <a:buFont typeface="Arial" pitchFamily="34" charset="0"/>
              <a:buChar char="•"/>
            </a:pPr>
            <a:r>
              <a:rPr lang="en-ZA" dirty="0" smtClean="0"/>
              <a:t>Understanding Reinsurance – </a:t>
            </a:r>
            <a:r>
              <a:rPr lang="en-ZA" dirty="0" err="1" smtClean="0"/>
              <a:t>SwissRe</a:t>
            </a:r>
            <a:endParaRPr lang="en-ZA" dirty="0" smtClean="0"/>
          </a:p>
          <a:p>
            <a:pPr marL="342900" indent="-342900">
              <a:buFont typeface="Arial" pitchFamily="34" charset="0"/>
              <a:buChar char="•"/>
            </a:pPr>
            <a:r>
              <a:rPr lang="en-ZA" dirty="0" smtClean="0"/>
              <a:t>2014 Reinsurance Outlook – EY Report</a:t>
            </a:r>
          </a:p>
          <a:p>
            <a:pPr marL="342900" indent="-342900">
              <a:buFont typeface="Arial" pitchFamily="34" charset="0"/>
              <a:buChar char="•"/>
            </a:pPr>
            <a:r>
              <a:rPr lang="en-ZA" dirty="0" smtClean="0"/>
              <a:t>The Breadth and Scope of Reinsurance 2014 – Federal Insurance Office (USA Department of Treasury)</a:t>
            </a:r>
          </a:p>
          <a:p>
            <a:pPr marL="342900" indent="-342900">
              <a:buFont typeface="Arial" pitchFamily="34" charset="0"/>
              <a:buChar char="•"/>
            </a:pPr>
            <a:r>
              <a:rPr lang="en-ZA" dirty="0" smtClean="0"/>
              <a:t>Reinsurance Market Outlook 2015 – Aon Benfield</a:t>
            </a:r>
          </a:p>
          <a:p>
            <a:pPr marL="342900" indent="-342900">
              <a:buFont typeface="Arial" pitchFamily="34" charset="0"/>
              <a:buChar char="•"/>
            </a:pPr>
            <a:r>
              <a:rPr lang="en-ZA" dirty="0" smtClean="0"/>
              <a:t>The Reinsurance Agenda Magazine </a:t>
            </a:r>
            <a:endParaRPr lang="en-ZA" dirty="0"/>
          </a:p>
        </p:txBody>
      </p:sp>
    </p:spTree>
    <p:extLst>
      <p:ext uri="{BB962C8B-B14F-4D97-AF65-F5344CB8AC3E}">
        <p14:creationId xmlns:p14="http://schemas.microsoft.com/office/powerpoint/2010/main" val="2251087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End of slides</a:t>
            </a:r>
            <a:endParaRPr lang="en-GB" b="1" dirty="0"/>
          </a:p>
        </p:txBody>
      </p:sp>
      <p:sp>
        <p:nvSpPr>
          <p:cNvPr id="2" name="Slide Number Placeholder 1"/>
          <p:cNvSpPr>
            <a:spLocks noGrp="1"/>
          </p:cNvSpPr>
          <p:nvPr>
            <p:ph type="sldNum" sz="quarter" idx="8"/>
          </p:nvPr>
        </p:nvSpPr>
        <p:spPr/>
        <p:txBody>
          <a:bodyPr/>
          <a:lstStyle/>
          <a:p>
            <a:pPr lvl="0"/>
            <a:fld id="{A830DD82-E6A6-4050-9F1B-B90A85C8AFEC}" type="slidenum">
              <a:rPr lang="en-GB" smtClean="0"/>
              <a:pPr lvl="0"/>
              <a:t>97</a:t>
            </a:fld>
            <a:endParaRPr lang="en-GB"/>
          </a:p>
        </p:txBody>
      </p:sp>
    </p:spTree>
    <p:extLst>
      <p:ext uri="{BB962C8B-B14F-4D97-AF65-F5344CB8AC3E}">
        <p14:creationId xmlns:p14="http://schemas.microsoft.com/office/powerpoint/2010/main" val="2251087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2424</TotalTime>
  <Words>5583</Words>
  <Application>Microsoft Office PowerPoint</Application>
  <PresentationFormat>Custom</PresentationFormat>
  <Paragraphs>784</Paragraphs>
  <Slides>97</Slides>
  <Notes>23</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97</vt:i4>
      </vt:variant>
    </vt:vector>
  </HeadingPairs>
  <TitlesOfParts>
    <vt:vector size="101" baseType="lpstr">
      <vt:lpstr>Adjacency</vt:lpstr>
      <vt:lpstr>Worksheet</vt:lpstr>
      <vt:lpstr>Microsoft Excel 97-2003 Worksheet</vt:lpstr>
      <vt:lpstr>Chart</vt:lpstr>
      <vt:lpstr>Title: REINSURANCE: The role, underwriting and markets for underwriters:   Theme: Insurance in the Digital Age-The time is now</vt:lpstr>
      <vt:lpstr>Areas to be covered</vt:lpstr>
      <vt:lpstr>HISTORY</vt:lpstr>
      <vt:lpstr>PowerPoint Presentation</vt:lpstr>
      <vt:lpstr>PowerPoint Presentation</vt:lpstr>
      <vt:lpstr>PowerPoint Presentation</vt:lpstr>
      <vt:lpstr>PowerPoint Presentation</vt:lpstr>
      <vt:lpstr>The Role</vt:lpstr>
      <vt:lpstr>The Role</vt:lpstr>
      <vt:lpstr>The Role</vt:lpstr>
      <vt:lpstr>PowerPoint Presentation</vt:lpstr>
      <vt:lpstr>How Does it work??</vt:lpstr>
      <vt:lpstr>Factors determining reinsurance needs</vt:lpstr>
      <vt:lpstr>Factors Determining Reinsurance Needs </vt:lpstr>
      <vt:lpstr>Factors Determining Reinsurance Needs </vt:lpstr>
      <vt:lpstr>Factors determining the level of reinsurance ceded </vt:lpstr>
      <vt:lpstr>PowerPoint Presentation</vt:lpstr>
      <vt:lpstr>PowerPoint Presentation</vt:lpstr>
      <vt:lpstr>Setting retentions</vt:lpstr>
      <vt:lpstr>Setting Retentions</vt:lpstr>
      <vt:lpstr>Retention per risk</vt:lpstr>
      <vt:lpstr>Quantifying the absolute retention level</vt:lpstr>
      <vt:lpstr>Retentions</vt:lpstr>
      <vt:lpstr>PowerPoint Presentation</vt:lpstr>
      <vt:lpstr>Rules of thumb – per risk</vt:lpstr>
      <vt:lpstr>Rules for setting the proportional retention (net capacity)</vt:lpstr>
      <vt:lpstr>Rules for setting the proportional retention (net capacity)</vt:lpstr>
      <vt:lpstr>Rules for setting the proportional retention (net capacity)</vt:lpstr>
      <vt:lpstr>Rules for setting net retention </vt:lpstr>
      <vt:lpstr>Rules for setting net retention </vt:lpstr>
      <vt:lpstr>Rules for setting net retention </vt:lpstr>
      <vt:lpstr>Rules for setting net retention </vt:lpstr>
      <vt:lpstr>Types of reinsurance</vt:lpstr>
      <vt:lpstr>          </vt:lpstr>
      <vt:lpstr>PROPORTIONAL TREATIES</vt:lpstr>
      <vt:lpstr>PowerPoint Presentation</vt:lpstr>
      <vt:lpstr>PowerPoint Presentation</vt:lpstr>
      <vt:lpstr>Quota share reinsurance </vt:lpstr>
      <vt:lpstr>PowerPoint Presentation</vt:lpstr>
      <vt:lpstr>PowerPoint Presentation</vt:lpstr>
      <vt:lpstr>SURPLUS  TREATY</vt:lpstr>
      <vt:lpstr>Tables of limits</vt:lpstr>
      <vt:lpstr>Tables of Maximum Retentions</vt:lpstr>
      <vt:lpstr>SURPLUS  TREATY</vt:lpstr>
      <vt:lpstr>SURPLUS  TREATY</vt:lpstr>
      <vt:lpstr>Example 1</vt:lpstr>
      <vt:lpstr>Example 2</vt:lpstr>
      <vt:lpstr>Example 3</vt:lpstr>
      <vt:lpstr>Surplus reinsurance</vt:lpstr>
      <vt:lpstr>Surplus reinsurance</vt:lpstr>
      <vt:lpstr>          </vt:lpstr>
      <vt:lpstr>          </vt:lpstr>
      <vt:lpstr>          </vt:lpstr>
      <vt:lpstr>PowerPoint Presentation</vt:lpstr>
      <vt:lpstr>PowerPoint Presentation</vt:lpstr>
      <vt:lpstr>PowerPoint Presentation</vt:lpstr>
      <vt:lpstr>RATIONALE FOR LAYERING</vt:lpstr>
      <vt:lpstr>NON PROP TREATY CONSIDERARTIONS</vt:lpstr>
      <vt:lpstr>NON PROP TREATY CONSIDERARTIONS</vt:lpstr>
      <vt:lpstr>NON PROP TREATY CONSIDERARTIONS</vt:lpstr>
      <vt:lpstr>NON PROP TREATY CONSIDERARTIONS</vt:lpstr>
      <vt:lpstr>Premiums in  Non Proportional</vt:lpstr>
      <vt:lpstr>XL Premium</vt:lpstr>
      <vt:lpstr>PowerPoint Presentation</vt:lpstr>
      <vt:lpstr>NON PROP TREATY CONSIDERARTIONS</vt:lpstr>
      <vt:lpstr>PowerPoint Presentation</vt:lpstr>
      <vt:lpstr>Risk Excess of Loss Cover</vt:lpstr>
      <vt:lpstr>PER EVENT XL </vt:lpstr>
      <vt:lpstr>PER EVENT XL </vt:lpstr>
      <vt:lpstr>Catastrophe Excess of Loss</vt:lpstr>
      <vt:lpstr>STOP LOSS/AGGREGATE EXCESS OF LOSS</vt:lpstr>
      <vt:lpstr>ADVANTAGES OF NON PROPORTIONAL</vt:lpstr>
      <vt:lpstr>DISADVANTAGES</vt:lpstr>
      <vt:lpstr>NON PROPORTIONAL : TREATY CLAUSES</vt:lpstr>
      <vt:lpstr>Ultimate Net Loss Clause (UNL)</vt:lpstr>
      <vt:lpstr>Claims reporting Clause</vt:lpstr>
      <vt:lpstr>NON PROPORTIONAL : TREATY CLAUSES</vt:lpstr>
      <vt:lpstr>TREATY CONTRACTS – Information Requirements</vt:lpstr>
      <vt:lpstr>Surplus Treaties </vt:lpstr>
      <vt:lpstr>Excess of Loss /Non-Proportional Treaties </vt:lpstr>
      <vt:lpstr>Digital Environment!</vt:lpstr>
      <vt:lpstr>PowerPoint Presentation</vt:lpstr>
      <vt:lpstr>Survey of insurers – results (EY and PwC separate reports)</vt:lpstr>
      <vt:lpstr>Survey of insurers – results (EY and PwC separate reports)</vt:lpstr>
      <vt:lpstr>What does the customer want?</vt:lpstr>
      <vt:lpstr>Challenges faced by insurers/reinsurers in coming up with digital strategy </vt:lpstr>
      <vt:lpstr>PowerPoint Presentation</vt:lpstr>
      <vt:lpstr>Developments elsewhere!!</vt:lpstr>
      <vt:lpstr>Qatarlyst</vt:lpstr>
      <vt:lpstr>PowerPoint Presentation</vt:lpstr>
      <vt:lpstr>RI3K (Reinsurance and Insurance for the 3rd Millennium)</vt:lpstr>
      <vt:lpstr>Ebix  Exchange</vt:lpstr>
      <vt:lpstr>London e-endorsement Pilot 2011</vt:lpstr>
      <vt:lpstr>Questions to ponder</vt:lpstr>
      <vt:lpstr>INSURANCE IN THE DIGITAL AGE  -  THE TIME IS NOW</vt:lpstr>
      <vt:lpstr>References   </vt:lpstr>
      <vt:lpstr>End of slides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Jonah Chikuse MSc, MBA, BEngHons</dc:creator>
  <cp:lastModifiedBy>Ruvimbo</cp:lastModifiedBy>
  <cp:revision>190</cp:revision>
  <dcterms:created xsi:type="dcterms:W3CDTF">2011-09-14T16:02:41Z</dcterms:created>
  <dcterms:modified xsi:type="dcterms:W3CDTF">2015-09-09T13:50:39Z</dcterms:modified>
</cp:coreProperties>
</file>