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76" r:id="rId3"/>
    <p:sldId id="285" r:id="rId4"/>
    <p:sldId id="286" r:id="rId5"/>
    <p:sldId id="279" r:id="rId6"/>
    <p:sldId id="280" r:id="rId7"/>
    <p:sldId id="281" r:id="rId8"/>
    <p:sldId id="284" r:id="rId9"/>
    <p:sldId id="275" r:id="rId10"/>
    <p:sldId id="277" r:id="rId11"/>
    <p:sldId id="278" r:id="rId12"/>
    <p:sldId id="274" r:id="rId13"/>
    <p:sldId id="257" r:id="rId14"/>
    <p:sldId id="258" r:id="rId15"/>
    <p:sldId id="259" r:id="rId16"/>
    <p:sldId id="260" r:id="rId17"/>
    <p:sldId id="261" r:id="rId18"/>
    <p:sldId id="262" r:id="rId19"/>
    <p:sldId id="267" r:id="rId20"/>
    <p:sldId id="263" r:id="rId21"/>
    <p:sldId id="268" r:id="rId22"/>
    <p:sldId id="265" r:id="rId23"/>
    <p:sldId id="266" r:id="rId24"/>
    <p:sldId id="269" r:id="rId25"/>
    <p:sldId id="270" r:id="rId26"/>
    <p:sldId id="271" r:id="rId27"/>
    <p:sldId id="272" r:id="rId28"/>
    <p:sldId id="273" r:id="rId29"/>
    <p:sldId id="287" r:id="rId30"/>
    <p:sldId id="28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80"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21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62017-C1F0-4490-BA5E-CDDA5AFA5044}" type="datetimeFigureOut">
              <a:rPr lang="en-ZW" smtClean="0"/>
              <a:pPr/>
              <a:t>8/22/2015</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53F3A-A621-4735-AD6A-3D6525F692F1}" type="slidenum">
              <a:rPr lang="en-ZW" smtClean="0"/>
              <a:pPr/>
              <a:t>‹#›</a:t>
            </a:fld>
            <a:endParaRPr lang="en-ZW"/>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W"/>
          </a:p>
        </p:txBody>
      </p:sp>
      <p:sp>
        <p:nvSpPr>
          <p:cNvPr id="4" name="Slide Number Placeholder 3"/>
          <p:cNvSpPr>
            <a:spLocks noGrp="1"/>
          </p:cNvSpPr>
          <p:nvPr>
            <p:ph type="sldNum" sz="quarter" idx="10"/>
          </p:nvPr>
        </p:nvSpPr>
        <p:spPr/>
        <p:txBody>
          <a:bodyPr/>
          <a:lstStyle/>
          <a:p>
            <a:fld id="{95E53F3A-A621-4735-AD6A-3D6525F692F1}" type="slidenum">
              <a:rPr lang="en-ZW" smtClean="0"/>
              <a:pPr/>
              <a:t>1</a:t>
            </a:fld>
            <a:endParaRPr lang="en-Z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E23A8767-3279-4FE8-A256-FD8C5F093B6D}" type="datetime1">
              <a:rPr lang="en-ZW" smtClean="0"/>
              <a:pPr/>
              <a:t>8/22/2015</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
        <p:nvSpPr>
          <p:cNvPr id="6" name="Slide Number Placeholder 5"/>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03D2F21E-0335-44A3-A1C6-6D39FF383846}" type="datetime1">
              <a:rPr lang="en-ZW" smtClean="0"/>
              <a:pPr/>
              <a:t>8/22/2015</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
        <p:nvSpPr>
          <p:cNvPr id="6" name="Slide Number Placeholder 5"/>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68296F7C-52DB-4D85-BDB7-25CF4E58A2AA}" type="datetime1">
              <a:rPr lang="en-ZW" smtClean="0"/>
              <a:pPr/>
              <a:t>8/22/2015</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
        <p:nvSpPr>
          <p:cNvPr id="6" name="Slide Number Placeholder 5"/>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840A41-D281-463D-ACFF-3A4EC585B1FC}" type="datetime1">
              <a:rPr lang="en-ZW" smtClean="0"/>
              <a:pPr/>
              <a:t>8/22/2015</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
        <p:nvSpPr>
          <p:cNvPr id="6" name="Slide Number Placeholder 5"/>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D6311-3794-4C5F-8785-7A5CD506B6B9}" type="datetime1">
              <a:rPr lang="en-ZW" smtClean="0"/>
              <a:pPr/>
              <a:t>8/22/2015</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
        <p:nvSpPr>
          <p:cNvPr id="6" name="Slide Number Placeholder 5"/>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7C7521DB-677F-477C-8B51-23429F1018A7}" type="datetime1">
              <a:rPr lang="en-ZW" smtClean="0"/>
              <a:pPr/>
              <a:t>8/22/2015</a:t>
            </a:fld>
            <a:endParaRPr lang="en-ZW"/>
          </a:p>
        </p:txBody>
      </p:sp>
      <p:sp>
        <p:nvSpPr>
          <p:cNvPr id="6" name="Footer Placeholder 5"/>
          <p:cNvSpPr>
            <a:spLocks noGrp="1"/>
          </p:cNvSpPr>
          <p:nvPr>
            <p:ph type="ftr" sz="quarter" idx="11"/>
          </p:nvPr>
        </p:nvSpPr>
        <p:spPr/>
        <p:txBody>
          <a:bodyPr/>
          <a:lstStyle/>
          <a:p>
            <a:r>
              <a:rPr lang="en-ZW" smtClean="0"/>
              <a:t>DR CHOMI MAKINA</a:t>
            </a:r>
            <a:endParaRPr lang="en-ZW"/>
          </a:p>
        </p:txBody>
      </p:sp>
      <p:sp>
        <p:nvSpPr>
          <p:cNvPr id="7" name="Slide Number Placeholder 6"/>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7FCADD6D-3388-4196-8CBD-4900BEF5C3D9}" type="datetime1">
              <a:rPr lang="en-ZW" smtClean="0"/>
              <a:pPr/>
              <a:t>8/22/2015</a:t>
            </a:fld>
            <a:endParaRPr lang="en-ZW"/>
          </a:p>
        </p:txBody>
      </p:sp>
      <p:sp>
        <p:nvSpPr>
          <p:cNvPr id="8" name="Footer Placeholder 7"/>
          <p:cNvSpPr>
            <a:spLocks noGrp="1"/>
          </p:cNvSpPr>
          <p:nvPr>
            <p:ph type="ftr" sz="quarter" idx="11"/>
          </p:nvPr>
        </p:nvSpPr>
        <p:spPr/>
        <p:txBody>
          <a:bodyPr/>
          <a:lstStyle/>
          <a:p>
            <a:r>
              <a:rPr lang="en-ZW" smtClean="0"/>
              <a:t>DR CHOMI MAKINA</a:t>
            </a:r>
            <a:endParaRPr lang="en-ZW"/>
          </a:p>
        </p:txBody>
      </p:sp>
      <p:sp>
        <p:nvSpPr>
          <p:cNvPr id="9" name="Slide Number Placeholder 8"/>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72307C98-1498-44A0-94AD-C35722FDAE6A}" type="datetime1">
              <a:rPr lang="en-ZW" smtClean="0"/>
              <a:pPr/>
              <a:t>8/22/2015</a:t>
            </a:fld>
            <a:endParaRPr lang="en-ZW"/>
          </a:p>
        </p:txBody>
      </p:sp>
      <p:sp>
        <p:nvSpPr>
          <p:cNvPr id="4" name="Footer Placeholder 3"/>
          <p:cNvSpPr>
            <a:spLocks noGrp="1"/>
          </p:cNvSpPr>
          <p:nvPr>
            <p:ph type="ftr" sz="quarter" idx="11"/>
          </p:nvPr>
        </p:nvSpPr>
        <p:spPr/>
        <p:txBody>
          <a:bodyPr/>
          <a:lstStyle/>
          <a:p>
            <a:r>
              <a:rPr lang="en-ZW" smtClean="0"/>
              <a:t>DR CHOMI MAKINA</a:t>
            </a:r>
            <a:endParaRPr lang="en-ZW"/>
          </a:p>
        </p:txBody>
      </p:sp>
      <p:sp>
        <p:nvSpPr>
          <p:cNvPr id="5" name="Slide Number Placeholder 4"/>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90020-E1F9-480E-97FF-A565FBA358A2}" type="datetime1">
              <a:rPr lang="en-ZW" smtClean="0"/>
              <a:pPr/>
              <a:t>8/22/2015</a:t>
            </a:fld>
            <a:endParaRPr lang="en-ZW"/>
          </a:p>
        </p:txBody>
      </p:sp>
      <p:sp>
        <p:nvSpPr>
          <p:cNvPr id="3" name="Footer Placeholder 2"/>
          <p:cNvSpPr>
            <a:spLocks noGrp="1"/>
          </p:cNvSpPr>
          <p:nvPr>
            <p:ph type="ftr" sz="quarter" idx="11"/>
          </p:nvPr>
        </p:nvSpPr>
        <p:spPr/>
        <p:txBody>
          <a:bodyPr/>
          <a:lstStyle/>
          <a:p>
            <a:r>
              <a:rPr lang="en-ZW" smtClean="0"/>
              <a:t>DR CHOMI MAKINA</a:t>
            </a:r>
            <a:endParaRPr lang="en-ZW"/>
          </a:p>
        </p:txBody>
      </p:sp>
      <p:sp>
        <p:nvSpPr>
          <p:cNvPr id="4" name="Slide Number Placeholder 3"/>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C0D94D-243D-42D6-87F7-1BE5FC68F003}" type="datetime1">
              <a:rPr lang="en-ZW" smtClean="0"/>
              <a:pPr/>
              <a:t>8/22/2015</a:t>
            </a:fld>
            <a:endParaRPr lang="en-ZW"/>
          </a:p>
        </p:txBody>
      </p:sp>
      <p:sp>
        <p:nvSpPr>
          <p:cNvPr id="6" name="Footer Placeholder 5"/>
          <p:cNvSpPr>
            <a:spLocks noGrp="1"/>
          </p:cNvSpPr>
          <p:nvPr>
            <p:ph type="ftr" sz="quarter" idx="11"/>
          </p:nvPr>
        </p:nvSpPr>
        <p:spPr/>
        <p:txBody>
          <a:bodyPr/>
          <a:lstStyle/>
          <a:p>
            <a:r>
              <a:rPr lang="en-ZW" smtClean="0"/>
              <a:t>DR CHOMI MAKINA</a:t>
            </a:r>
            <a:endParaRPr lang="en-ZW"/>
          </a:p>
        </p:txBody>
      </p:sp>
      <p:sp>
        <p:nvSpPr>
          <p:cNvPr id="7" name="Slide Number Placeholder 6"/>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C12E4-B445-407B-9F2F-F407C458CD87}" type="datetime1">
              <a:rPr lang="en-ZW" smtClean="0"/>
              <a:pPr/>
              <a:t>8/22/2015</a:t>
            </a:fld>
            <a:endParaRPr lang="en-ZW"/>
          </a:p>
        </p:txBody>
      </p:sp>
      <p:sp>
        <p:nvSpPr>
          <p:cNvPr id="6" name="Footer Placeholder 5"/>
          <p:cNvSpPr>
            <a:spLocks noGrp="1"/>
          </p:cNvSpPr>
          <p:nvPr>
            <p:ph type="ftr" sz="quarter" idx="11"/>
          </p:nvPr>
        </p:nvSpPr>
        <p:spPr/>
        <p:txBody>
          <a:bodyPr/>
          <a:lstStyle/>
          <a:p>
            <a:r>
              <a:rPr lang="en-ZW" smtClean="0"/>
              <a:t>DR CHOMI MAKINA</a:t>
            </a:r>
            <a:endParaRPr lang="en-ZW"/>
          </a:p>
        </p:txBody>
      </p:sp>
      <p:sp>
        <p:nvSpPr>
          <p:cNvPr id="7" name="Slide Number Placeholder 6"/>
          <p:cNvSpPr>
            <a:spLocks noGrp="1"/>
          </p:cNvSpPr>
          <p:nvPr>
            <p:ph type="sldNum" sz="quarter" idx="12"/>
          </p:nvPr>
        </p:nvSpPr>
        <p:spPr/>
        <p:txBody>
          <a:bodyPr/>
          <a:lstStyle/>
          <a:p>
            <a:fld id="{20E40426-09B9-4577-BB1C-B6C6D6197A17}" type="slidenum">
              <a:rPr lang="en-ZW" smtClean="0"/>
              <a:pPr/>
              <a:t>‹#›</a:t>
            </a:fld>
            <a:endParaRPr lang="en-Z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3000"/>
            <a:lum/>
          </a:blip>
          <a:srcRect/>
          <a:stretch>
            <a:fillRect l="71000" t="68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4C745-893C-4D2F-AB4A-66289EF59DFD}" type="datetime1">
              <a:rPr lang="en-ZW" smtClean="0"/>
              <a:pPr/>
              <a:t>8/22/2015</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smtClean="0"/>
              <a:t>DR CHOMI MAKINA</a:t>
            </a:r>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40426-09B9-4577-BB1C-B6C6D6197A17}" type="slidenum">
              <a:rPr lang="en-ZW" smtClean="0"/>
              <a:pPr/>
              <a:t>‹#›</a:t>
            </a:fld>
            <a:endParaRPr lang="en-Z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5386090"/>
          </a:xfrm>
          <a:prstGeom prst="rect">
            <a:avLst/>
          </a:prstGeom>
          <a:noFill/>
        </p:spPr>
        <p:txBody>
          <a:bodyPr wrap="square" rtlCol="0">
            <a:spAutoFit/>
          </a:bodyPr>
          <a:lstStyle/>
          <a:p>
            <a:pPr algn="ctr"/>
            <a:endParaRPr lang="en-ZW" sz="2800" b="1" dirty="0" smtClean="0">
              <a:latin typeface="Bookman Old Style" pitchFamily="18" charset="0"/>
            </a:endParaRPr>
          </a:p>
          <a:p>
            <a:pPr algn="ctr"/>
            <a:endParaRPr lang="en-ZW" sz="2800" b="1" dirty="0" smtClean="0">
              <a:latin typeface="Bookman Old Style" pitchFamily="18" charset="0"/>
            </a:endParaRPr>
          </a:p>
          <a:p>
            <a:pPr algn="ctr"/>
            <a:r>
              <a:rPr lang="en-ZW" sz="3200" b="1" dirty="0" smtClean="0">
                <a:latin typeface="Bookman Old Style" pitchFamily="18" charset="0"/>
              </a:rPr>
              <a:t>IIZ 2015 WINTER SCHOOL</a:t>
            </a:r>
          </a:p>
          <a:p>
            <a:pPr algn="ctr"/>
            <a:endParaRPr lang="en-ZW" sz="3200" b="1" dirty="0" smtClean="0">
              <a:latin typeface="Bookman Old Style" pitchFamily="18" charset="0"/>
            </a:endParaRPr>
          </a:p>
          <a:p>
            <a:pPr algn="ctr"/>
            <a:r>
              <a:rPr lang="en-ZW" sz="3200" b="1" dirty="0" smtClean="0">
                <a:latin typeface="Bookman Old Style" pitchFamily="18" charset="0"/>
              </a:rPr>
              <a:t>THEME: “INSURANCE IN A DIGITAL WORLD – THE TIME IS NOW”</a:t>
            </a:r>
          </a:p>
          <a:p>
            <a:pPr algn="ctr"/>
            <a:endParaRPr lang="en-ZW" sz="3200" b="1" dirty="0" smtClean="0">
              <a:latin typeface="Bookman Old Style" pitchFamily="18" charset="0"/>
            </a:endParaRPr>
          </a:p>
          <a:p>
            <a:pPr algn="ctr"/>
            <a:r>
              <a:rPr lang="en-ZW" sz="3200" b="1" dirty="0" smtClean="0">
                <a:latin typeface="Bookman Old Style" pitchFamily="18" charset="0"/>
              </a:rPr>
              <a:t>TOPIC: BEYOND THE FUNERAL HOME: </a:t>
            </a:r>
            <a:r>
              <a:rPr lang="en-ZW" sz="3200" b="1" i="1" dirty="0" smtClean="0">
                <a:latin typeface="Bookman Old Style" pitchFamily="18" charset="0"/>
              </a:rPr>
              <a:t>FUNERALS IN AN AGE OF TECHNOLOGY</a:t>
            </a:r>
          </a:p>
          <a:p>
            <a:pPr algn="ctr"/>
            <a:endParaRPr lang="en-ZW" sz="3200" b="1" dirty="0" smtClean="0">
              <a:latin typeface="Bookman Old Style" pitchFamily="18" charset="0"/>
            </a:endParaRPr>
          </a:p>
          <a:p>
            <a:pPr algn="ctr"/>
            <a:r>
              <a:rPr lang="en-ZW" sz="3200" b="1" dirty="0" smtClean="0">
                <a:latin typeface="Bookman Old Style" pitchFamily="18" charset="0"/>
              </a:rPr>
              <a:t>PRESENTER: DR C MAKINA</a:t>
            </a:r>
            <a:endParaRPr lang="en-ZW" sz="3200" b="1" dirty="0">
              <a:latin typeface="Bookman Old Style" pitchFamily="18" charset="0"/>
            </a:endParaRPr>
          </a:p>
        </p:txBody>
      </p:sp>
      <p:sp>
        <p:nvSpPr>
          <p:cNvPr id="5" name="Slide Number Placeholder 4"/>
          <p:cNvSpPr>
            <a:spLocks noGrp="1"/>
          </p:cNvSpPr>
          <p:nvPr>
            <p:ph type="sldNum" sz="quarter" idx="12"/>
          </p:nvPr>
        </p:nvSpPr>
        <p:spPr>
          <a:xfrm>
            <a:off x="0" y="6477000"/>
            <a:ext cx="533400" cy="381000"/>
          </a:xfrm>
        </p:spPr>
        <p:txBody>
          <a:bodyPr/>
          <a:lstStyle/>
          <a:p>
            <a:fld id="{20E40426-09B9-4577-BB1C-B6C6D6197A17}" type="slidenum">
              <a:rPr lang="en-ZW" smtClean="0"/>
              <a:pPr/>
              <a:t>1</a:t>
            </a:fld>
            <a:endParaRPr lang="en-ZW"/>
          </a:p>
        </p:txBody>
      </p:sp>
      <p:sp>
        <p:nvSpPr>
          <p:cNvPr id="6" name="Footer Placeholder 5"/>
          <p:cNvSpPr>
            <a:spLocks noGrp="1"/>
          </p:cNvSpPr>
          <p:nvPr>
            <p:ph type="ftr" sz="quarter" idx="11"/>
          </p:nvPr>
        </p:nvSpPr>
        <p:spPr>
          <a:xfrm>
            <a:off x="3276600" y="6324600"/>
            <a:ext cx="2895600" cy="365125"/>
          </a:xfrm>
        </p:spPr>
        <p:txBody>
          <a:bodyPr/>
          <a:lstStyle/>
          <a:p>
            <a:r>
              <a:rPr lang="en-ZW" dirty="0" smtClean="0"/>
              <a:t>DR CHOMI MAKINA</a:t>
            </a:r>
            <a:endParaRPr lang="en-ZW"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555641"/>
          </a:xfrm>
          <a:prstGeom prst="rect">
            <a:avLst/>
          </a:prstGeom>
        </p:spPr>
        <p:txBody>
          <a:bodyPr wrap="square">
            <a:spAutoFit/>
          </a:bodyPr>
          <a:lstStyle/>
          <a:p>
            <a:pPr>
              <a:lnSpc>
                <a:spcPct val="150000"/>
              </a:lnSpc>
              <a:buFontTx/>
              <a:buChar char="-"/>
            </a:pPr>
            <a:r>
              <a:rPr lang="en-ZW" sz="2800" dirty="0" smtClean="0">
                <a:latin typeface="Bookman Old Style" pitchFamily="18" charset="0"/>
              </a:rPr>
              <a:t>In modern times, funeral directors do more than simply prepare the body.  They co-ordinate and organise burial needs, such as securing a hearse and coffin, and plan the viewing and graveside services.  When someone dies grieving family and friends also need a caring professional, and an efficient administrator to handle documents we do not think about in our everyday lives.</a:t>
            </a:r>
          </a:p>
          <a:p>
            <a:pPr>
              <a:lnSpc>
                <a:spcPct val="150000"/>
              </a:lnSpc>
              <a:buFontTx/>
              <a:buChar char="-"/>
            </a:pPr>
            <a:r>
              <a:rPr lang="en-ZW" sz="2800" dirty="0" smtClean="0">
                <a:latin typeface="Bookman Old Style" pitchFamily="18" charset="0"/>
              </a:rPr>
              <a:t>Since funeral directors enter our lives at such stressful times, they need a compassion, respect </a:t>
            </a:r>
          </a:p>
        </p:txBody>
      </p:sp>
      <p:sp>
        <p:nvSpPr>
          <p:cNvPr id="5" name="Slide Number Placeholder 4"/>
          <p:cNvSpPr>
            <a:spLocks noGrp="1"/>
          </p:cNvSpPr>
          <p:nvPr>
            <p:ph type="sldNum" sz="quarter" idx="12"/>
          </p:nvPr>
        </p:nvSpPr>
        <p:spPr>
          <a:xfrm>
            <a:off x="0" y="6461125"/>
            <a:ext cx="533400" cy="396875"/>
          </a:xfrm>
        </p:spPr>
        <p:txBody>
          <a:bodyPr/>
          <a:lstStyle/>
          <a:p>
            <a:fld id="{20E40426-09B9-4577-BB1C-B6C6D6197A17}" type="slidenum">
              <a:rPr lang="en-ZW" smtClean="0"/>
              <a:pPr/>
              <a:t>10</a:t>
            </a:fld>
            <a:endParaRPr lang="en-ZW" dirty="0"/>
          </a:p>
        </p:txBody>
      </p:sp>
      <p:sp>
        <p:nvSpPr>
          <p:cNvPr id="6" name="Footer Placeholder 5"/>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482480"/>
          </a:xfrm>
          <a:prstGeom prst="rect">
            <a:avLst/>
          </a:prstGeom>
          <a:noFill/>
        </p:spPr>
        <p:txBody>
          <a:bodyPr wrap="square" rtlCol="0">
            <a:spAutoFit/>
          </a:bodyPr>
          <a:lstStyle/>
          <a:p>
            <a:pPr>
              <a:lnSpc>
                <a:spcPct val="150000"/>
              </a:lnSpc>
            </a:pPr>
            <a:r>
              <a:rPr lang="en-ZW" sz="2800" dirty="0" smtClean="0">
                <a:latin typeface="Bookman Old Style" pitchFamily="18" charset="0"/>
              </a:rPr>
              <a:t>and knowledge of different customs, rituals and traditions – a delicate balance of a business – like efficiency and an emotional strength and support, all without treading on the boundaries of families during an often tumultuous time.</a:t>
            </a:r>
          </a:p>
          <a:p>
            <a:pPr>
              <a:lnSpc>
                <a:spcPct val="150000"/>
              </a:lnSpc>
            </a:pPr>
            <a:endParaRPr lang="en-ZW" sz="2800" dirty="0" smtClean="0">
              <a:latin typeface="Bookman Old Style" pitchFamily="18" charset="0"/>
            </a:endParaRPr>
          </a:p>
          <a:p>
            <a:pPr>
              <a:lnSpc>
                <a:spcPct val="150000"/>
              </a:lnSpc>
            </a:pPr>
            <a:r>
              <a:rPr lang="en-ZW" sz="2800" dirty="0" smtClean="0">
                <a:latin typeface="Bookman Old Style" pitchFamily="18" charset="0"/>
              </a:rPr>
              <a:t>A funeral is not like a wedding, a wedding is complex – but with the wedding you have more than a year to do it – When there is a death, there is only a week or less to plan for it.</a:t>
            </a:r>
            <a:endParaRPr lang="en-ZW" sz="2800" dirty="0">
              <a:latin typeface="Bookman Old Style" pitchFamily="18" charset="0"/>
            </a:endParaRPr>
          </a:p>
        </p:txBody>
      </p:sp>
      <p:sp>
        <p:nvSpPr>
          <p:cNvPr id="6" name="Slide Number Placeholder 5"/>
          <p:cNvSpPr>
            <a:spLocks noGrp="1"/>
          </p:cNvSpPr>
          <p:nvPr>
            <p:ph type="sldNum" sz="quarter" idx="12"/>
          </p:nvPr>
        </p:nvSpPr>
        <p:spPr>
          <a:xfrm>
            <a:off x="0" y="6461125"/>
            <a:ext cx="457200" cy="396875"/>
          </a:xfrm>
        </p:spPr>
        <p:txBody>
          <a:bodyPr/>
          <a:lstStyle/>
          <a:p>
            <a:fld id="{20E40426-09B9-4577-BB1C-B6C6D6197A17}" type="slidenum">
              <a:rPr lang="en-ZW" smtClean="0"/>
              <a:pPr/>
              <a:t>11</a:t>
            </a:fld>
            <a:endParaRPr lang="en-ZW" dirty="0"/>
          </a:p>
        </p:txBody>
      </p:sp>
      <p:sp>
        <p:nvSpPr>
          <p:cNvPr id="7" name="Footer Placeholder 6"/>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5940088"/>
          </a:xfrm>
          <a:prstGeom prst="rect">
            <a:avLst/>
          </a:prstGeom>
          <a:noFill/>
        </p:spPr>
        <p:txBody>
          <a:bodyPr wrap="square" rtlCol="0">
            <a:spAutoFit/>
          </a:bodyPr>
          <a:lstStyle/>
          <a:p>
            <a:endParaRPr lang="en-ZW" sz="3200" b="1" dirty="0" smtClean="0">
              <a:latin typeface="Bookman Old Style" pitchFamily="18" charset="0"/>
            </a:endParaRPr>
          </a:p>
          <a:p>
            <a:endParaRPr lang="en-ZW" sz="3200" b="1" dirty="0" smtClean="0">
              <a:latin typeface="Bookman Old Style" pitchFamily="18" charset="0"/>
            </a:endParaRPr>
          </a:p>
          <a:p>
            <a:r>
              <a:rPr lang="en-ZW" sz="3200" b="1" dirty="0" smtClean="0">
                <a:latin typeface="Bookman Old Style" pitchFamily="18" charset="0"/>
              </a:rPr>
              <a:t>4. VARIOUS TECHNOLOGICAL ADVANCES</a:t>
            </a:r>
          </a:p>
          <a:p>
            <a:endParaRPr lang="en-ZW" sz="3200" dirty="0">
              <a:latin typeface="Bookman Old Style" pitchFamily="18" charset="0"/>
            </a:endParaRPr>
          </a:p>
          <a:p>
            <a:pPr algn="ctr">
              <a:lnSpc>
                <a:spcPct val="150000"/>
              </a:lnSpc>
            </a:pPr>
            <a:r>
              <a:rPr lang="en-ZW" sz="2800" dirty="0" smtClean="0">
                <a:latin typeface="Bookman Old Style" pitchFamily="18" charset="0"/>
              </a:rPr>
              <a:t>Living Headstones use technology to honour the dead. (A Seattle Monument maker affixes a small QR or quick response code like a bar code, but square to the tombstone.  A smart phone with the right application lets visitors read the person’s life history online.</a:t>
            </a:r>
            <a:endParaRPr lang="en-ZW" sz="2800" dirty="0">
              <a:latin typeface="Bookman Old Style" pitchFamily="18" charset="0"/>
            </a:endParaRPr>
          </a:p>
        </p:txBody>
      </p:sp>
      <p:sp>
        <p:nvSpPr>
          <p:cNvPr id="7" name="Slide Number Placeholder 6"/>
          <p:cNvSpPr>
            <a:spLocks noGrp="1"/>
          </p:cNvSpPr>
          <p:nvPr>
            <p:ph type="sldNum" sz="quarter" idx="12"/>
          </p:nvPr>
        </p:nvSpPr>
        <p:spPr>
          <a:xfrm>
            <a:off x="0" y="6461125"/>
            <a:ext cx="533400" cy="396875"/>
          </a:xfrm>
        </p:spPr>
        <p:txBody>
          <a:bodyPr/>
          <a:lstStyle/>
          <a:p>
            <a:fld id="{20E40426-09B9-4577-BB1C-B6C6D6197A17}" type="slidenum">
              <a:rPr lang="en-ZW" smtClean="0"/>
              <a:pPr/>
              <a:t>12</a:t>
            </a:fld>
            <a:endParaRPr lang="en-ZW" dirty="0"/>
          </a:p>
        </p:txBody>
      </p:sp>
      <p:sp>
        <p:nvSpPr>
          <p:cNvPr id="8" name="Footer Placeholder 7"/>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81000" y="4038600"/>
          <a:ext cx="8458200" cy="2011680"/>
        </p:xfrm>
        <a:graphic>
          <a:graphicData uri="http://schemas.openxmlformats.org/drawingml/2006/table">
            <a:tbl>
              <a:tblPr>
                <a:tableStyleId>{7E9639D4-E3E2-4D34-9284-5A2195B3D0D7}</a:tableStyleId>
              </a:tblPr>
              <a:tblGrid>
                <a:gridCol w="8458200"/>
              </a:tblGrid>
              <a:tr h="370840">
                <a:tc>
                  <a:txBody>
                    <a:bodyPr/>
                    <a:lstStyle/>
                    <a:p>
                      <a:pPr>
                        <a:lnSpc>
                          <a:spcPct val="150000"/>
                        </a:lnSpc>
                      </a:pPr>
                      <a:r>
                        <a:rPr lang="en-ZW" sz="2800" dirty="0" smtClean="0">
                          <a:latin typeface="Bookman Old Style" pitchFamily="18" charset="0"/>
                        </a:rPr>
                        <a:t>Profit Death Cafes – helps people talk about dying – a sign perhaps that the subject is less taboo than it once was</a:t>
                      </a:r>
                      <a:endParaRPr lang="en-ZW" sz="2800" dirty="0">
                        <a:latin typeface="Bookman Old Style" pitchFamily="18" charset="0"/>
                      </a:endParaRPr>
                    </a:p>
                  </a:txBody>
                  <a:tcPr/>
                </a:tc>
              </a:tr>
            </a:tbl>
          </a:graphicData>
        </a:graphic>
      </p:graphicFrame>
      <p:graphicFrame>
        <p:nvGraphicFramePr>
          <p:cNvPr id="7" name="Table 6"/>
          <p:cNvGraphicFramePr>
            <a:graphicFrameLocks noGrp="1"/>
          </p:cNvGraphicFramePr>
          <p:nvPr/>
        </p:nvGraphicFramePr>
        <p:xfrm>
          <a:off x="1524000" y="1397000"/>
          <a:ext cx="6096000" cy="370840"/>
        </p:xfrm>
        <a:graphic>
          <a:graphicData uri="http://schemas.openxmlformats.org/drawingml/2006/table">
            <a:tbl>
              <a:tblPr>
                <a:tableStyleId>{2D5ABB26-0587-4C30-8999-92F81FD0307C}</a:tableStyleId>
              </a:tblPr>
              <a:tblGrid>
                <a:gridCol w="6096000"/>
              </a:tblGrid>
              <a:tr h="370840">
                <a:tc>
                  <a:txBody>
                    <a:bodyPr/>
                    <a:lstStyle/>
                    <a:p>
                      <a:endParaRPr lang="en-ZW" dirty="0"/>
                    </a:p>
                  </a:txBody>
                  <a:tcPr/>
                </a:tc>
              </a:tr>
            </a:tbl>
          </a:graphicData>
        </a:graphic>
      </p:graphicFrame>
      <p:graphicFrame>
        <p:nvGraphicFramePr>
          <p:cNvPr id="8" name="Table 7"/>
          <p:cNvGraphicFramePr>
            <a:graphicFrameLocks noGrp="1"/>
          </p:cNvGraphicFramePr>
          <p:nvPr/>
        </p:nvGraphicFramePr>
        <p:xfrm>
          <a:off x="381000" y="457200"/>
          <a:ext cx="8077200" cy="2286000"/>
        </p:xfrm>
        <a:graphic>
          <a:graphicData uri="http://schemas.openxmlformats.org/drawingml/2006/table">
            <a:tbl>
              <a:tblPr firstRow="1" bandRow="1">
                <a:tableStyleId>{5940675A-B579-460E-94D1-54222C63F5DA}</a:tableStyleId>
              </a:tblPr>
              <a:tblGrid>
                <a:gridCol w="8077200"/>
              </a:tblGrid>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ZW" sz="2800" dirty="0" smtClean="0">
                          <a:latin typeface="Bookman Old Style" pitchFamily="18" charset="0"/>
                        </a:rPr>
                        <a:t>High tech headstones speak from beyond the grave.  They use QR codes to link to photos and videos of the dearly departed.</a:t>
                      </a:r>
                    </a:p>
                    <a:p>
                      <a:endParaRPr lang="en-ZW" dirty="0">
                        <a:latin typeface="Bookman Old Style" pitchFamily="18" charset="0"/>
                      </a:endParaRPr>
                    </a:p>
                  </a:txBody>
                  <a:tcPr/>
                </a:tc>
              </a:tr>
            </a:tbl>
          </a:graphicData>
        </a:graphic>
      </p:graphicFrame>
      <p:sp>
        <p:nvSpPr>
          <p:cNvPr id="5" name="Slide Number Placeholder 4"/>
          <p:cNvSpPr>
            <a:spLocks noGrp="1"/>
          </p:cNvSpPr>
          <p:nvPr>
            <p:ph type="sldNum" sz="quarter" idx="12"/>
          </p:nvPr>
        </p:nvSpPr>
        <p:spPr>
          <a:xfrm>
            <a:off x="0" y="6461125"/>
            <a:ext cx="533400" cy="396875"/>
          </a:xfrm>
        </p:spPr>
        <p:txBody>
          <a:bodyPr/>
          <a:lstStyle/>
          <a:p>
            <a:fld id="{20E40426-09B9-4577-BB1C-B6C6D6197A17}" type="slidenum">
              <a:rPr lang="en-ZW" smtClean="0"/>
              <a:pPr/>
              <a:t>13</a:t>
            </a:fld>
            <a:endParaRPr lang="en-ZW" dirty="0"/>
          </a:p>
        </p:txBody>
      </p:sp>
      <p:sp>
        <p:nvSpPr>
          <p:cNvPr id="9" name="Footer Placeholder 8"/>
          <p:cNvSpPr>
            <a:spLocks noGrp="1"/>
          </p:cNvSpPr>
          <p:nvPr>
            <p:ph type="ftr" sz="quarter" idx="11"/>
          </p:nvPr>
        </p:nvSpPr>
        <p:spPr/>
        <p:txBody>
          <a:bodyPr/>
          <a:lstStyle/>
          <a:p>
            <a:r>
              <a:rPr lang="en-ZW" smtClean="0"/>
              <a:t>DR CHOMI MAKINA</a:t>
            </a:r>
            <a:endParaRPr lang="en-ZW"/>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55641"/>
          </a:xfrm>
          <a:prstGeom prst="rect">
            <a:avLst/>
          </a:prstGeom>
          <a:noFill/>
        </p:spPr>
        <p:txBody>
          <a:bodyPr wrap="square" rtlCol="0">
            <a:spAutoFit/>
          </a:bodyPr>
          <a:lstStyle/>
          <a:p>
            <a:pPr algn="ctr"/>
            <a:r>
              <a:rPr lang="en-ZW" sz="3000" b="1" u="sng" dirty="0" smtClean="0">
                <a:latin typeface="Bookman Old Style" pitchFamily="18" charset="0"/>
              </a:rPr>
              <a:t>SOCIAL MEDIA</a:t>
            </a:r>
          </a:p>
          <a:p>
            <a:pPr>
              <a:lnSpc>
                <a:spcPct val="150000"/>
              </a:lnSpc>
            </a:pPr>
            <a:r>
              <a:rPr lang="en-ZW" sz="2600" dirty="0" smtClean="0">
                <a:latin typeface="Bookman Old Style" pitchFamily="18" charset="0"/>
              </a:rPr>
              <a:t>1)  We now have websites where families are enabled to collaborate and plan online, while keeping the Funeral Provider up to date with their wishes.  These days people are dispersed in the </a:t>
            </a:r>
            <a:r>
              <a:rPr lang="en-ZW" sz="2600" dirty="0" err="1" smtClean="0">
                <a:latin typeface="Bookman Old Style" pitchFamily="18" charset="0"/>
              </a:rPr>
              <a:t>diaspora</a:t>
            </a:r>
            <a:r>
              <a:rPr lang="en-ZW" sz="2600" dirty="0" smtClean="0">
                <a:latin typeface="Bookman Old Style" pitchFamily="18" charset="0"/>
              </a:rPr>
              <a:t> etc and it can be difficult to communicate but this online planning helps. People can also plan their own funerals.  Clients can keep track of all the arrangements.  People can also plan for the end of their lives from wills to funerals. People have to make informed decisions, not “distress purchases”</a:t>
            </a:r>
            <a:endParaRPr lang="en-ZW" sz="2600" dirty="0">
              <a:latin typeface="Bookman Old Style" pitchFamily="18" charset="0"/>
            </a:endParaRPr>
          </a:p>
        </p:txBody>
      </p:sp>
      <p:sp>
        <p:nvSpPr>
          <p:cNvPr id="3" name="Slide Number Placeholder 2"/>
          <p:cNvSpPr>
            <a:spLocks noGrp="1"/>
          </p:cNvSpPr>
          <p:nvPr>
            <p:ph type="sldNum" sz="quarter" idx="12"/>
          </p:nvPr>
        </p:nvSpPr>
        <p:spPr>
          <a:xfrm>
            <a:off x="0" y="6461125"/>
            <a:ext cx="533400" cy="396875"/>
          </a:xfrm>
        </p:spPr>
        <p:txBody>
          <a:bodyPr/>
          <a:lstStyle/>
          <a:p>
            <a:fld id="{20E40426-09B9-4577-BB1C-B6C6D6197A17}" type="slidenum">
              <a:rPr lang="en-ZW" smtClean="0"/>
              <a:pPr/>
              <a:t>14</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78806"/>
          </a:xfrm>
          <a:prstGeom prst="rect">
            <a:avLst/>
          </a:prstGeom>
          <a:noFill/>
        </p:spPr>
        <p:txBody>
          <a:bodyPr wrap="square" rtlCol="0">
            <a:spAutoFit/>
          </a:bodyPr>
          <a:lstStyle/>
          <a:p>
            <a:pPr algn="ctr"/>
            <a:endParaRPr lang="en-ZW" sz="3000" dirty="0" smtClean="0">
              <a:latin typeface="Bookman Old Style" pitchFamily="18" charset="0"/>
            </a:endParaRPr>
          </a:p>
          <a:p>
            <a:pPr algn="ctr"/>
            <a:endParaRPr lang="en-ZW" sz="3000" dirty="0" smtClean="0">
              <a:latin typeface="Bookman Old Style" pitchFamily="18" charset="0"/>
            </a:endParaRPr>
          </a:p>
          <a:p>
            <a:pPr algn="ctr">
              <a:lnSpc>
                <a:spcPct val="150000"/>
              </a:lnSpc>
            </a:pPr>
            <a:r>
              <a:rPr lang="en-ZW" sz="2600" dirty="0" smtClean="0">
                <a:latin typeface="Bookman Old Style" pitchFamily="18" charset="0"/>
              </a:rPr>
              <a:t>2) Social media is now an integral part of the story when it comes to technology affecting a community after someone’s passing.  Online friends are taking on the task of keeping the deceased’s network alive by posting to their </a:t>
            </a:r>
            <a:r>
              <a:rPr lang="en-ZW" sz="2600" dirty="0" err="1" smtClean="0">
                <a:latin typeface="Bookman Old Style" pitchFamily="18" charset="0"/>
              </a:rPr>
              <a:t>facebook</a:t>
            </a:r>
            <a:r>
              <a:rPr lang="en-ZW" sz="2600" dirty="0" smtClean="0">
                <a:latin typeface="Bookman Old Style" pitchFamily="18" charset="0"/>
              </a:rPr>
              <a:t> wall, sharing personal photos and reminiscing about old times.  Someone’s account can stay open </a:t>
            </a:r>
            <a:r>
              <a:rPr lang="en-ZW" sz="2600" dirty="0" err="1" smtClean="0">
                <a:latin typeface="Bookman Old Style" pitchFamily="18" charset="0"/>
              </a:rPr>
              <a:t>indefinately</a:t>
            </a:r>
            <a:r>
              <a:rPr lang="en-ZW" sz="2600" dirty="0" smtClean="0">
                <a:latin typeface="Bookman Old Style" pitchFamily="18" charset="0"/>
              </a:rPr>
              <a:t> through, the contribution of friends and family members and can serve as a living and changing tribute.</a:t>
            </a:r>
          </a:p>
          <a:p>
            <a:r>
              <a:rPr lang="en-ZW" sz="3000" dirty="0" smtClean="0">
                <a:latin typeface="Bookman Old Style" pitchFamily="18" charset="0"/>
              </a:rPr>
              <a:t> </a:t>
            </a:r>
            <a:endParaRPr lang="en-ZW" sz="3000" dirty="0">
              <a:latin typeface="Bookman Old Style" pitchFamily="18" charset="0"/>
            </a:endParaRPr>
          </a:p>
        </p:txBody>
      </p:sp>
      <p:sp>
        <p:nvSpPr>
          <p:cNvPr id="3" name="Slide Number Placeholder 2"/>
          <p:cNvSpPr>
            <a:spLocks noGrp="1"/>
          </p:cNvSpPr>
          <p:nvPr>
            <p:ph type="sldNum" sz="quarter" idx="12"/>
          </p:nvPr>
        </p:nvSpPr>
        <p:spPr>
          <a:xfrm>
            <a:off x="0" y="6461125"/>
            <a:ext cx="533400" cy="396875"/>
          </a:xfrm>
        </p:spPr>
        <p:txBody>
          <a:bodyPr/>
          <a:lstStyle/>
          <a:p>
            <a:fld id="{20E40426-09B9-4577-BB1C-B6C6D6197A17}" type="slidenum">
              <a:rPr lang="en-ZW" smtClean="0"/>
              <a:pPr/>
              <a:t>15</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555641"/>
          </a:xfrm>
          <a:prstGeom prst="rect">
            <a:avLst/>
          </a:prstGeom>
          <a:noFill/>
        </p:spPr>
        <p:txBody>
          <a:bodyPr wrap="square" rtlCol="0">
            <a:spAutoFit/>
          </a:bodyPr>
          <a:lstStyle/>
          <a:p>
            <a:pPr algn="ctr">
              <a:lnSpc>
                <a:spcPct val="150000"/>
              </a:lnSpc>
            </a:pPr>
            <a:r>
              <a:rPr lang="en-ZW" sz="2800" b="1" u="sng" dirty="0" smtClean="0">
                <a:latin typeface="Bookman Old Style" pitchFamily="18" charset="0"/>
              </a:rPr>
              <a:t>Digital Filing</a:t>
            </a:r>
          </a:p>
          <a:p>
            <a:pPr>
              <a:lnSpc>
                <a:spcPct val="150000"/>
              </a:lnSpc>
            </a:pPr>
            <a:r>
              <a:rPr lang="en-ZW" sz="2800" dirty="0" smtClean="0">
                <a:latin typeface="Bookman Old Style" pitchFamily="18" charset="0"/>
              </a:rPr>
              <a:t>Its now possible to store important digital files, family photos and wills in remote cloud servers.</a:t>
            </a:r>
          </a:p>
          <a:p>
            <a:pPr>
              <a:lnSpc>
                <a:spcPct val="150000"/>
              </a:lnSpc>
            </a:pPr>
            <a:r>
              <a:rPr lang="en-ZW" sz="2800" dirty="0" smtClean="0">
                <a:latin typeface="Bookman Old Style" pitchFamily="18" charset="0"/>
              </a:rPr>
              <a:t>Perhaps the most far-fetched, yet not impossible idea doing the rounds is the idea of holography. Hologram technology offers a 3D likeness that can move and speak as if the person were really present.  Its expensive for the average person and also the technology has not yet come full circle, it is possible that in the future individuals will  </a:t>
            </a:r>
            <a:endParaRPr lang="en-ZW" sz="2800" dirty="0">
              <a:latin typeface="Bookman Old Style" pitchFamily="18" charset="0"/>
            </a:endParaRPr>
          </a:p>
        </p:txBody>
      </p:sp>
      <p:sp>
        <p:nvSpPr>
          <p:cNvPr id="3" name="Slide Number Placeholder 2"/>
          <p:cNvSpPr>
            <a:spLocks noGrp="1"/>
          </p:cNvSpPr>
          <p:nvPr>
            <p:ph type="sldNum" sz="quarter" idx="12"/>
          </p:nvPr>
        </p:nvSpPr>
        <p:spPr>
          <a:xfrm>
            <a:off x="0" y="6461125"/>
            <a:ext cx="533400" cy="396875"/>
          </a:xfrm>
        </p:spPr>
        <p:txBody>
          <a:bodyPr/>
          <a:lstStyle/>
          <a:p>
            <a:fld id="{20E40426-09B9-4577-BB1C-B6C6D6197A17}" type="slidenum">
              <a:rPr lang="en-ZW" smtClean="0"/>
              <a:pPr/>
              <a:t>16</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32640"/>
          </a:xfrm>
          <a:prstGeom prst="rect">
            <a:avLst/>
          </a:prstGeom>
          <a:noFill/>
        </p:spPr>
        <p:txBody>
          <a:bodyPr wrap="square" rtlCol="0">
            <a:spAutoFit/>
          </a:bodyPr>
          <a:lstStyle/>
          <a:p>
            <a:pPr>
              <a:lnSpc>
                <a:spcPct val="150000"/>
              </a:lnSpc>
            </a:pPr>
            <a:r>
              <a:rPr lang="en-ZW" sz="2800" dirty="0" smtClean="0">
                <a:latin typeface="Bookman Old Style" pitchFamily="18" charset="0"/>
              </a:rPr>
              <a:t>record a personalised hologram message that can be delivered to their families and friends after they pass away.</a:t>
            </a:r>
          </a:p>
          <a:p>
            <a:pPr algn="ctr">
              <a:lnSpc>
                <a:spcPct val="150000"/>
              </a:lnSpc>
            </a:pPr>
            <a:r>
              <a:rPr lang="en-ZW" sz="2800" b="1" u="sng" dirty="0" smtClean="0">
                <a:latin typeface="Bookman Old Style" pitchFamily="18" charset="0"/>
              </a:rPr>
              <a:t>Telephone</a:t>
            </a:r>
          </a:p>
          <a:p>
            <a:pPr>
              <a:lnSpc>
                <a:spcPct val="150000"/>
              </a:lnSpc>
            </a:pPr>
            <a:r>
              <a:rPr lang="en-ZW" sz="2800" dirty="0" smtClean="0">
                <a:latin typeface="Bookman Old Style" pitchFamily="18" charset="0"/>
              </a:rPr>
              <a:t>The telephone used to be the first point of contract when a death occurred but now people operate with </a:t>
            </a:r>
            <a:r>
              <a:rPr lang="en-ZW" sz="2800" dirty="0" err="1" smtClean="0">
                <a:latin typeface="Bookman Old Style" pitchFamily="18" charset="0"/>
              </a:rPr>
              <a:t>cellphones</a:t>
            </a:r>
            <a:r>
              <a:rPr lang="en-ZW" sz="2800" dirty="0" smtClean="0">
                <a:latin typeface="Bookman Old Style" pitchFamily="18" charset="0"/>
              </a:rPr>
              <a:t> and computers.  We now live in an age where people send photos and authorizations to the funeral home from their </a:t>
            </a:r>
            <a:r>
              <a:rPr lang="en-ZW" sz="2800" dirty="0" err="1" smtClean="0">
                <a:latin typeface="Bookman Old Style" pitchFamily="18" charset="0"/>
              </a:rPr>
              <a:t>smartphones</a:t>
            </a:r>
            <a:r>
              <a:rPr lang="en-ZW" sz="2800" dirty="0" smtClean="0">
                <a:latin typeface="Bookman Old Style" pitchFamily="18" charset="0"/>
              </a:rPr>
              <a:t> and use text or </a:t>
            </a:r>
            <a:r>
              <a:rPr lang="en-ZW" sz="2800" dirty="0" err="1" smtClean="0">
                <a:latin typeface="Bookman Old Style" pitchFamily="18" charset="0"/>
              </a:rPr>
              <a:t>whatsapp</a:t>
            </a:r>
            <a:r>
              <a:rPr lang="en-ZW" sz="2800" dirty="0" smtClean="0">
                <a:latin typeface="Bookman Old Style" pitchFamily="18" charset="0"/>
              </a:rPr>
              <a:t> to communicate with an </a:t>
            </a:r>
          </a:p>
          <a:p>
            <a:endParaRPr lang="en-ZW" dirty="0"/>
          </a:p>
        </p:txBody>
      </p:sp>
      <p:sp>
        <p:nvSpPr>
          <p:cNvPr id="3" name="Slide Number Placeholder 2"/>
          <p:cNvSpPr>
            <a:spLocks noGrp="1"/>
          </p:cNvSpPr>
          <p:nvPr>
            <p:ph type="sldNum" sz="quarter" idx="12"/>
          </p:nvPr>
        </p:nvSpPr>
        <p:spPr>
          <a:xfrm>
            <a:off x="0" y="6461125"/>
            <a:ext cx="533400" cy="396875"/>
          </a:xfrm>
        </p:spPr>
        <p:txBody>
          <a:bodyPr/>
          <a:lstStyle/>
          <a:p>
            <a:fld id="{20E40426-09B9-4577-BB1C-B6C6D6197A17}" type="slidenum">
              <a:rPr lang="en-ZW" smtClean="0"/>
              <a:pPr/>
              <a:t>17</a:t>
            </a:fld>
            <a:endParaRPr lang="en-ZW" dirty="0"/>
          </a:p>
        </p:txBody>
      </p:sp>
      <p:sp>
        <p:nvSpPr>
          <p:cNvPr id="4" name="Footer Placeholder 3"/>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Ever-widening circle of contacts.  Technology reduces stress for the bereaved family.  While we criticise e-mail and texting for being impersonal, in the case of death, that nature allows us to delay or contemplate difficult details, when we are ready – on our own time, in our own private space.  Texting is more convenient for grieving members and funeral homes alike, provided the Funeral Director has asked for permission to do so and usually families have permitted Funeral Directors  </a:t>
            </a:r>
            <a:endParaRPr lang="en-ZW" sz="2800" dirty="0">
              <a:latin typeface="Bookman Old Style" pitchFamily="18" charset="0"/>
            </a:endParaRPr>
          </a:p>
        </p:txBody>
      </p:sp>
      <p:sp>
        <p:nvSpPr>
          <p:cNvPr id="4" name="Slide Number Placeholder 3"/>
          <p:cNvSpPr>
            <a:spLocks noGrp="1"/>
          </p:cNvSpPr>
          <p:nvPr>
            <p:ph type="sldNum" sz="quarter" idx="12"/>
          </p:nvPr>
        </p:nvSpPr>
        <p:spPr>
          <a:xfrm>
            <a:off x="0" y="6461125"/>
            <a:ext cx="609600" cy="396875"/>
          </a:xfrm>
        </p:spPr>
        <p:txBody>
          <a:bodyPr/>
          <a:lstStyle/>
          <a:p>
            <a:fld id="{20E40426-09B9-4577-BB1C-B6C6D6197A17}" type="slidenum">
              <a:rPr lang="en-ZW" smtClean="0"/>
              <a:pPr/>
              <a:t>18</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71084"/>
          </a:xfrm>
          <a:prstGeom prst="rect">
            <a:avLst/>
          </a:prstGeom>
          <a:noFill/>
        </p:spPr>
        <p:txBody>
          <a:bodyPr wrap="square" rtlCol="0">
            <a:spAutoFit/>
          </a:bodyPr>
          <a:lstStyle/>
          <a:p>
            <a:pPr>
              <a:lnSpc>
                <a:spcPct val="150000"/>
              </a:lnSpc>
            </a:pPr>
            <a:r>
              <a:rPr lang="en-ZW" sz="2800" dirty="0" smtClean="0">
                <a:latin typeface="Bookman Old Style" pitchFamily="18" charset="0"/>
              </a:rPr>
              <a:t>Funeral directors to use it.  People who use technology regularly and are comfortable with it are easier to move into that kind of relationship.</a:t>
            </a:r>
          </a:p>
          <a:p>
            <a:endParaRPr lang="en-ZW" sz="2800" dirty="0" smtClean="0"/>
          </a:p>
          <a:p>
            <a:pPr algn="ctr">
              <a:lnSpc>
                <a:spcPct val="150000"/>
              </a:lnSpc>
            </a:pPr>
            <a:r>
              <a:rPr lang="en-ZW" sz="2800" b="1" u="sng" dirty="0" smtClean="0">
                <a:latin typeface="Bookman Old Style" pitchFamily="18" charset="0"/>
              </a:rPr>
              <a:t>Live Streaming</a:t>
            </a:r>
          </a:p>
          <a:p>
            <a:pPr>
              <a:lnSpc>
                <a:spcPct val="150000"/>
              </a:lnSpc>
            </a:pPr>
            <a:r>
              <a:rPr lang="en-ZW" sz="2800" dirty="0" smtClean="0">
                <a:latin typeface="Bookman Old Style" pitchFamily="18" charset="0"/>
              </a:rPr>
              <a:t>Online Funerals are on the rise. Families in the Diaspora who cannot travel to the funeral can watch live streaming of a Funeral in progress online on a password protected website.</a:t>
            </a:r>
          </a:p>
          <a:p>
            <a:pPr>
              <a:lnSpc>
                <a:spcPct val="150000"/>
              </a:lnSpc>
            </a:pPr>
            <a:endParaRPr lang="en-ZW" sz="2800" dirty="0" smtClean="0">
              <a:latin typeface="Bookman Old Style" pitchFamily="18" charset="0"/>
            </a:endParaRPr>
          </a:p>
          <a:p>
            <a:endParaRPr lang="en-ZW" sz="2800" dirty="0" smtClean="0">
              <a:latin typeface="Bookman Old Style" pitchFamily="18" charset="0"/>
            </a:endParaRPr>
          </a:p>
        </p:txBody>
      </p:sp>
      <p:sp>
        <p:nvSpPr>
          <p:cNvPr id="3" name="Slide Number Placeholder 2"/>
          <p:cNvSpPr>
            <a:spLocks noGrp="1"/>
          </p:cNvSpPr>
          <p:nvPr>
            <p:ph type="sldNum" sz="quarter" idx="12"/>
          </p:nvPr>
        </p:nvSpPr>
        <p:spPr>
          <a:xfrm>
            <a:off x="0" y="6461125"/>
            <a:ext cx="609600" cy="396875"/>
          </a:xfrm>
        </p:spPr>
        <p:txBody>
          <a:bodyPr/>
          <a:lstStyle/>
          <a:p>
            <a:fld id="{20E40426-09B9-4577-BB1C-B6C6D6197A17}" type="slidenum">
              <a:rPr lang="en-ZW" smtClean="0"/>
              <a:pPr/>
              <a:t>19</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001643"/>
          </a:xfrm>
          <a:prstGeom prst="rect">
            <a:avLst/>
          </a:prstGeom>
          <a:noFill/>
        </p:spPr>
        <p:txBody>
          <a:bodyPr wrap="square" rtlCol="0">
            <a:spAutoFit/>
          </a:bodyPr>
          <a:lstStyle/>
          <a:p>
            <a:pPr algn="ctr">
              <a:lnSpc>
                <a:spcPct val="150000"/>
              </a:lnSpc>
            </a:pPr>
            <a:endParaRPr lang="en-ZW" sz="3200" b="1" u="sng" dirty="0" smtClean="0">
              <a:latin typeface="Bookman Old Style" pitchFamily="18" charset="0"/>
            </a:endParaRPr>
          </a:p>
          <a:p>
            <a:pPr algn="ctr">
              <a:lnSpc>
                <a:spcPct val="150000"/>
              </a:lnSpc>
            </a:pPr>
            <a:r>
              <a:rPr lang="en-ZW" sz="3200" b="1" u="sng" dirty="0" smtClean="0">
                <a:latin typeface="Bookman Old Style" pitchFamily="18" charset="0"/>
              </a:rPr>
              <a:t>CONTENTS</a:t>
            </a:r>
          </a:p>
          <a:p>
            <a:pPr>
              <a:lnSpc>
                <a:spcPct val="150000"/>
              </a:lnSpc>
            </a:pPr>
            <a:endParaRPr lang="en-ZW" sz="3200" dirty="0" smtClean="0">
              <a:latin typeface="Bookman Old Style" pitchFamily="18" charset="0"/>
            </a:endParaRPr>
          </a:p>
          <a:p>
            <a:pPr marL="342900" indent="-342900">
              <a:lnSpc>
                <a:spcPct val="150000"/>
              </a:lnSpc>
              <a:buAutoNum type="arabicPeriod"/>
            </a:pPr>
            <a:r>
              <a:rPr lang="en-ZW" sz="3200" dirty="0" smtClean="0">
                <a:latin typeface="Bookman Old Style" pitchFamily="18" charset="0"/>
              </a:rPr>
              <a:t>QUOTES</a:t>
            </a:r>
          </a:p>
          <a:p>
            <a:pPr marL="342900" indent="-342900">
              <a:lnSpc>
                <a:spcPct val="150000"/>
              </a:lnSpc>
              <a:buAutoNum type="arabicPeriod"/>
            </a:pPr>
            <a:r>
              <a:rPr lang="en-ZW" sz="3200" dirty="0" smtClean="0">
                <a:latin typeface="Bookman Old Style" pitchFamily="18" charset="0"/>
              </a:rPr>
              <a:t>FUNNY HUMOUR</a:t>
            </a:r>
          </a:p>
          <a:p>
            <a:pPr marL="342900" indent="-342900">
              <a:lnSpc>
                <a:spcPct val="150000"/>
              </a:lnSpc>
              <a:buAutoNum type="arabicPeriod"/>
            </a:pPr>
            <a:r>
              <a:rPr lang="en-ZW" sz="3200" dirty="0" smtClean="0">
                <a:latin typeface="Bookman Old Style" pitchFamily="18" charset="0"/>
              </a:rPr>
              <a:t>INTRODUCTION</a:t>
            </a:r>
          </a:p>
          <a:p>
            <a:pPr marL="342900" indent="-342900">
              <a:lnSpc>
                <a:spcPct val="150000"/>
              </a:lnSpc>
              <a:buAutoNum type="arabicPeriod"/>
            </a:pPr>
            <a:r>
              <a:rPr lang="en-ZW" sz="3200" dirty="0" smtClean="0">
                <a:latin typeface="Bookman Old Style" pitchFamily="18" charset="0"/>
              </a:rPr>
              <a:t>VARIOUS TECHNOLOGICAL ADVANCES</a:t>
            </a:r>
          </a:p>
          <a:p>
            <a:pPr marL="342900" indent="-342900">
              <a:lnSpc>
                <a:spcPct val="150000"/>
              </a:lnSpc>
              <a:buAutoNum type="arabicPeriod"/>
            </a:pPr>
            <a:r>
              <a:rPr lang="en-ZW" sz="3200" dirty="0" smtClean="0">
                <a:latin typeface="Bookman Old Style" pitchFamily="18" charset="0"/>
              </a:rPr>
              <a:t>CONCLUSION</a:t>
            </a:r>
            <a:endParaRPr lang="en-ZW" sz="3200" dirty="0">
              <a:latin typeface="Bookman Old Style" pitchFamily="18" charset="0"/>
            </a:endParaRPr>
          </a:p>
        </p:txBody>
      </p:sp>
      <p:sp>
        <p:nvSpPr>
          <p:cNvPr id="5" name="Slide Number Placeholder 4"/>
          <p:cNvSpPr>
            <a:spLocks noGrp="1"/>
          </p:cNvSpPr>
          <p:nvPr>
            <p:ph type="sldNum" sz="quarter" idx="12"/>
          </p:nvPr>
        </p:nvSpPr>
        <p:spPr>
          <a:xfrm>
            <a:off x="0" y="6461125"/>
            <a:ext cx="609600" cy="396875"/>
          </a:xfrm>
        </p:spPr>
        <p:txBody>
          <a:bodyPr/>
          <a:lstStyle/>
          <a:p>
            <a:fld id="{20E40426-09B9-4577-BB1C-B6C6D6197A17}" type="slidenum">
              <a:rPr lang="en-ZW" smtClean="0"/>
              <a:pPr/>
              <a:t>2</a:t>
            </a:fld>
            <a:endParaRPr lang="en-ZW" dirty="0"/>
          </a:p>
        </p:txBody>
      </p:sp>
      <p:sp>
        <p:nvSpPr>
          <p:cNvPr id="6" name="Footer Placeholder 5"/>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pPr algn="ctr">
              <a:lnSpc>
                <a:spcPct val="150000"/>
              </a:lnSpc>
            </a:pPr>
            <a:r>
              <a:rPr lang="en-ZW" sz="2800" b="1" u="sng" dirty="0" smtClean="0">
                <a:latin typeface="Bookman Old Style" pitchFamily="18" charset="0"/>
              </a:rPr>
              <a:t>USE OF AGGREGATORS</a:t>
            </a:r>
          </a:p>
          <a:p>
            <a:pPr>
              <a:lnSpc>
                <a:spcPct val="150000"/>
              </a:lnSpc>
            </a:pPr>
            <a:r>
              <a:rPr lang="en-ZW" sz="2800" dirty="0" smtClean="0">
                <a:latin typeface="Bookman Old Style" pitchFamily="18" charset="0"/>
              </a:rPr>
              <a:t>This is a website portal or search utility to enable a client to gain several quotes via an electronic e-quote form.  The insurance aggregator concludes agreements with a number of Insurers to provide a comparative quote based on pre-determined list of specified needs as disclosed by potential clients.  In Zimbabwe </a:t>
            </a:r>
            <a:r>
              <a:rPr lang="en-ZW" sz="2800" dirty="0" err="1" smtClean="0">
                <a:latin typeface="Bookman Old Style" pitchFamily="18" charset="0"/>
              </a:rPr>
              <a:t>Zimselector</a:t>
            </a:r>
            <a:r>
              <a:rPr lang="en-ZW" sz="2800" dirty="0" smtClean="0">
                <a:latin typeface="Bookman Old Style" pitchFamily="18" charset="0"/>
              </a:rPr>
              <a:t> is a recent addition to the aggregators found all over the developed and developing countries.</a:t>
            </a:r>
          </a:p>
        </p:txBody>
      </p:sp>
      <p:sp>
        <p:nvSpPr>
          <p:cNvPr id="3" name="Slide Number Placeholder 2"/>
          <p:cNvSpPr>
            <a:spLocks noGrp="1"/>
          </p:cNvSpPr>
          <p:nvPr>
            <p:ph type="sldNum" sz="quarter" idx="12"/>
          </p:nvPr>
        </p:nvSpPr>
        <p:spPr>
          <a:xfrm>
            <a:off x="0" y="6461125"/>
            <a:ext cx="533400" cy="396875"/>
          </a:xfrm>
        </p:spPr>
        <p:txBody>
          <a:bodyPr/>
          <a:lstStyle/>
          <a:p>
            <a:fld id="{20E40426-09B9-4577-BB1C-B6C6D6197A17}" type="slidenum">
              <a:rPr lang="en-ZW" smtClean="0"/>
              <a:pPr/>
              <a:t>20</a:t>
            </a:fld>
            <a:endParaRPr lang="en-ZW" dirty="0"/>
          </a:p>
        </p:txBody>
      </p:sp>
      <p:sp>
        <p:nvSpPr>
          <p:cNvPr id="4" name="Footer Placeholder 3"/>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r>
              <a:rPr lang="en-ZW" sz="2800" dirty="0" smtClean="0">
                <a:latin typeface="Bookman Old Style" pitchFamily="18" charset="0"/>
              </a:rPr>
              <a:t>Internationally there has been a significant increase in the amount of Insurance contracts concluded via the internet.</a:t>
            </a:r>
          </a:p>
          <a:p>
            <a:endParaRPr lang="en-ZW" sz="2800" dirty="0" smtClean="0">
              <a:latin typeface="Bookman Old Style" pitchFamily="18" charset="0"/>
            </a:endParaRPr>
          </a:p>
          <a:p>
            <a:pPr algn="ctr"/>
            <a:r>
              <a:rPr lang="en-ZW" sz="2800" b="1" u="sng" dirty="0" smtClean="0">
                <a:latin typeface="Bookman Old Style" pitchFamily="18" charset="0"/>
              </a:rPr>
              <a:t>OTHER BURIAL ALTERNATIVES</a:t>
            </a:r>
          </a:p>
          <a:p>
            <a:pPr algn="ctr"/>
            <a:r>
              <a:rPr lang="en-ZW" sz="2800" b="1" u="sng" dirty="0" smtClean="0">
                <a:latin typeface="Bookman Old Style" pitchFamily="18" charset="0"/>
              </a:rPr>
              <a:t>RESOMATION</a:t>
            </a:r>
          </a:p>
          <a:p>
            <a:pPr>
              <a:buFontTx/>
              <a:buChar char="-"/>
            </a:pPr>
            <a:r>
              <a:rPr lang="en-ZW" sz="2800" dirty="0" smtClean="0">
                <a:latin typeface="Bookman Old Style" pitchFamily="18" charset="0"/>
              </a:rPr>
              <a:t>Dissolving of tissues as an alternative to traditional cremation.  The process called </a:t>
            </a:r>
            <a:r>
              <a:rPr lang="en-ZW" sz="2800" dirty="0" err="1" smtClean="0">
                <a:latin typeface="Bookman Old Style" pitchFamily="18" charset="0"/>
              </a:rPr>
              <a:t>resomation</a:t>
            </a:r>
            <a:r>
              <a:rPr lang="en-ZW" sz="2800" dirty="0" smtClean="0">
                <a:latin typeface="Bookman Old Style" pitchFamily="18" charset="0"/>
              </a:rPr>
              <a:t> or bio-cremation – uses heated water and potassium hydroxide to </a:t>
            </a:r>
            <a:r>
              <a:rPr lang="en-ZW" sz="2800" dirty="0" err="1" smtClean="0">
                <a:latin typeface="Bookman Old Style" pitchFamily="18" charset="0"/>
              </a:rPr>
              <a:t>liquify</a:t>
            </a:r>
            <a:r>
              <a:rPr lang="en-ZW" sz="2800" dirty="0" smtClean="0">
                <a:latin typeface="Bookman Old Style" pitchFamily="18" charset="0"/>
              </a:rPr>
              <a:t> the body, leaving only bones behind.  The bones are then pulverized, much as in regular cremation and fragments returned to family. This process eliminates the carbon footprints that cremation leaves behind.</a:t>
            </a:r>
          </a:p>
        </p:txBody>
      </p:sp>
      <p:sp>
        <p:nvSpPr>
          <p:cNvPr id="3" name="Slide Number Placeholder 2"/>
          <p:cNvSpPr>
            <a:spLocks noGrp="1"/>
          </p:cNvSpPr>
          <p:nvPr>
            <p:ph type="sldNum" sz="quarter" idx="12"/>
          </p:nvPr>
        </p:nvSpPr>
        <p:spPr>
          <a:xfrm>
            <a:off x="0" y="6461125"/>
            <a:ext cx="533400" cy="396875"/>
          </a:xfrm>
        </p:spPr>
        <p:txBody>
          <a:bodyPr/>
          <a:lstStyle/>
          <a:p>
            <a:fld id="{20E40426-09B9-4577-BB1C-B6C6D6197A17}" type="slidenum">
              <a:rPr lang="en-ZW" smtClean="0"/>
              <a:pPr/>
              <a:t>21</a:t>
            </a:fld>
            <a:endParaRPr lang="en-ZW" dirty="0"/>
          </a:p>
        </p:txBody>
      </p:sp>
      <p:sp>
        <p:nvSpPr>
          <p:cNvPr id="4" name="Footer Placeholder 3"/>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555641"/>
          </a:xfrm>
          <a:prstGeom prst="rect">
            <a:avLst/>
          </a:prstGeom>
          <a:noFill/>
        </p:spPr>
        <p:txBody>
          <a:bodyPr wrap="square" rtlCol="0">
            <a:spAutoFit/>
          </a:bodyPr>
          <a:lstStyle/>
          <a:p>
            <a:pPr>
              <a:lnSpc>
                <a:spcPct val="150000"/>
              </a:lnSpc>
              <a:buFontTx/>
              <a:buChar char="-"/>
            </a:pPr>
            <a:r>
              <a:rPr lang="en-ZW" sz="2800" dirty="0" smtClean="0">
                <a:latin typeface="Bookman Old Style" pitchFamily="18" charset="0"/>
              </a:rPr>
              <a:t>Cremation releases carbon dioxide as well as trace chemicals such as mercury from dental filling.</a:t>
            </a:r>
          </a:p>
          <a:p>
            <a:pPr algn="ctr">
              <a:lnSpc>
                <a:spcPct val="150000"/>
              </a:lnSpc>
            </a:pPr>
            <a:r>
              <a:rPr lang="en-ZW" sz="2800" b="1" u="sng" dirty="0" smtClean="0">
                <a:latin typeface="Bookman Old Style" pitchFamily="18" charset="0"/>
              </a:rPr>
              <a:t>ETERNAL REEFS</a:t>
            </a:r>
          </a:p>
          <a:p>
            <a:pPr>
              <a:lnSpc>
                <a:spcPct val="150000"/>
              </a:lnSpc>
              <a:buFontTx/>
              <a:buChar char="-"/>
            </a:pPr>
            <a:r>
              <a:rPr lang="en-ZW" sz="2800" dirty="0" smtClean="0">
                <a:latin typeface="Bookman Old Style" pitchFamily="18" charset="0"/>
              </a:rPr>
              <a:t>For those who prefer to nourish a more aquatic environment after death there is the Eternal Reef option.  Eternal Reefs create artificial reef material out of a mixture of concrete and human remains.  These heavy concrete orbs are then placed in areas where reefs need restoration, attracting fish and other organisms that turn the remains into an</a:t>
            </a:r>
          </a:p>
        </p:txBody>
      </p:sp>
      <p:sp>
        <p:nvSpPr>
          <p:cNvPr id="4" name="Slide Number Placeholder 3"/>
          <p:cNvSpPr>
            <a:spLocks noGrp="1"/>
          </p:cNvSpPr>
          <p:nvPr>
            <p:ph type="sldNum" sz="quarter" idx="12"/>
          </p:nvPr>
        </p:nvSpPr>
        <p:spPr>
          <a:xfrm>
            <a:off x="0" y="6477000"/>
            <a:ext cx="457200" cy="381001"/>
          </a:xfrm>
        </p:spPr>
        <p:txBody>
          <a:bodyPr/>
          <a:lstStyle/>
          <a:p>
            <a:fld id="{20E40426-09B9-4577-BB1C-B6C6D6197A17}" type="slidenum">
              <a:rPr lang="en-ZW" smtClean="0"/>
              <a:pPr/>
              <a:t>22</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an undersea habitat.</a:t>
            </a:r>
          </a:p>
          <a:p>
            <a:pPr algn="ctr">
              <a:lnSpc>
                <a:spcPct val="150000"/>
              </a:lnSpc>
            </a:pPr>
            <a:r>
              <a:rPr lang="en-ZW" sz="2800" b="1" u="sng" dirty="0" smtClean="0">
                <a:latin typeface="Bookman Old Style" pitchFamily="18" charset="0"/>
              </a:rPr>
              <a:t>CRYONICS</a:t>
            </a:r>
          </a:p>
          <a:p>
            <a:pPr>
              <a:lnSpc>
                <a:spcPct val="150000"/>
              </a:lnSpc>
            </a:pPr>
            <a:r>
              <a:rPr lang="en-ZW" sz="2800" dirty="0" smtClean="0">
                <a:latin typeface="Bookman Old Style" pitchFamily="18" charset="0"/>
              </a:rPr>
              <a:t>And then there are those who want to hang on to their old life.  Cryonics is the process of freezing a person’s body in the hopes that later medical science will make it possible to revive them, personality and memory intact.  There were just over 200 people in Cryonics in the USA as of August 2011.  Prices vary depending on the procedure, preservation company and payment</a:t>
            </a:r>
          </a:p>
        </p:txBody>
      </p:sp>
      <p:sp>
        <p:nvSpPr>
          <p:cNvPr id="3" name="Slide Number Placeholder 2"/>
          <p:cNvSpPr>
            <a:spLocks noGrp="1"/>
          </p:cNvSpPr>
          <p:nvPr>
            <p:ph type="sldNum" sz="quarter" idx="12"/>
          </p:nvPr>
        </p:nvSpPr>
        <p:spPr>
          <a:xfrm>
            <a:off x="0" y="6400801"/>
            <a:ext cx="457200" cy="457200"/>
          </a:xfrm>
        </p:spPr>
        <p:txBody>
          <a:bodyPr/>
          <a:lstStyle/>
          <a:p>
            <a:fld id="{20E40426-09B9-4577-BB1C-B6C6D6197A17}" type="slidenum">
              <a:rPr lang="en-ZW" smtClean="0"/>
              <a:pPr/>
              <a:t>23</a:t>
            </a:fld>
            <a:endParaRPr lang="en-ZW" dirty="0"/>
          </a:p>
        </p:txBody>
      </p:sp>
      <p:sp>
        <p:nvSpPr>
          <p:cNvPr id="4" name="Footer Placeholder 3"/>
          <p:cNvSpPr>
            <a:spLocks noGrp="1"/>
          </p:cNvSpPr>
          <p:nvPr>
            <p:ph type="ftr" sz="quarter" idx="11"/>
          </p:nvPr>
        </p:nvSpPr>
        <p:spPr/>
        <p:txBody>
          <a:bodyPr/>
          <a:lstStyle/>
          <a:p>
            <a:r>
              <a:rPr lang="en-ZW" b="1" dirty="0" smtClean="0">
                <a:solidFill>
                  <a:schemeClr val="tx1">
                    <a:lumMod val="75000"/>
                    <a:lumOff val="25000"/>
                  </a:schemeClr>
                </a:solidFill>
              </a:rPr>
              <a:t>DR CHOMI MAKINA</a:t>
            </a:r>
            <a:endParaRPr lang="en-ZW" b="1" dirty="0">
              <a:solidFill>
                <a:schemeClr val="tx1">
                  <a:lumMod val="75000"/>
                  <a:lumOff val="25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plan, but can range as high as $200 000 for whole body preservation.</a:t>
            </a:r>
          </a:p>
          <a:p>
            <a:pPr algn="ctr">
              <a:lnSpc>
                <a:spcPct val="150000"/>
              </a:lnSpc>
            </a:pPr>
            <a:r>
              <a:rPr lang="en-ZW" sz="2800" b="1" u="sng" dirty="0" smtClean="0">
                <a:latin typeface="Bookman Old Style" pitchFamily="18" charset="0"/>
              </a:rPr>
              <a:t>SPACE BURIAL</a:t>
            </a:r>
          </a:p>
          <a:p>
            <a:pPr>
              <a:lnSpc>
                <a:spcPct val="150000"/>
              </a:lnSpc>
              <a:buFontTx/>
              <a:buChar char="-"/>
            </a:pPr>
            <a:r>
              <a:rPr lang="en-ZW" sz="2800" dirty="0" smtClean="0">
                <a:latin typeface="Bookman Old Style" pitchFamily="18" charset="0"/>
              </a:rPr>
              <a:t>Your ashes can be shot into space by a rocket. According to </a:t>
            </a:r>
            <a:r>
              <a:rPr lang="en-ZW" sz="2800" dirty="0" err="1" smtClean="0">
                <a:latin typeface="Bookman Old Style" pitchFamily="18" charset="0"/>
              </a:rPr>
              <a:t>Celetis</a:t>
            </a:r>
            <a:r>
              <a:rPr lang="en-ZW" sz="2800" dirty="0" smtClean="0">
                <a:latin typeface="Bookman Old Style" pitchFamily="18" charset="0"/>
              </a:rPr>
              <a:t> Memorial space flights a company that offers the </a:t>
            </a:r>
            <a:r>
              <a:rPr lang="en-ZW" sz="2800" dirty="0" err="1" smtClean="0">
                <a:latin typeface="Bookman Old Style" pitchFamily="18" charset="0"/>
              </a:rPr>
              <a:t>postmortem</a:t>
            </a:r>
            <a:r>
              <a:rPr lang="en-ZW" sz="2800" dirty="0" smtClean="0">
                <a:latin typeface="Bookman Old Style" pitchFamily="18" charset="0"/>
              </a:rPr>
              <a:t> flights, a low orbit journey that lets your (remains experience zero gravity before return to each starts at $995. A chance to orbit Earth and eventually burn up in  the atmosphere runs around $3 000. Dedicated </a:t>
            </a:r>
          </a:p>
        </p:txBody>
      </p:sp>
      <p:sp>
        <p:nvSpPr>
          <p:cNvPr id="3" name="Slide Number Placeholder 2"/>
          <p:cNvSpPr>
            <a:spLocks noGrp="1"/>
          </p:cNvSpPr>
          <p:nvPr>
            <p:ph type="sldNum" sz="quarter" idx="12"/>
          </p:nvPr>
        </p:nvSpPr>
        <p:spPr>
          <a:xfrm>
            <a:off x="0" y="6461125"/>
            <a:ext cx="457200" cy="396875"/>
          </a:xfrm>
        </p:spPr>
        <p:txBody>
          <a:bodyPr/>
          <a:lstStyle/>
          <a:p>
            <a:fld id="{20E40426-09B9-4577-BB1C-B6C6D6197A17}" type="slidenum">
              <a:rPr lang="en-ZW" smtClean="0"/>
              <a:pPr/>
              <a:t>24</a:t>
            </a:fld>
            <a:endParaRPr lang="en-ZW" dirty="0"/>
          </a:p>
        </p:txBody>
      </p:sp>
      <p:sp>
        <p:nvSpPr>
          <p:cNvPr id="4" name="Footer Placeholder 3"/>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space lovers can have themselves launched to the moon or into deep space for $10 000 and          $12 000USD respectively.</a:t>
            </a:r>
          </a:p>
          <a:p>
            <a:pPr>
              <a:lnSpc>
                <a:spcPct val="150000"/>
              </a:lnSpc>
            </a:pPr>
            <a:endParaRPr lang="en-ZW" sz="2800" dirty="0" smtClean="0">
              <a:latin typeface="Bookman Old Style" pitchFamily="18" charset="0"/>
            </a:endParaRPr>
          </a:p>
          <a:p>
            <a:pPr algn="ctr">
              <a:lnSpc>
                <a:spcPct val="150000"/>
              </a:lnSpc>
            </a:pPr>
            <a:r>
              <a:rPr lang="en-ZW" sz="2800" b="1" u="sng" dirty="0" smtClean="0">
                <a:latin typeface="Bookman Old Style" pitchFamily="18" charset="0"/>
              </a:rPr>
              <a:t>MUMMIFICATION</a:t>
            </a:r>
          </a:p>
          <a:p>
            <a:pPr>
              <a:lnSpc>
                <a:spcPct val="150000"/>
              </a:lnSpc>
            </a:pPr>
            <a:r>
              <a:rPr lang="en-ZW" sz="2800" dirty="0" smtClean="0">
                <a:latin typeface="Bookman Old Style" pitchFamily="18" charset="0"/>
              </a:rPr>
              <a:t>It is not just for ancient </a:t>
            </a:r>
            <a:r>
              <a:rPr lang="en-ZW" sz="2800" dirty="0" err="1" smtClean="0">
                <a:latin typeface="Bookman Old Style" pitchFamily="18" charset="0"/>
              </a:rPr>
              <a:t>Egyptions</a:t>
            </a:r>
            <a:r>
              <a:rPr lang="en-ZW" sz="2800" dirty="0" smtClean="0">
                <a:latin typeface="Bookman Old Style" pitchFamily="18" charset="0"/>
              </a:rPr>
              <a:t> price of human mummification starts at $63 000USD.  They hope their preserved DNA will enable future scientists to clone them and give them (at least their genes) a second shot at life.</a:t>
            </a:r>
          </a:p>
        </p:txBody>
      </p:sp>
      <p:sp>
        <p:nvSpPr>
          <p:cNvPr id="3" name="Slide Number Placeholder 2"/>
          <p:cNvSpPr>
            <a:spLocks noGrp="1"/>
          </p:cNvSpPr>
          <p:nvPr>
            <p:ph type="sldNum" sz="quarter" idx="12"/>
          </p:nvPr>
        </p:nvSpPr>
        <p:spPr>
          <a:xfrm>
            <a:off x="0" y="6400801"/>
            <a:ext cx="457200" cy="457200"/>
          </a:xfrm>
        </p:spPr>
        <p:txBody>
          <a:bodyPr/>
          <a:lstStyle/>
          <a:p>
            <a:fld id="{20E40426-09B9-4577-BB1C-B6C6D6197A17}" type="slidenum">
              <a:rPr lang="en-ZW" smtClean="0"/>
              <a:pPr/>
              <a:t>25</a:t>
            </a:fld>
            <a:endParaRPr lang="en-ZW"/>
          </a:p>
        </p:txBody>
      </p:sp>
      <p:sp>
        <p:nvSpPr>
          <p:cNvPr id="4" name="Footer Placeholder 3"/>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555641"/>
          </a:xfrm>
          <a:prstGeom prst="rect">
            <a:avLst/>
          </a:prstGeom>
          <a:noFill/>
        </p:spPr>
        <p:txBody>
          <a:bodyPr wrap="square" rtlCol="0">
            <a:spAutoFit/>
          </a:bodyPr>
          <a:lstStyle/>
          <a:p>
            <a:pPr algn="ctr">
              <a:lnSpc>
                <a:spcPct val="150000"/>
              </a:lnSpc>
            </a:pPr>
            <a:r>
              <a:rPr lang="en-ZW" sz="2800" b="1" u="sng" dirty="0" smtClean="0">
                <a:latin typeface="Bookman Old Style" pitchFamily="18" charset="0"/>
              </a:rPr>
              <a:t>PLASTINATION</a:t>
            </a:r>
          </a:p>
          <a:p>
            <a:pPr>
              <a:lnSpc>
                <a:spcPct val="150000"/>
              </a:lnSpc>
            </a:pPr>
            <a:r>
              <a:rPr lang="en-ZW" sz="2800" dirty="0" smtClean="0">
                <a:latin typeface="Bookman Old Style" pitchFamily="18" charset="0"/>
              </a:rPr>
              <a:t>- Much like mummification, </a:t>
            </a:r>
            <a:r>
              <a:rPr lang="en-ZW" sz="2800" dirty="0" err="1" smtClean="0">
                <a:latin typeface="Bookman Old Style" pitchFamily="18" charset="0"/>
              </a:rPr>
              <a:t>plastination</a:t>
            </a:r>
            <a:r>
              <a:rPr lang="en-ZW" sz="2800" dirty="0" smtClean="0">
                <a:latin typeface="Bookman Old Style" pitchFamily="18" charset="0"/>
              </a:rPr>
              <a:t> involves preserving the body in a semi-recognizable form.  It was invented by scientist </a:t>
            </a:r>
            <a:r>
              <a:rPr lang="en-ZW" sz="2800" dirty="0" err="1" smtClean="0">
                <a:latin typeface="Bookman Old Style" pitchFamily="18" charset="0"/>
              </a:rPr>
              <a:t>Gunther</a:t>
            </a:r>
            <a:r>
              <a:rPr lang="en-ZW" sz="2800" dirty="0" smtClean="0">
                <a:latin typeface="Bookman Old Style" pitchFamily="18" charset="0"/>
              </a:rPr>
              <a:t> Von </a:t>
            </a:r>
            <a:r>
              <a:rPr lang="en-ZW" sz="2800" dirty="0" err="1" smtClean="0">
                <a:latin typeface="Bookman Old Style" pitchFamily="18" charset="0"/>
              </a:rPr>
              <a:t>Hagens</a:t>
            </a:r>
            <a:r>
              <a:rPr lang="en-ZW" sz="2800" dirty="0" smtClean="0">
                <a:latin typeface="Bookman Old Style" pitchFamily="18" charset="0"/>
              </a:rPr>
              <a:t>.  </a:t>
            </a:r>
            <a:r>
              <a:rPr lang="en-ZW" sz="2800" dirty="0" err="1" smtClean="0">
                <a:latin typeface="Bookman Old Style" pitchFamily="18" charset="0"/>
              </a:rPr>
              <a:t>Plastination</a:t>
            </a:r>
            <a:r>
              <a:rPr lang="en-ZW" sz="2800" dirty="0" smtClean="0">
                <a:latin typeface="Bookman Old Style" pitchFamily="18" charset="0"/>
              </a:rPr>
              <a:t> is used in medical schools and anatomy labs to preserve organ specimens for education.  But Von </a:t>
            </a:r>
            <a:r>
              <a:rPr lang="en-ZW" sz="2800" dirty="0" err="1" smtClean="0">
                <a:latin typeface="Bookman Old Style" pitchFamily="18" charset="0"/>
              </a:rPr>
              <a:t>Hagens</a:t>
            </a:r>
            <a:r>
              <a:rPr lang="en-ZW" sz="2800" dirty="0" smtClean="0">
                <a:latin typeface="Bookman Old Style" pitchFamily="18" charset="0"/>
              </a:rPr>
              <a:t> has taken the process further creating exhibits of </a:t>
            </a:r>
            <a:r>
              <a:rPr lang="en-ZW" sz="2800" dirty="0" err="1" smtClean="0">
                <a:latin typeface="Bookman Old Style" pitchFamily="18" charset="0"/>
              </a:rPr>
              <a:t>plastinated</a:t>
            </a:r>
            <a:r>
              <a:rPr lang="en-ZW" sz="2800" dirty="0" smtClean="0">
                <a:latin typeface="Bookman Old Style" pitchFamily="18" charset="0"/>
              </a:rPr>
              <a:t> bodies posed as if frozen in the midst of their everyday activities.  </a:t>
            </a:r>
            <a:endParaRPr lang="en-ZW" sz="2800" dirty="0">
              <a:latin typeface="Bookman Old Style" pitchFamily="18" charset="0"/>
            </a:endParaRPr>
          </a:p>
        </p:txBody>
      </p:sp>
      <p:sp>
        <p:nvSpPr>
          <p:cNvPr id="4" name="Slide Number Placeholder 3"/>
          <p:cNvSpPr>
            <a:spLocks noGrp="1"/>
          </p:cNvSpPr>
          <p:nvPr>
            <p:ph type="sldNum" sz="quarter" idx="12"/>
          </p:nvPr>
        </p:nvSpPr>
        <p:spPr>
          <a:xfrm>
            <a:off x="0" y="6477000"/>
            <a:ext cx="457200" cy="381001"/>
          </a:xfrm>
        </p:spPr>
        <p:txBody>
          <a:bodyPr/>
          <a:lstStyle/>
          <a:p>
            <a:fld id="{20E40426-09B9-4577-BB1C-B6C6D6197A17}" type="slidenum">
              <a:rPr lang="en-ZW" smtClean="0"/>
              <a:pPr/>
              <a:t>26</a:t>
            </a:fld>
            <a:endParaRPr lang="en-ZW"/>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According to the Institute of </a:t>
            </a:r>
            <a:r>
              <a:rPr lang="en-ZW" sz="2800" dirty="0" err="1" smtClean="0">
                <a:latin typeface="Bookman Old Style" pitchFamily="18" charset="0"/>
              </a:rPr>
              <a:t>plastination</a:t>
            </a:r>
            <a:r>
              <a:rPr lang="en-ZW" sz="2800" dirty="0" smtClean="0">
                <a:latin typeface="Bookman Old Style" pitchFamily="18" charset="0"/>
              </a:rPr>
              <a:t>, thousands have signed up to donate their bodies for education and display.</a:t>
            </a:r>
          </a:p>
          <a:p>
            <a:pPr>
              <a:lnSpc>
                <a:spcPct val="150000"/>
              </a:lnSpc>
            </a:pPr>
            <a:endParaRPr lang="en-ZW" sz="2800" dirty="0" smtClean="0">
              <a:latin typeface="Bookman Old Style" pitchFamily="18" charset="0"/>
            </a:endParaRPr>
          </a:p>
          <a:p>
            <a:pPr algn="ctr">
              <a:lnSpc>
                <a:spcPct val="150000"/>
              </a:lnSpc>
            </a:pPr>
            <a:r>
              <a:rPr lang="en-ZW" sz="2800" b="1" dirty="0" smtClean="0">
                <a:latin typeface="Bookman Old Style" pitchFamily="18" charset="0"/>
              </a:rPr>
              <a:t>FREEZE DRYING</a:t>
            </a:r>
          </a:p>
          <a:p>
            <a:pPr>
              <a:lnSpc>
                <a:spcPct val="150000"/>
              </a:lnSpc>
            </a:pPr>
            <a:r>
              <a:rPr lang="en-ZW" sz="2800" dirty="0" smtClean="0">
                <a:latin typeface="Bookman Old Style" pitchFamily="18" charset="0"/>
              </a:rPr>
              <a:t>- The newest comer on the eco-burial stage is a process called </a:t>
            </a:r>
            <a:r>
              <a:rPr lang="en-ZW" sz="2800" dirty="0" err="1" smtClean="0">
                <a:latin typeface="Bookman Old Style" pitchFamily="18" charset="0"/>
              </a:rPr>
              <a:t>Promession</a:t>
            </a:r>
            <a:r>
              <a:rPr lang="en-ZW" sz="2800" dirty="0" smtClean="0">
                <a:latin typeface="Bookman Old Style" pitchFamily="18" charset="0"/>
              </a:rPr>
              <a:t>, or put more plainly freeze-drying.  The process involves immersing the corpse in liquid nitrogen, which makes it very brittle.  Vibrations shake the body apart and the  </a:t>
            </a:r>
            <a:endParaRPr lang="en-ZW" sz="2800" dirty="0">
              <a:latin typeface="Bookman Old Style" pitchFamily="18" charset="0"/>
            </a:endParaRPr>
          </a:p>
        </p:txBody>
      </p:sp>
      <p:sp>
        <p:nvSpPr>
          <p:cNvPr id="3" name="Slide Number Placeholder 2"/>
          <p:cNvSpPr>
            <a:spLocks noGrp="1"/>
          </p:cNvSpPr>
          <p:nvPr>
            <p:ph type="sldNum" sz="quarter" idx="12"/>
          </p:nvPr>
        </p:nvSpPr>
        <p:spPr>
          <a:xfrm>
            <a:off x="0" y="6477000"/>
            <a:ext cx="381000" cy="381001"/>
          </a:xfrm>
        </p:spPr>
        <p:txBody>
          <a:bodyPr/>
          <a:lstStyle/>
          <a:p>
            <a:fld id="{20E40426-09B9-4577-BB1C-B6C6D6197A17}" type="slidenum">
              <a:rPr lang="en-ZW" smtClean="0"/>
              <a:pPr/>
              <a:t>27</a:t>
            </a:fld>
            <a:endParaRPr lang="en-ZW" dirty="0"/>
          </a:p>
        </p:txBody>
      </p:sp>
      <p:sp>
        <p:nvSpPr>
          <p:cNvPr id="4" name="Footer Placeholder 3"/>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water is evaporated away in a special vacuum chamber.  Next, a separator filters out any mercury fillings or surgical implants and the powdered remains are laid to rest in a shallow grave. With a shallow burial oxygen and water can mix with the powdered remains, turning them into compost.</a:t>
            </a:r>
          </a:p>
          <a:p>
            <a:pPr>
              <a:lnSpc>
                <a:spcPct val="150000"/>
              </a:lnSpc>
            </a:pPr>
            <a:r>
              <a:rPr lang="en-ZW" sz="2800" b="1" u="sng" dirty="0" smtClean="0">
                <a:latin typeface="Bookman Old Style" pitchFamily="18" charset="0"/>
              </a:rPr>
              <a:t>GREEN BURIAL </a:t>
            </a:r>
          </a:p>
          <a:p>
            <a:pPr>
              <a:lnSpc>
                <a:spcPct val="150000"/>
              </a:lnSpc>
            </a:pPr>
            <a:r>
              <a:rPr lang="en-ZW" sz="2800" dirty="0" smtClean="0">
                <a:latin typeface="Bookman Old Style" pitchFamily="18" charset="0"/>
              </a:rPr>
              <a:t>Green or natural burial is a way of caring for the dead with minimal environmental impact that aids in the conservation of natural resources, </a:t>
            </a:r>
          </a:p>
        </p:txBody>
      </p:sp>
      <p:sp>
        <p:nvSpPr>
          <p:cNvPr id="4" name="Slide Number Placeholder 3"/>
          <p:cNvSpPr>
            <a:spLocks noGrp="1"/>
          </p:cNvSpPr>
          <p:nvPr>
            <p:ph type="sldNum" sz="quarter" idx="12"/>
          </p:nvPr>
        </p:nvSpPr>
        <p:spPr>
          <a:xfrm>
            <a:off x="0" y="6477000"/>
            <a:ext cx="457200" cy="381000"/>
          </a:xfrm>
        </p:spPr>
        <p:txBody>
          <a:bodyPr/>
          <a:lstStyle/>
          <a:p>
            <a:fld id="{20E40426-09B9-4577-BB1C-B6C6D6197A17}" type="slidenum">
              <a:rPr lang="en-ZW" smtClean="0"/>
              <a:pPr/>
              <a:t>28</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8991600" cy="6555641"/>
          </a:xfrm>
          <a:prstGeom prst="rect">
            <a:avLst/>
          </a:prstGeom>
          <a:noFill/>
        </p:spPr>
        <p:txBody>
          <a:bodyPr wrap="square" rtlCol="0">
            <a:spAutoFit/>
          </a:bodyPr>
          <a:lstStyle/>
          <a:p>
            <a:pPr>
              <a:lnSpc>
                <a:spcPct val="150000"/>
              </a:lnSpc>
            </a:pPr>
            <a:r>
              <a:rPr lang="en-ZW" sz="2800" dirty="0" smtClean="0">
                <a:latin typeface="Bookman Old Style" pitchFamily="18" charset="0"/>
              </a:rPr>
              <a:t>Resources, reduction of carbon emissions protection of worker health and the restoration and /or preservation of habitat.  Green burial necessitates the use of non-toxic and bio-degradable materials, such as caskets, shroud and urns.</a:t>
            </a:r>
          </a:p>
          <a:p>
            <a:pPr>
              <a:lnSpc>
                <a:spcPct val="150000"/>
              </a:lnSpc>
            </a:pPr>
            <a:r>
              <a:rPr lang="en-ZW" sz="2800" b="1" u="sng" dirty="0" smtClean="0">
                <a:latin typeface="Bookman Old Style" pitchFamily="18" charset="0"/>
              </a:rPr>
              <a:t>CONCLUSION</a:t>
            </a:r>
          </a:p>
          <a:p>
            <a:pPr>
              <a:lnSpc>
                <a:spcPct val="150000"/>
              </a:lnSpc>
            </a:pPr>
            <a:r>
              <a:rPr lang="en-ZW" sz="2800" dirty="0" smtClean="0">
                <a:latin typeface="Bookman Old Style" pitchFamily="18" charset="0"/>
              </a:rPr>
              <a:t>The examples above demonstrate how technology is already reshaping the funeral landscape, as we know it.  </a:t>
            </a:r>
            <a:endParaRPr lang="en-ZW" dirty="0"/>
          </a:p>
        </p:txBody>
      </p:sp>
      <p:sp>
        <p:nvSpPr>
          <p:cNvPr id="3" name="Slide Number Placeholder 2"/>
          <p:cNvSpPr>
            <a:spLocks noGrp="1"/>
          </p:cNvSpPr>
          <p:nvPr>
            <p:ph type="sldNum" sz="quarter" idx="12"/>
          </p:nvPr>
        </p:nvSpPr>
        <p:spPr>
          <a:xfrm>
            <a:off x="152400" y="6477000"/>
            <a:ext cx="609600" cy="381001"/>
          </a:xfrm>
        </p:spPr>
        <p:txBody>
          <a:bodyPr/>
          <a:lstStyle/>
          <a:p>
            <a:fld id="{20E40426-09B9-4577-BB1C-B6C6D6197A17}" type="slidenum">
              <a:rPr lang="en-ZW" smtClean="0"/>
              <a:pPr/>
              <a:t>29</a:t>
            </a:fld>
            <a:endParaRPr lang="en-ZW" dirty="0"/>
          </a:p>
        </p:txBody>
      </p:sp>
      <p:sp>
        <p:nvSpPr>
          <p:cNvPr id="4" name="Footer Placeholder 3"/>
          <p:cNvSpPr>
            <a:spLocks noGrp="1"/>
          </p:cNvSpPr>
          <p:nvPr>
            <p:ph type="ftr" sz="quarter" idx="11"/>
          </p:nvPr>
        </p:nvSpPr>
        <p:spPr/>
        <p:txBody>
          <a:bodyPr/>
          <a:lstStyle/>
          <a:p>
            <a:r>
              <a:rPr lang="en-ZW" dirty="0" smtClean="0"/>
              <a:t>DR CHOMI MAKINA</a:t>
            </a:r>
            <a:endParaRPr lang="en-ZW"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219200" y="304800"/>
          <a:ext cx="6400800" cy="579120"/>
        </p:xfrm>
        <a:graphic>
          <a:graphicData uri="http://schemas.openxmlformats.org/drawingml/2006/table">
            <a:tbl>
              <a:tblPr firstRow="1" bandRow="1">
                <a:tableStyleId>{2D5ABB26-0587-4C30-8999-92F81FD0307C}</a:tableStyleId>
              </a:tblPr>
              <a:tblGrid>
                <a:gridCol w="6400800"/>
              </a:tblGrid>
              <a:tr h="447040">
                <a:tc>
                  <a:txBody>
                    <a:bodyPr/>
                    <a:lstStyle/>
                    <a:p>
                      <a:r>
                        <a:rPr lang="en-ZW" sz="3200" b="1" u="sng" dirty="0" smtClean="0">
                          <a:latin typeface="Bookman Old Style" pitchFamily="18" charset="0"/>
                        </a:rPr>
                        <a:t>1. QUOTES</a:t>
                      </a:r>
                      <a:endParaRPr lang="en-ZW" sz="3200" b="1" u="sng" dirty="0">
                        <a:latin typeface="Bookman Old Style" pitchFamily="18" charset="0"/>
                      </a:endParaRPr>
                    </a:p>
                  </a:txBody>
                  <a:tcPr/>
                </a:tc>
              </a:tr>
            </a:tbl>
          </a:graphicData>
        </a:graphic>
      </p:graphicFrame>
      <p:graphicFrame>
        <p:nvGraphicFramePr>
          <p:cNvPr id="7" name="Table 6"/>
          <p:cNvGraphicFramePr>
            <a:graphicFrameLocks noGrp="1"/>
          </p:cNvGraphicFramePr>
          <p:nvPr/>
        </p:nvGraphicFramePr>
        <p:xfrm>
          <a:off x="1143000" y="3657600"/>
          <a:ext cx="6096000" cy="1798320"/>
        </p:xfrm>
        <a:graphic>
          <a:graphicData uri="http://schemas.openxmlformats.org/drawingml/2006/table">
            <a:tbl>
              <a:tblPr firstRow="1" bandRow="1">
                <a:tableStyleId>{2D5ABB26-0587-4C30-8999-92F81FD0307C}</a:tableStyleId>
              </a:tblPr>
              <a:tblGrid>
                <a:gridCol w="6096000"/>
              </a:tblGrid>
              <a:tr h="1645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2800" dirty="0" smtClean="0">
                          <a:latin typeface="Bookman Old Style" pitchFamily="18" charset="0"/>
                        </a:rPr>
                        <a:t>I am not Afraid of death;</a:t>
                      </a:r>
                      <a:r>
                        <a:rPr lang="en-ZW" sz="2800" baseline="0" dirty="0" smtClean="0">
                          <a:latin typeface="Bookman Old Style" pitchFamily="18" charset="0"/>
                        </a:rPr>
                        <a:t> I just don’t want to be there when it happens – Woody Allen # inspired nuggets</a:t>
                      </a:r>
                      <a:endParaRPr lang="en-ZW" sz="2800" dirty="0" smtClean="0">
                        <a:latin typeface="Bookman Old Style" pitchFamily="18" charset="0"/>
                      </a:endParaRPr>
                    </a:p>
                  </a:txBody>
                  <a:tcPr>
                    <a:lnL>
                      <a:noFill/>
                    </a:lnL>
                    <a:lnR>
                      <a:noFill/>
                    </a:lnR>
                    <a:lnT>
                      <a:noFill/>
                    </a:lnT>
                    <a:lnB>
                      <a:noFill/>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nvGraphicFramePr>
        <p:xfrm>
          <a:off x="1066798" y="1066800"/>
          <a:ext cx="6400801" cy="2231572"/>
        </p:xfrm>
        <a:graphic>
          <a:graphicData uri="http://schemas.openxmlformats.org/drawingml/2006/table">
            <a:tbl>
              <a:tblPr/>
              <a:tblGrid>
                <a:gridCol w="6400801"/>
              </a:tblGrid>
              <a:tr h="2231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2800" b="0" i="0" dirty="0" smtClean="0">
                          <a:latin typeface="Bookman Old Style" pitchFamily="18" charset="0"/>
                        </a:rPr>
                        <a:t>Life is pleasant</a:t>
                      </a:r>
                      <a:r>
                        <a:rPr lang="en-ZW" sz="2800" b="0" i="0" baseline="0" dirty="0" smtClean="0">
                          <a:latin typeface="Bookman Old Style" pitchFamily="18" charset="0"/>
                        </a:rPr>
                        <a:t>. Death is peaceful.  It’s the transition that’s troublesome – Isaac Asimov - # inspired nuggets</a:t>
                      </a:r>
                      <a:endParaRPr lang="en-ZW" sz="2800" b="0" i="0" dirty="0" smtClean="0">
                        <a:latin typeface="Bookman Old Style" pitchFamily="18" charset="0"/>
                      </a:endParaRPr>
                    </a:p>
                    <a:p>
                      <a:endParaRPr lang="en-ZW" dirty="0"/>
                    </a:p>
                  </a:txBody>
                  <a:tcPr>
                    <a:lnL w="12700" cmpd="sng">
                      <a:solidFill>
                        <a:schemeClr val="tx1">
                          <a:lumMod val="75000"/>
                          <a:lumOff val="25000"/>
                        </a:schemeClr>
                      </a:solidFill>
                      <a:prstDash val="solid"/>
                    </a:lnL>
                    <a:lnR w="12700" cmpd="sng">
                      <a:solidFill>
                        <a:schemeClr val="tx1">
                          <a:lumMod val="75000"/>
                          <a:lumOff val="25000"/>
                        </a:schemeClr>
                      </a:solidFill>
                      <a:prstDash val="solid"/>
                    </a:lnR>
                    <a:lnT w="12700" cmpd="sng">
                      <a:solidFill>
                        <a:schemeClr val="tx1">
                          <a:lumMod val="75000"/>
                          <a:lumOff val="25000"/>
                        </a:schemeClr>
                      </a:solidFill>
                      <a:prstDash val="solid"/>
                    </a:lnT>
                    <a:lnB w="12700" cmpd="sng">
                      <a:solidFill>
                        <a:schemeClr val="tx1">
                          <a:lumMod val="75000"/>
                          <a:lumOff val="25000"/>
                        </a:schemeClr>
                      </a:solidFill>
                      <a:prstDash val="solid"/>
                    </a:lnB>
                  </a:tcPr>
                </a:tc>
              </a:tr>
            </a:tbl>
          </a:graphicData>
        </a:graphic>
      </p:graphicFrame>
      <p:graphicFrame>
        <p:nvGraphicFramePr>
          <p:cNvPr id="13" name="Table 12"/>
          <p:cNvGraphicFramePr>
            <a:graphicFrameLocks noGrp="1"/>
          </p:cNvGraphicFramePr>
          <p:nvPr/>
        </p:nvGraphicFramePr>
        <p:xfrm>
          <a:off x="1066800" y="3657600"/>
          <a:ext cx="6368143" cy="1959428"/>
        </p:xfrm>
        <a:graphic>
          <a:graphicData uri="http://schemas.openxmlformats.org/drawingml/2006/table">
            <a:tbl>
              <a:tblPr/>
              <a:tblGrid>
                <a:gridCol w="6368143"/>
              </a:tblGrid>
              <a:tr h="1959428">
                <a:tc>
                  <a:txBody>
                    <a:bodyPr/>
                    <a:lstStyle/>
                    <a:p>
                      <a:endParaRPr lang="en-ZW" dirty="0"/>
                    </a:p>
                  </a:txBody>
                  <a:tcPr>
                    <a:lnL w="12700" cmpd="sng">
                      <a:solidFill>
                        <a:schemeClr val="tx1">
                          <a:lumMod val="75000"/>
                          <a:lumOff val="25000"/>
                        </a:schemeClr>
                      </a:solidFill>
                      <a:prstDash val="solid"/>
                    </a:lnL>
                    <a:lnR w="12700" cmpd="sng">
                      <a:solidFill>
                        <a:schemeClr val="tx1">
                          <a:lumMod val="75000"/>
                          <a:lumOff val="25000"/>
                        </a:schemeClr>
                      </a:solidFill>
                      <a:prstDash val="solid"/>
                    </a:lnR>
                    <a:lnT w="12700" cmpd="sng">
                      <a:solidFill>
                        <a:schemeClr val="tx1">
                          <a:lumMod val="75000"/>
                          <a:lumOff val="25000"/>
                        </a:schemeClr>
                      </a:solidFill>
                      <a:prstDash val="solid"/>
                    </a:lnT>
                    <a:lnB w="12700" cmpd="sng">
                      <a:solidFill>
                        <a:schemeClr val="tx1">
                          <a:lumMod val="75000"/>
                          <a:lumOff val="25000"/>
                        </a:schemeClr>
                      </a:solidFill>
                      <a:prstDash val="solid"/>
                    </a:lnB>
                  </a:tcPr>
                </a:tc>
              </a:tr>
            </a:tbl>
          </a:graphicData>
        </a:graphic>
      </p:graphicFrame>
      <p:sp>
        <p:nvSpPr>
          <p:cNvPr id="14" name="Slide Number Placeholder 13"/>
          <p:cNvSpPr>
            <a:spLocks noGrp="1"/>
          </p:cNvSpPr>
          <p:nvPr>
            <p:ph type="sldNum" sz="quarter" idx="12"/>
          </p:nvPr>
        </p:nvSpPr>
        <p:spPr>
          <a:xfrm>
            <a:off x="0" y="6461125"/>
            <a:ext cx="533400" cy="396875"/>
          </a:xfrm>
        </p:spPr>
        <p:txBody>
          <a:bodyPr/>
          <a:lstStyle/>
          <a:p>
            <a:fld id="{20E40426-09B9-4577-BB1C-B6C6D6197A17}" type="slidenum">
              <a:rPr lang="en-ZW" smtClean="0"/>
              <a:pPr/>
              <a:t>3</a:t>
            </a:fld>
            <a:endParaRPr lang="en-ZW" dirty="0"/>
          </a:p>
        </p:txBody>
      </p:sp>
      <p:sp>
        <p:nvSpPr>
          <p:cNvPr id="15" name="Footer Placeholder 1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677656"/>
          </a:xfrm>
          <a:prstGeom prst="rect">
            <a:avLst/>
          </a:prstGeom>
        </p:spPr>
        <p:txBody>
          <a:bodyPr wrap="square">
            <a:spAutoFit/>
          </a:bodyPr>
          <a:lstStyle/>
          <a:p>
            <a:pPr>
              <a:lnSpc>
                <a:spcPct val="150000"/>
              </a:lnSpc>
            </a:pPr>
            <a:r>
              <a:rPr lang="en-ZW" sz="2800" dirty="0" smtClean="0">
                <a:latin typeface="Bookman Old Style" pitchFamily="18" charset="0"/>
              </a:rPr>
              <a:t>As technology becomes more firmly </a:t>
            </a:r>
            <a:r>
              <a:rPr lang="en-ZW" sz="2800" dirty="0" err="1" smtClean="0">
                <a:latin typeface="Bookman Old Style" pitchFamily="18" charset="0"/>
              </a:rPr>
              <a:t>embeded</a:t>
            </a:r>
            <a:r>
              <a:rPr lang="en-ZW" sz="2800" dirty="0" smtClean="0">
                <a:latin typeface="Bookman Old Style" pitchFamily="18" charset="0"/>
              </a:rPr>
              <a:t> into our culture.  I am sure we will see it revolutionize our death care rituals and our whole concept of death and </a:t>
            </a:r>
            <a:r>
              <a:rPr lang="en-ZW" sz="2800" dirty="0" err="1" smtClean="0">
                <a:latin typeface="Bookman Old Style" pitchFamily="18" charset="0"/>
              </a:rPr>
              <a:t>memorialization</a:t>
            </a:r>
            <a:r>
              <a:rPr lang="en-ZW" sz="2800" dirty="0" smtClean="0"/>
              <a:t>.</a:t>
            </a:r>
            <a:endParaRPr lang="en-ZW" sz="2800" dirty="0"/>
          </a:p>
        </p:txBody>
      </p:sp>
      <p:sp>
        <p:nvSpPr>
          <p:cNvPr id="3" name="Slide Number Placeholder 2"/>
          <p:cNvSpPr>
            <a:spLocks noGrp="1"/>
          </p:cNvSpPr>
          <p:nvPr>
            <p:ph type="sldNum" sz="quarter" idx="12"/>
          </p:nvPr>
        </p:nvSpPr>
        <p:spPr>
          <a:xfrm>
            <a:off x="228600" y="6400800"/>
            <a:ext cx="457200" cy="288925"/>
          </a:xfrm>
        </p:spPr>
        <p:txBody>
          <a:bodyPr/>
          <a:lstStyle/>
          <a:p>
            <a:fld id="{20E40426-09B9-4577-BB1C-B6C6D6197A17}" type="slidenum">
              <a:rPr lang="en-ZW" smtClean="0"/>
              <a:pPr/>
              <a:t>30</a:t>
            </a:fld>
            <a:endParaRPr lang="en-ZW" dirty="0"/>
          </a:p>
        </p:txBody>
      </p:sp>
      <p:sp>
        <p:nvSpPr>
          <p:cNvPr id="4" name="Footer Placeholder 3"/>
          <p:cNvSpPr>
            <a:spLocks noGrp="1"/>
          </p:cNvSpPr>
          <p:nvPr>
            <p:ph type="ftr" sz="quarter" idx="11"/>
          </p:nvPr>
        </p:nvSpPr>
        <p:spPr/>
        <p:txBody>
          <a:bodyPr/>
          <a:lstStyle/>
          <a:p>
            <a:r>
              <a:rPr lang="en-ZW" dirty="0" smtClean="0"/>
              <a:t>DR CHOMI MAKINA</a:t>
            </a:r>
            <a:endParaRPr lang="en-ZW"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85800" y="381000"/>
          <a:ext cx="7467600" cy="2231572"/>
        </p:xfrm>
        <a:graphic>
          <a:graphicData uri="http://schemas.openxmlformats.org/drawingml/2006/table">
            <a:tbl>
              <a:tblPr/>
              <a:tblGrid>
                <a:gridCol w="7467600"/>
              </a:tblGrid>
              <a:tr h="2231572">
                <a:tc>
                  <a:txBody>
                    <a:bodyPr/>
                    <a:lstStyle/>
                    <a:p>
                      <a:r>
                        <a:rPr lang="en-ZW" sz="2800" b="0" dirty="0" smtClean="0">
                          <a:latin typeface="Bookman Old Style" pitchFamily="18" charset="0"/>
                        </a:rPr>
                        <a:t>Dying is nothing to be afraid</a:t>
                      </a:r>
                      <a:r>
                        <a:rPr lang="en-ZW" sz="2800" b="0" baseline="0" dirty="0" smtClean="0">
                          <a:latin typeface="Bookman Old Style" pitchFamily="18" charset="0"/>
                        </a:rPr>
                        <a:t> of. For a start you cannot fail at it, and secondly you get a certificate: Dr Joanne Duran # inspired nuggets</a:t>
                      </a:r>
                      <a:endParaRPr lang="en-ZW" sz="2800" b="0" dirty="0">
                        <a:latin typeface="Bookman Old Style" pitchFamily="18" charset="0"/>
                      </a:endParaRPr>
                    </a:p>
                  </a:txBody>
                  <a:tcPr>
                    <a:lnL w="12700" cmpd="sng">
                      <a:solidFill>
                        <a:schemeClr val="tx1">
                          <a:lumMod val="75000"/>
                          <a:lumOff val="25000"/>
                        </a:schemeClr>
                      </a:solidFill>
                      <a:prstDash val="solid"/>
                    </a:lnL>
                    <a:lnR w="12700" cmpd="sng">
                      <a:solidFill>
                        <a:schemeClr val="tx1">
                          <a:lumMod val="75000"/>
                          <a:lumOff val="25000"/>
                        </a:schemeClr>
                      </a:solidFill>
                      <a:prstDash val="solid"/>
                    </a:lnR>
                    <a:lnT w="12700" cmpd="sng">
                      <a:solidFill>
                        <a:schemeClr val="tx1">
                          <a:lumMod val="75000"/>
                          <a:lumOff val="25000"/>
                        </a:schemeClr>
                      </a:solidFill>
                      <a:prstDash val="solid"/>
                    </a:lnT>
                    <a:lnB w="12700" cmpd="sng">
                      <a:solidFill>
                        <a:schemeClr val="tx1">
                          <a:lumMod val="75000"/>
                          <a:lumOff val="25000"/>
                        </a:schemeClr>
                      </a:solidFill>
                      <a:prstDash val="solid"/>
                    </a:lnB>
                  </a:tcPr>
                </a:tc>
              </a:tr>
            </a:tbl>
          </a:graphicData>
        </a:graphic>
      </p:graphicFrame>
      <p:graphicFrame>
        <p:nvGraphicFramePr>
          <p:cNvPr id="3" name="Table 2"/>
          <p:cNvGraphicFramePr>
            <a:graphicFrameLocks noGrp="1"/>
          </p:cNvGraphicFramePr>
          <p:nvPr/>
        </p:nvGraphicFramePr>
        <p:xfrm>
          <a:off x="685800" y="3124200"/>
          <a:ext cx="7543800" cy="3246120"/>
        </p:xfrm>
        <a:graphic>
          <a:graphicData uri="http://schemas.openxmlformats.org/drawingml/2006/table">
            <a:tbl>
              <a:tblPr/>
              <a:tblGrid>
                <a:gridCol w="7543800"/>
              </a:tblGrid>
              <a:tr h="3246120">
                <a:tc>
                  <a:txBody>
                    <a:bodyPr/>
                    <a:lstStyle/>
                    <a:p>
                      <a:r>
                        <a:rPr lang="en-ZW" sz="2800" dirty="0" smtClean="0">
                          <a:latin typeface="Bookman Old Style" pitchFamily="18" charset="0"/>
                        </a:rPr>
                        <a:t>Oh death where is thy sting?  O grave where is thy victory.  The sting of death is sin and the strength of sin is the Law – But thanks be to God, which </a:t>
                      </a:r>
                      <a:r>
                        <a:rPr lang="en-ZW" sz="2800" dirty="0" err="1" smtClean="0">
                          <a:latin typeface="Bookman Old Style" pitchFamily="18" charset="0"/>
                        </a:rPr>
                        <a:t>giveth</a:t>
                      </a:r>
                      <a:r>
                        <a:rPr lang="en-ZW" sz="2800" dirty="0" smtClean="0">
                          <a:latin typeface="Bookman Old Style" pitchFamily="18" charset="0"/>
                        </a:rPr>
                        <a:t> us the victory</a:t>
                      </a:r>
                      <a:r>
                        <a:rPr lang="en-ZW" sz="2800" baseline="0" dirty="0" smtClean="0">
                          <a:latin typeface="Bookman Old Style" pitchFamily="18" charset="0"/>
                        </a:rPr>
                        <a:t> through our Lord Jesus Christ. 1 </a:t>
                      </a:r>
                      <a:r>
                        <a:rPr lang="en-ZW" sz="2800" baseline="0" dirty="0" err="1" smtClean="0">
                          <a:latin typeface="Bookman Old Style" pitchFamily="18" charset="0"/>
                        </a:rPr>
                        <a:t>Cor</a:t>
                      </a:r>
                      <a:r>
                        <a:rPr lang="en-ZW" sz="2800" baseline="0" dirty="0" smtClean="0">
                          <a:latin typeface="Bookman Old Style" pitchFamily="18" charset="0"/>
                        </a:rPr>
                        <a:t> 15 </a:t>
                      </a:r>
                      <a:r>
                        <a:rPr lang="en-ZW" sz="2800" baseline="0" dirty="0" err="1" smtClean="0">
                          <a:latin typeface="Bookman Old Style" pitchFamily="18" charset="0"/>
                        </a:rPr>
                        <a:t>vs</a:t>
                      </a:r>
                      <a:r>
                        <a:rPr lang="en-ZW" sz="2800" baseline="0" dirty="0" smtClean="0">
                          <a:latin typeface="Bookman Old Style" pitchFamily="18" charset="0"/>
                        </a:rPr>
                        <a:t> 55 - # inspired nuggets</a:t>
                      </a:r>
                      <a:endParaRPr lang="en-ZW" sz="2800" dirty="0">
                        <a:latin typeface="Bookman Old Style" pitchFamily="18" charset="0"/>
                      </a:endParaRPr>
                    </a:p>
                  </a:txBody>
                  <a:tcPr>
                    <a:lnL w="12700" cmpd="sng">
                      <a:solidFill>
                        <a:schemeClr val="tx1">
                          <a:lumMod val="75000"/>
                          <a:lumOff val="25000"/>
                        </a:schemeClr>
                      </a:solidFill>
                      <a:prstDash val="solid"/>
                    </a:lnL>
                    <a:lnR w="12700" cmpd="sng">
                      <a:solidFill>
                        <a:schemeClr val="tx1">
                          <a:lumMod val="75000"/>
                          <a:lumOff val="25000"/>
                        </a:schemeClr>
                      </a:solidFill>
                      <a:prstDash val="solid"/>
                    </a:lnR>
                    <a:lnT w="12700" cmpd="sng">
                      <a:solidFill>
                        <a:schemeClr val="tx1">
                          <a:lumMod val="75000"/>
                          <a:lumOff val="25000"/>
                        </a:schemeClr>
                      </a:solidFill>
                      <a:prstDash val="solid"/>
                    </a:lnT>
                    <a:lnB w="12700" cmpd="sng">
                      <a:solidFill>
                        <a:schemeClr val="tx1">
                          <a:lumMod val="75000"/>
                          <a:lumOff val="25000"/>
                        </a:schemeClr>
                      </a:solidFill>
                      <a:prstDash val="solid"/>
                    </a:lnB>
                  </a:tcPr>
                </a:tc>
              </a:tr>
            </a:tbl>
          </a:graphicData>
        </a:graphic>
      </p:graphicFrame>
      <p:sp>
        <p:nvSpPr>
          <p:cNvPr id="4" name="Slide Number Placeholder 3"/>
          <p:cNvSpPr>
            <a:spLocks noGrp="1"/>
          </p:cNvSpPr>
          <p:nvPr>
            <p:ph type="sldNum" sz="quarter" idx="12"/>
          </p:nvPr>
        </p:nvSpPr>
        <p:spPr>
          <a:xfrm>
            <a:off x="0" y="6461125"/>
            <a:ext cx="609600" cy="396875"/>
          </a:xfrm>
        </p:spPr>
        <p:txBody>
          <a:bodyPr/>
          <a:lstStyle/>
          <a:p>
            <a:fld id="{20E40426-09B9-4577-BB1C-B6C6D6197A17}" type="slidenum">
              <a:rPr lang="en-ZW" smtClean="0"/>
              <a:pPr/>
              <a:t>4</a:t>
            </a:fld>
            <a:endParaRPr lang="en-ZW" dirty="0"/>
          </a:p>
        </p:txBody>
      </p:sp>
      <p:sp>
        <p:nvSpPr>
          <p:cNvPr id="5" name="Footer Placeholder 4"/>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Facebook-CoffinCorner-1.jpg"/>
          <p:cNvPicPr>
            <a:picLocks noChangeAspect="1" noChangeArrowheads="1"/>
          </p:cNvPicPr>
          <p:nvPr/>
        </p:nvPicPr>
        <p:blipFill>
          <a:blip r:embed="rId2" cstate="print"/>
          <a:srcRect/>
          <a:stretch>
            <a:fillRect/>
          </a:stretch>
        </p:blipFill>
        <p:spPr bwMode="auto">
          <a:xfrm>
            <a:off x="343716" y="1066800"/>
            <a:ext cx="8114484" cy="5486400"/>
          </a:xfrm>
          <a:prstGeom prst="rect">
            <a:avLst/>
          </a:prstGeom>
          <a:noFill/>
        </p:spPr>
      </p:pic>
      <p:sp>
        <p:nvSpPr>
          <p:cNvPr id="6" name="TextBox 5"/>
          <p:cNvSpPr txBox="1"/>
          <p:nvPr/>
        </p:nvSpPr>
        <p:spPr>
          <a:xfrm>
            <a:off x="381000" y="381000"/>
            <a:ext cx="1736373" cy="584775"/>
          </a:xfrm>
          <a:prstGeom prst="rect">
            <a:avLst/>
          </a:prstGeom>
          <a:noFill/>
        </p:spPr>
        <p:txBody>
          <a:bodyPr wrap="none" rtlCol="0">
            <a:spAutoFit/>
          </a:bodyPr>
          <a:lstStyle/>
          <a:p>
            <a:r>
              <a:rPr lang="en-ZW" sz="3200" b="1" u="sng" dirty="0" smtClean="0">
                <a:latin typeface="Bookman Old Style" pitchFamily="18" charset="0"/>
              </a:rPr>
              <a:t>2.  F/H</a:t>
            </a:r>
            <a:endParaRPr lang="en-ZW" sz="3200" b="1" u="sng" dirty="0">
              <a:latin typeface="Bookman Old Style" pitchFamily="18" charset="0"/>
            </a:endParaRPr>
          </a:p>
        </p:txBody>
      </p:sp>
      <p:sp>
        <p:nvSpPr>
          <p:cNvPr id="7" name="Slide Number Placeholder 6"/>
          <p:cNvSpPr>
            <a:spLocks noGrp="1"/>
          </p:cNvSpPr>
          <p:nvPr>
            <p:ph type="sldNum" sz="quarter" idx="12"/>
          </p:nvPr>
        </p:nvSpPr>
        <p:spPr/>
        <p:txBody>
          <a:bodyPr/>
          <a:lstStyle/>
          <a:p>
            <a:fld id="{20E40426-09B9-4577-BB1C-B6C6D6197A17}" type="slidenum">
              <a:rPr lang="en-ZW" smtClean="0"/>
              <a:pPr/>
              <a:t>5</a:t>
            </a:fld>
            <a:endParaRPr lang="en-ZW"/>
          </a:p>
        </p:txBody>
      </p:sp>
      <p:sp>
        <p:nvSpPr>
          <p:cNvPr id="8" name="Footer Placeholder 7"/>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friday-funny2.jpg"/>
          <p:cNvPicPr>
            <a:picLocks noChangeAspect="1" noChangeArrowheads="1"/>
          </p:cNvPicPr>
          <p:nvPr/>
        </p:nvPicPr>
        <p:blipFill>
          <a:blip r:embed="rId2" cstate="print"/>
          <a:srcRect/>
          <a:stretch>
            <a:fillRect/>
          </a:stretch>
        </p:blipFill>
        <p:spPr bwMode="auto">
          <a:xfrm>
            <a:off x="990600" y="304800"/>
            <a:ext cx="8001000" cy="6553200"/>
          </a:xfrm>
          <a:prstGeom prst="rect">
            <a:avLst/>
          </a:prstGeom>
          <a:noFill/>
        </p:spPr>
      </p:pic>
      <p:sp>
        <p:nvSpPr>
          <p:cNvPr id="5" name="Slide Number Placeholder 4"/>
          <p:cNvSpPr>
            <a:spLocks noGrp="1"/>
          </p:cNvSpPr>
          <p:nvPr>
            <p:ph type="sldNum" sz="quarter" idx="12"/>
          </p:nvPr>
        </p:nvSpPr>
        <p:spPr>
          <a:xfrm>
            <a:off x="0" y="6461125"/>
            <a:ext cx="533400" cy="396875"/>
          </a:xfrm>
        </p:spPr>
        <p:txBody>
          <a:bodyPr/>
          <a:lstStyle/>
          <a:p>
            <a:fld id="{20E40426-09B9-4577-BB1C-B6C6D6197A17}" type="slidenum">
              <a:rPr lang="en-ZW" smtClean="0"/>
              <a:pPr/>
              <a:t>6</a:t>
            </a:fld>
            <a:endParaRPr lang="en-ZW" dirty="0"/>
          </a:p>
        </p:txBody>
      </p:sp>
      <p:sp>
        <p:nvSpPr>
          <p:cNvPr id="6" name="Footer Placeholder 5"/>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Friday-Funny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Slide Number Placeholder 4"/>
          <p:cNvSpPr>
            <a:spLocks noGrp="1"/>
          </p:cNvSpPr>
          <p:nvPr>
            <p:ph type="sldNum" sz="quarter" idx="12"/>
          </p:nvPr>
        </p:nvSpPr>
        <p:spPr/>
        <p:txBody>
          <a:bodyPr/>
          <a:lstStyle/>
          <a:p>
            <a:fld id="{20E40426-09B9-4577-BB1C-B6C6D6197A17}" type="slidenum">
              <a:rPr lang="en-ZW" smtClean="0"/>
              <a:pPr/>
              <a:t>7</a:t>
            </a:fld>
            <a:endParaRPr lang="en-ZW"/>
          </a:p>
        </p:txBody>
      </p:sp>
      <p:sp>
        <p:nvSpPr>
          <p:cNvPr id="6" name="Footer Placeholder 5"/>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funn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Slide Number Placeholder 4"/>
          <p:cNvSpPr>
            <a:spLocks noGrp="1"/>
          </p:cNvSpPr>
          <p:nvPr>
            <p:ph type="sldNum" sz="quarter" idx="12"/>
          </p:nvPr>
        </p:nvSpPr>
        <p:spPr/>
        <p:txBody>
          <a:bodyPr/>
          <a:lstStyle/>
          <a:p>
            <a:fld id="{20E40426-09B9-4577-BB1C-B6C6D6197A17}" type="slidenum">
              <a:rPr lang="en-ZW" smtClean="0"/>
              <a:pPr/>
              <a:t>8</a:t>
            </a:fld>
            <a:endParaRPr lang="en-ZW"/>
          </a:p>
        </p:txBody>
      </p:sp>
      <p:sp>
        <p:nvSpPr>
          <p:cNvPr id="6" name="Footer Placeholder 5"/>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6001643"/>
          </a:xfrm>
          <a:prstGeom prst="rect">
            <a:avLst/>
          </a:prstGeom>
          <a:noFill/>
        </p:spPr>
        <p:txBody>
          <a:bodyPr wrap="square" rtlCol="0">
            <a:spAutoFit/>
          </a:bodyPr>
          <a:lstStyle/>
          <a:p>
            <a:pPr algn="ctr">
              <a:lnSpc>
                <a:spcPct val="150000"/>
              </a:lnSpc>
            </a:pPr>
            <a:r>
              <a:rPr lang="en-ZW" sz="3200" b="1" dirty="0" smtClean="0">
                <a:latin typeface="Bookman Old Style" pitchFamily="18" charset="0"/>
              </a:rPr>
              <a:t>3. INTRODUCTION</a:t>
            </a:r>
          </a:p>
          <a:p>
            <a:pPr>
              <a:lnSpc>
                <a:spcPct val="150000"/>
              </a:lnSpc>
              <a:buFontTx/>
              <a:buChar char="-"/>
            </a:pPr>
            <a:r>
              <a:rPr lang="en-ZW" sz="2800" dirty="0" smtClean="0">
                <a:latin typeface="Bookman Old Style" pitchFamily="18" charset="0"/>
              </a:rPr>
              <a:t>When we face the tragedy of death, we look to family and friends to shepherd us through the difficult time.  Some give spiritual guidance others help us navigate the strange and delicate logistics.  In fact “death care” or what we do with the deceased, dates back to the beginnings of human life.  We find it in the bible and we find it being done by the ancient Egyptians.</a:t>
            </a:r>
          </a:p>
        </p:txBody>
      </p:sp>
      <p:sp>
        <p:nvSpPr>
          <p:cNvPr id="6" name="Slide Number Placeholder 5"/>
          <p:cNvSpPr>
            <a:spLocks noGrp="1"/>
          </p:cNvSpPr>
          <p:nvPr>
            <p:ph type="sldNum" sz="quarter" idx="12"/>
          </p:nvPr>
        </p:nvSpPr>
        <p:spPr>
          <a:xfrm>
            <a:off x="0" y="6461125"/>
            <a:ext cx="457200" cy="396875"/>
          </a:xfrm>
        </p:spPr>
        <p:txBody>
          <a:bodyPr/>
          <a:lstStyle/>
          <a:p>
            <a:fld id="{20E40426-09B9-4577-BB1C-B6C6D6197A17}" type="slidenum">
              <a:rPr lang="en-ZW" smtClean="0"/>
              <a:pPr/>
              <a:t>9</a:t>
            </a:fld>
            <a:endParaRPr lang="en-ZW" dirty="0"/>
          </a:p>
        </p:txBody>
      </p:sp>
      <p:sp>
        <p:nvSpPr>
          <p:cNvPr id="7" name="Footer Placeholder 6"/>
          <p:cNvSpPr>
            <a:spLocks noGrp="1"/>
          </p:cNvSpPr>
          <p:nvPr>
            <p:ph type="ftr" sz="quarter" idx="11"/>
          </p:nvPr>
        </p:nvSpPr>
        <p:spPr/>
        <p:txBody>
          <a:bodyPr/>
          <a:lstStyle/>
          <a:p>
            <a:r>
              <a:rPr lang="en-ZW" smtClean="0"/>
              <a:t>DR CHOMI MAKINA</a:t>
            </a:r>
            <a:endParaRPr lang="en-ZW"/>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1871</TotalTime>
  <Words>1886</Words>
  <Application>Microsoft Office PowerPoint</Application>
  <PresentationFormat>On-screen Show (4:3)</PresentationFormat>
  <Paragraphs>148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Thelma</dc:creator>
  <cp:lastModifiedBy>Thelma</cp:lastModifiedBy>
  <cp:revision>86</cp:revision>
  <dcterms:created xsi:type="dcterms:W3CDTF">2015-08-18T14:17:22Z</dcterms:created>
  <dcterms:modified xsi:type="dcterms:W3CDTF">2015-08-22T11:58:17Z</dcterms:modified>
</cp:coreProperties>
</file>